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0071100" cy="7556500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  <a:sym typeface="Helvetica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  <a:sym typeface="Helvetica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  <a:sym typeface="Helvetica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  <a:sym typeface="Helvetica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  <a:sym typeface="Helvetica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  <a:sym typeface="Helvetica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  <a:sym typeface="Helvetica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  <a:sym typeface="Helvetica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  <a:sym typeface="Helvetica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E6"/>
          </a:solidFill>
        </a:fill>
      </a:tcStyle>
    </a:wholeTbl>
    <a:band2H>
      <a:tcTxStyle/>
      <a:tcStyle>
        <a:tcBdr/>
        <a:fill>
          <a:solidFill>
            <a:srgbClr val="E7E7F3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B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B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B9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CC99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CC9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048" y="-64"/>
      </p:cViewPr>
      <p:guideLst>
        <p:guide orient="horz" pos="2380"/>
        <p:guide pos="31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 noProof="0">
              <a:sym typeface="Avenir Roman"/>
            </a:endParaRPr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 noProof="0">
              <a:sym typeface="Avenir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30000"/>
      </a:spcBef>
      <a:spcAft>
        <a:spcPct val="0"/>
      </a:spcAft>
      <a:defRPr sz="2400">
        <a:solidFill>
          <a:schemeClr val="tx1"/>
        </a:solidFill>
        <a:latin typeface="+mn-lt"/>
        <a:ea typeface="+mn-ea"/>
        <a:cs typeface="+mn-cs"/>
        <a:sym typeface="Avenir Roman"/>
      </a:defRPr>
    </a:lvl1pPr>
    <a:lvl2pPr marL="742950" indent="-285750" algn="l" defTabSz="457200" rtl="0" eaLnBrk="0" fontAlgn="base" hangingPunct="0">
      <a:lnSpc>
        <a:spcPct val="125000"/>
      </a:lnSpc>
      <a:spcBef>
        <a:spcPct val="30000"/>
      </a:spcBef>
      <a:spcAft>
        <a:spcPct val="0"/>
      </a:spcAft>
      <a:defRPr sz="2400">
        <a:solidFill>
          <a:schemeClr val="tx1"/>
        </a:solidFill>
        <a:latin typeface="+mn-lt"/>
        <a:ea typeface="+mn-ea"/>
        <a:cs typeface="+mn-cs"/>
        <a:sym typeface="Avenir Roman"/>
      </a:defRPr>
    </a:lvl2pPr>
    <a:lvl3pPr marL="1143000" indent="-228600" algn="l" defTabSz="457200" rtl="0" eaLnBrk="0" fontAlgn="base" hangingPunct="0">
      <a:lnSpc>
        <a:spcPct val="125000"/>
      </a:lnSpc>
      <a:spcBef>
        <a:spcPct val="30000"/>
      </a:spcBef>
      <a:spcAft>
        <a:spcPct val="0"/>
      </a:spcAft>
      <a:defRPr sz="2400">
        <a:solidFill>
          <a:schemeClr val="tx1"/>
        </a:solidFill>
        <a:latin typeface="+mn-lt"/>
        <a:ea typeface="+mn-ea"/>
        <a:cs typeface="+mn-cs"/>
        <a:sym typeface="Avenir Roman"/>
      </a:defRPr>
    </a:lvl3pPr>
    <a:lvl4pPr marL="1600200" indent="-228600" algn="l" defTabSz="457200" rtl="0" eaLnBrk="0" fontAlgn="base" hangingPunct="0">
      <a:lnSpc>
        <a:spcPct val="125000"/>
      </a:lnSpc>
      <a:spcBef>
        <a:spcPct val="30000"/>
      </a:spcBef>
      <a:spcAft>
        <a:spcPct val="0"/>
      </a:spcAft>
      <a:defRPr sz="2400">
        <a:solidFill>
          <a:schemeClr val="tx1"/>
        </a:solidFill>
        <a:latin typeface="+mn-lt"/>
        <a:ea typeface="+mn-ea"/>
        <a:cs typeface="+mn-cs"/>
        <a:sym typeface="Avenir Roman"/>
      </a:defRPr>
    </a:lvl4pPr>
    <a:lvl5pPr marL="2057400" indent="-228600" algn="l" defTabSz="457200" rtl="0" eaLnBrk="0" fontAlgn="base" hangingPunct="0">
      <a:lnSpc>
        <a:spcPct val="125000"/>
      </a:lnSpc>
      <a:spcBef>
        <a:spcPct val="30000"/>
      </a:spcBef>
      <a:spcAft>
        <a:spcPct val="0"/>
      </a:spcAft>
      <a:defRPr sz="2400">
        <a:solidFill>
          <a:schemeClr val="tx1"/>
        </a:solidFill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hape 352"/>
          <p:cNvSpPr>
            <a:spLocks noGrp="1" noRot="1" noChangeAspect="1"/>
          </p:cNvSpPr>
          <p:nvPr>
            <p:ph type="sldImg"/>
          </p:nvPr>
        </p:nvSpPr>
        <p:spPr bwMode="auto">
          <a:noFill/>
        </p:spPr>
      </p:sp>
      <p:sp>
        <p:nvSpPr>
          <p:cNvPr id="52226" name="Shape 353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fr-FR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CMIIs sans fil. Pas de bouton</a:t>
            </a:r>
            <a:endParaRPr lang="fr-FR" sz="1200" smtClean="0">
              <a:solidFill>
                <a:srgbClr val="0000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fr-FR" sz="1200" smtClean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Ca passe par l’Allemagne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fr-FR" sz="1200" smtClean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Nuit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fr-FR" sz="1200" smtClean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Transmission de routine ( tableau). Enregistre TLJ et transmet /14j sauf si évènement significatif: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fr-FR" sz="1200" smtClean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eri, impedance pb, contrôle capture desactivé, </a:t>
            </a:r>
            <a:r>
              <a:rPr lang="fr-FR" sz="1600" smtClean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TSV &gt; 6h </a:t>
            </a:r>
            <a:r>
              <a:rPr lang="fr-FR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 total journée ou consecutive?), FC elevée,, si interrogation le jour on le saura par transmission nocturne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fr-FR" sz="12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ts val="100"/>
              </a:spcBef>
            </a:pPr>
            <a:r>
              <a:rPr lang="fr-FR" sz="800" smtClean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IEGM périodiques : </a:t>
            </a:r>
            <a:r>
              <a:rPr lang="fr-FR" sz="8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30s d’IEGM transmis tous les 30,60, ou 90 jours (10s natif, 10s stimulé, 10s détecté). 90 jds SETAM</a:t>
            </a:r>
          </a:p>
          <a:p>
            <a:pPr eaLnBrk="1" hangingPunct="1">
              <a:lnSpc>
                <a:spcPct val="100000"/>
              </a:lnSpc>
              <a:spcBef>
                <a:spcPts val="100"/>
              </a:spcBef>
            </a:pPr>
            <a:endParaRPr lang="fr-FR" sz="8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ts val="100"/>
              </a:spcBef>
            </a:pPr>
            <a:r>
              <a:rPr lang="fr-FR" sz="800" u="sng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EVIA caracteristiques: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</a:pPr>
            <a:r>
              <a:rPr lang="fr-FR" sz="800" smtClean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Contrôle de capture atriale et ventriculaire : </a:t>
            </a:r>
            <a:r>
              <a:rPr lang="fr-FR" sz="1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mesure automatique du seuil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</a:pPr>
            <a:r>
              <a:rPr lang="fr-FR" sz="800" smtClean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Autosensing : </a:t>
            </a:r>
            <a:r>
              <a:rPr lang="fr-FR" sz="1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ajustement de la sensibilité automatique</a:t>
            </a:r>
          </a:p>
          <a:p>
            <a:pPr eaLnBrk="1" hangingPunct="1">
              <a:lnSpc>
                <a:spcPct val="100000"/>
              </a:lnSpc>
              <a:spcBef>
                <a:spcPts val="100"/>
              </a:spcBef>
            </a:pPr>
            <a:r>
              <a:rPr lang="fr-FR" sz="800" smtClean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Easy AV: </a:t>
            </a:r>
            <a:r>
              <a:rPr lang="fr-FR" sz="8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pour régler plus finement le délai AV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</a:pPr>
            <a:r>
              <a:rPr lang="fr-FR" sz="800" smtClean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CLS: </a:t>
            </a:r>
            <a:r>
              <a:rPr lang="fr-FR" sz="1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détection des variations d‘impédance intracardiaque provoquées par les variations de contractilité du myocarde, réagit au stress mental. Thérapie physiologique, qui réduit la FA (cf. The BURDEN II Study PAE 2008)</a:t>
            </a:r>
          </a:p>
          <a:p>
            <a:pPr eaLnBrk="1" hangingPunct="1">
              <a:lnSpc>
                <a:spcPct val="100000"/>
              </a:lnSpc>
              <a:spcBef>
                <a:spcPts val="100"/>
              </a:spcBef>
            </a:pPr>
            <a:r>
              <a:rPr lang="fr-FR" sz="800" smtClean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Vp suppression : </a:t>
            </a:r>
            <a:r>
              <a:rPr lang="fr-FR" sz="8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pour éviter toutes stimulation inutile. En mode physiologique ADI(R) et rebascule en DDD(R) si pas de rythme spontané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Texte niveau 1</a:t>
            </a:r>
          </a:p>
          <a:p>
            <a:pPr lvl="1"/>
            <a:r>
              <a:rPr/>
              <a:t>Texte niveau 2</a:t>
            </a:r>
          </a:p>
          <a:p>
            <a:pPr lvl="2"/>
            <a:r>
              <a:rPr/>
              <a:t>Texte niveau 3</a:t>
            </a:r>
          </a:p>
          <a:p>
            <a:pPr lvl="3"/>
            <a:r>
              <a:rPr/>
              <a:t>Texte niveau 4</a:t>
            </a:r>
          </a:p>
          <a:p>
            <a:pPr lvl="4"/>
            <a:r>
              <a:rPr/>
              <a:t>Texte niveau 5</a:t>
            </a:r>
          </a:p>
        </p:txBody>
      </p:sp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Texte du titre</a:t>
            </a:r>
          </a:p>
        </p:txBody>
      </p:sp>
      <p:sp>
        <p:nvSpPr>
          <p:cNvPr id="4" name="Shape 7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9028A-2315-4BB7-B5F0-F71139FCD15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0" y="1588"/>
            <a:ext cx="10067925" cy="7543800"/>
            <a:chOff x="0" y="0"/>
            <a:chExt cx="10067607" cy="7544589"/>
          </a:xfrm>
        </p:grpSpPr>
        <p:grpSp>
          <p:nvGrpSpPr>
            <p:cNvPr id="3" name="Group 57"/>
            <p:cNvGrpSpPr>
              <a:grpSpLocks/>
            </p:cNvGrpSpPr>
            <p:nvPr/>
          </p:nvGrpSpPr>
          <p:grpSpPr bwMode="auto">
            <a:xfrm>
              <a:off x="3021330" y="3899053"/>
              <a:ext cx="7041036" cy="3645536"/>
              <a:chOff x="0" y="-1"/>
              <a:chExt cx="7041034" cy="3645535"/>
            </a:xfrm>
          </p:grpSpPr>
          <p:sp>
            <p:nvSpPr>
              <p:cNvPr id="6" name="Shape 52"/>
              <p:cNvSpPr>
                <a:spLocks/>
              </p:cNvSpPr>
              <p:nvPr/>
            </p:nvSpPr>
            <p:spPr bwMode="auto">
              <a:xfrm>
                <a:off x="-1" y="723860"/>
                <a:ext cx="5039054" cy="2921674"/>
              </a:xfrm>
              <a:custGeom>
                <a:avLst/>
                <a:gdLst>
                  <a:gd name="T0" fmla="*/ 2519527 w 21600"/>
                  <a:gd name="T1" fmla="*/ 1460837 h 21600"/>
                  <a:gd name="T2" fmla="*/ 2519527 w 21600"/>
                  <a:gd name="T3" fmla="*/ 1460837 h 21600"/>
                  <a:gd name="T4" fmla="*/ 2519527 w 21600"/>
                  <a:gd name="T5" fmla="*/ 1460837 h 21600"/>
                  <a:gd name="T6" fmla="*/ 2519527 w 21600"/>
                  <a:gd name="T7" fmla="*/ 1460837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08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" name="Shape 53"/>
              <p:cNvSpPr>
                <a:spLocks/>
              </p:cNvSpPr>
              <p:nvPr/>
            </p:nvSpPr>
            <p:spPr bwMode="auto">
              <a:xfrm>
                <a:off x="4269728" y="771068"/>
                <a:ext cx="2201310" cy="1418002"/>
              </a:xfrm>
              <a:custGeom>
                <a:avLst/>
                <a:gdLst>
                  <a:gd name="T0" fmla="*/ 1100655 w 21600"/>
                  <a:gd name="T1" fmla="*/ 709001 h 21600"/>
                  <a:gd name="T2" fmla="*/ 1100655 w 21600"/>
                  <a:gd name="T3" fmla="*/ 709001 h 21600"/>
                  <a:gd name="T4" fmla="*/ 1100655 w 21600"/>
                  <a:gd name="T5" fmla="*/ 709001 h 21600"/>
                  <a:gd name="T6" fmla="*/ 1100655 w 21600"/>
                  <a:gd name="T7" fmla="*/ 709001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35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" name="Shape 54"/>
              <p:cNvSpPr>
                <a:spLocks/>
              </p:cNvSpPr>
              <p:nvPr/>
            </p:nvSpPr>
            <p:spPr bwMode="auto">
              <a:xfrm>
                <a:off x="2049189" y="1951276"/>
                <a:ext cx="4981355" cy="1694259"/>
              </a:xfrm>
              <a:custGeom>
                <a:avLst/>
                <a:gdLst>
                  <a:gd name="T0" fmla="*/ 2490678 w 21600"/>
                  <a:gd name="T1" fmla="*/ 847130 h 21600"/>
                  <a:gd name="T2" fmla="*/ 2490678 w 21600"/>
                  <a:gd name="T3" fmla="*/ 847130 h 21600"/>
                  <a:gd name="T4" fmla="*/ 2490678 w 21600"/>
                  <a:gd name="T5" fmla="*/ 847130 h 21600"/>
                  <a:gd name="T6" fmla="*/ 2490678 w 21600"/>
                  <a:gd name="T7" fmla="*/ 84713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3399"/>
                  </a:gs>
                  <a:gs pos="100000">
                    <a:srgbClr val="002A7D"/>
                  </a:gs>
                </a:gsLst>
                <a:lin ang="162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" name="Shape 55"/>
              <p:cNvSpPr>
                <a:spLocks/>
              </p:cNvSpPr>
              <p:nvPr/>
            </p:nvSpPr>
            <p:spPr bwMode="auto">
              <a:xfrm>
                <a:off x="1783424" y="-2"/>
                <a:ext cx="5257611" cy="3645537"/>
              </a:xfrm>
              <a:custGeom>
                <a:avLst/>
                <a:gdLst>
                  <a:gd name="T0" fmla="*/ 2628806 w 21600"/>
                  <a:gd name="T1" fmla="*/ 1822769 h 21600"/>
                  <a:gd name="T2" fmla="*/ 2628806 w 21600"/>
                  <a:gd name="T3" fmla="*/ 1822769 h 21600"/>
                  <a:gd name="T4" fmla="*/ 2628806 w 21600"/>
                  <a:gd name="T5" fmla="*/ 1822769 h 21600"/>
                  <a:gd name="T6" fmla="*/ 2628806 w 21600"/>
                  <a:gd name="T7" fmla="*/ 1822769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0" name="Shape 56"/>
              <p:cNvSpPr>
                <a:spLocks/>
              </p:cNvSpPr>
              <p:nvPr/>
            </p:nvSpPr>
            <p:spPr bwMode="auto">
              <a:xfrm>
                <a:off x="4848468" y="152115"/>
                <a:ext cx="2182076" cy="942420"/>
              </a:xfrm>
              <a:custGeom>
                <a:avLst/>
                <a:gdLst>
                  <a:gd name="T0" fmla="*/ 1091038 w 21600"/>
                  <a:gd name="T1" fmla="*/ 471210 h 21600"/>
                  <a:gd name="T2" fmla="*/ 1091038 w 21600"/>
                  <a:gd name="T3" fmla="*/ 471210 h 21600"/>
                  <a:gd name="T4" fmla="*/ 1091038 w 21600"/>
                  <a:gd name="T5" fmla="*/ 471210 h 21600"/>
                  <a:gd name="T6" fmla="*/ 1091038 w 21600"/>
                  <a:gd name="T7" fmla="*/ 47121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3399"/>
                  </a:gs>
                  <a:gs pos="100000">
                    <a:srgbClr val="002D86"/>
                  </a:gs>
                </a:gsLst>
                <a:lin ang="135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4" name="Shape 58"/>
            <p:cNvSpPr>
              <a:spLocks/>
            </p:cNvSpPr>
            <p:nvPr/>
          </p:nvSpPr>
          <p:spPr bwMode="auto">
            <a:xfrm>
              <a:off x="5808367" y="2344678"/>
              <a:ext cx="3190935" cy="2687379"/>
            </a:xfrm>
            <a:custGeom>
              <a:avLst/>
              <a:gdLst>
                <a:gd name="T0" fmla="*/ 1595468 w 21600"/>
                <a:gd name="T1" fmla="*/ 1343690 h 21600"/>
                <a:gd name="T2" fmla="*/ 1595468 w 21600"/>
                <a:gd name="T3" fmla="*/ 1343690 h 21600"/>
                <a:gd name="T4" fmla="*/ 1595468 w 21600"/>
                <a:gd name="T5" fmla="*/ 1343690 h 21600"/>
                <a:gd name="T6" fmla="*/ 1595468 w 21600"/>
                <a:gd name="T7" fmla="*/ 134369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rotWithShape="1">
              <a:gsLst>
                <a:gs pos="0">
                  <a:srgbClr val="003399"/>
                </a:gs>
                <a:gs pos="100000">
                  <a:srgbClr val="002B82"/>
                </a:gs>
              </a:gsLst>
              <a:lin ang="13500000"/>
            </a:gradFill>
            <a:ln w="12700" cap="flat">
              <a:noFill/>
              <a:miter lim="4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" name="Shape 59"/>
            <p:cNvSpPr>
              <a:spLocks noChangeArrowheads="1"/>
            </p:cNvSpPr>
            <p:nvPr/>
          </p:nvSpPr>
          <p:spPr bwMode="auto">
            <a:xfrm>
              <a:off x="-1" y="-1"/>
              <a:ext cx="10067609" cy="3105259"/>
            </a:xfrm>
            <a:prstGeom prst="rect">
              <a:avLst/>
            </a:prstGeom>
            <a:gradFill rotWithShape="1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16200000"/>
            </a:gradFill>
            <a:ln w="12700">
              <a:noFill/>
              <a:miter lim="400000"/>
              <a:headEnd/>
              <a:tailEnd/>
            </a:ln>
          </p:spPr>
          <p:txBody>
            <a:bodyPr lIns="0" tIns="0" rIns="0" bIns="0"/>
            <a:lstStyle/>
            <a:p>
              <a:pPr defTabSz="914400"/>
              <a:endParaRPr lang="fr-FR" sz="1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endParaRPr>
            </a:p>
          </p:txBody>
        </p:sp>
      </p:grpSp>
      <p:sp>
        <p:nvSpPr>
          <p:cNvPr id="11" name="Shape 61"/>
          <p:cNvSpPr>
            <a:spLocks noGrp="1"/>
          </p:cNvSpPr>
          <p:nvPr>
            <p:ph type="sldNum" sz="quarter" idx="10"/>
          </p:nvPr>
        </p:nvSpPr>
        <p:spPr>
          <a:xfrm>
            <a:off x="9483725" y="7224713"/>
            <a:ext cx="587375" cy="182562"/>
          </a:xfrm>
        </p:spPr>
        <p:txBody>
          <a:bodyPr lIns="0" tIns="0" rIns="0" bIns="0"/>
          <a:lstStyle>
            <a:lvl1pPr algn="ctr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fld id="{36196522-3F5D-435B-AC15-C7C0A39306B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0" y="1588"/>
            <a:ext cx="10067925" cy="7543800"/>
            <a:chOff x="0" y="0"/>
            <a:chExt cx="10067607" cy="7544589"/>
          </a:xfrm>
        </p:grpSpPr>
        <p:grpSp>
          <p:nvGrpSpPr>
            <p:cNvPr id="3" name="Group 68"/>
            <p:cNvGrpSpPr>
              <a:grpSpLocks/>
            </p:cNvGrpSpPr>
            <p:nvPr/>
          </p:nvGrpSpPr>
          <p:grpSpPr bwMode="auto">
            <a:xfrm>
              <a:off x="3021330" y="3899053"/>
              <a:ext cx="7041036" cy="3645536"/>
              <a:chOff x="0" y="-1"/>
              <a:chExt cx="7041034" cy="3645535"/>
            </a:xfrm>
          </p:grpSpPr>
          <p:sp>
            <p:nvSpPr>
              <p:cNvPr id="6" name="Shape 63"/>
              <p:cNvSpPr>
                <a:spLocks/>
              </p:cNvSpPr>
              <p:nvPr/>
            </p:nvSpPr>
            <p:spPr bwMode="auto">
              <a:xfrm>
                <a:off x="-1" y="723860"/>
                <a:ext cx="5039054" cy="2921674"/>
              </a:xfrm>
              <a:custGeom>
                <a:avLst/>
                <a:gdLst>
                  <a:gd name="T0" fmla="*/ 2519527 w 21600"/>
                  <a:gd name="T1" fmla="*/ 1460837 h 21600"/>
                  <a:gd name="T2" fmla="*/ 2519527 w 21600"/>
                  <a:gd name="T3" fmla="*/ 1460837 h 21600"/>
                  <a:gd name="T4" fmla="*/ 2519527 w 21600"/>
                  <a:gd name="T5" fmla="*/ 1460837 h 21600"/>
                  <a:gd name="T6" fmla="*/ 2519527 w 21600"/>
                  <a:gd name="T7" fmla="*/ 1460837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08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" name="Shape 64"/>
              <p:cNvSpPr>
                <a:spLocks/>
              </p:cNvSpPr>
              <p:nvPr/>
            </p:nvSpPr>
            <p:spPr bwMode="auto">
              <a:xfrm>
                <a:off x="4269728" y="771068"/>
                <a:ext cx="2201310" cy="1418002"/>
              </a:xfrm>
              <a:custGeom>
                <a:avLst/>
                <a:gdLst>
                  <a:gd name="T0" fmla="*/ 1100655 w 21600"/>
                  <a:gd name="T1" fmla="*/ 709001 h 21600"/>
                  <a:gd name="T2" fmla="*/ 1100655 w 21600"/>
                  <a:gd name="T3" fmla="*/ 709001 h 21600"/>
                  <a:gd name="T4" fmla="*/ 1100655 w 21600"/>
                  <a:gd name="T5" fmla="*/ 709001 h 21600"/>
                  <a:gd name="T6" fmla="*/ 1100655 w 21600"/>
                  <a:gd name="T7" fmla="*/ 709001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35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" name="Shape 65"/>
              <p:cNvSpPr>
                <a:spLocks/>
              </p:cNvSpPr>
              <p:nvPr/>
            </p:nvSpPr>
            <p:spPr bwMode="auto">
              <a:xfrm>
                <a:off x="2049189" y="1951276"/>
                <a:ext cx="4981355" cy="1694259"/>
              </a:xfrm>
              <a:custGeom>
                <a:avLst/>
                <a:gdLst>
                  <a:gd name="T0" fmla="*/ 2490678 w 21600"/>
                  <a:gd name="T1" fmla="*/ 847130 h 21600"/>
                  <a:gd name="T2" fmla="*/ 2490678 w 21600"/>
                  <a:gd name="T3" fmla="*/ 847130 h 21600"/>
                  <a:gd name="T4" fmla="*/ 2490678 w 21600"/>
                  <a:gd name="T5" fmla="*/ 847130 h 21600"/>
                  <a:gd name="T6" fmla="*/ 2490678 w 21600"/>
                  <a:gd name="T7" fmla="*/ 84713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3399"/>
                  </a:gs>
                  <a:gs pos="100000">
                    <a:srgbClr val="002A7D"/>
                  </a:gs>
                </a:gsLst>
                <a:lin ang="162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" name="Shape 66"/>
              <p:cNvSpPr>
                <a:spLocks/>
              </p:cNvSpPr>
              <p:nvPr/>
            </p:nvSpPr>
            <p:spPr bwMode="auto">
              <a:xfrm>
                <a:off x="1783424" y="-2"/>
                <a:ext cx="5257611" cy="3645537"/>
              </a:xfrm>
              <a:custGeom>
                <a:avLst/>
                <a:gdLst>
                  <a:gd name="T0" fmla="*/ 2628806 w 21600"/>
                  <a:gd name="T1" fmla="*/ 1822769 h 21600"/>
                  <a:gd name="T2" fmla="*/ 2628806 w 21600"/>
                  <a:gd name="T3" fmla="*/ 1822769 h 21600"/>
                  <a:gd name="T4" fmla="*/ 2628806 w 21600"/>
                  <a:gd name="T5" fmla="*/ 1822769 h 21600"/>
                  <a:gd name="T6" fmla="*/ 2628806 w 21600"/>
                  <a:gd name="T7" fmla="*/ 1822769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0" name="Shape 67"/>
              <p:cNvSpPr>
                <a:spLocks/>
              </p:cNvSpPr>
              <p:nvPr/>
            </p:nvSpPr>
            <p:spPr bwMode="auto">
              <a:xfrm>
                <a:off x="4848468" y="152115"/>
                <a:ext cx="2182076" cy="942420"/>
              </a:xfrm>
              <a:custGeom>
                <a:avLst/>
                <a:gdLst>
                  <a:gd name="T0" fmla="*/ 1091038 w 21600"/>
                  <a:gd name="T1" fmla="*/ 471210 h 21600"/>
                  <a:gd name="T2" fmla="*/ 1091038 w 21600"/>
                  <a:gd name="T3" fmla="*/ 471210 h 21600"/>
                  <a:gd name="T4" fmla="*/ 1091038 w 21600"/>
                  <a:gd name="T5" fmla="*/ 471210 h 21600"/>
                  <a:gd name="T6" fmla="*/ 1091038 w 21600"/>
                  <a:gd name="T7" fmla="*/ 47121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3399"/>
                  </a:gs>
                  <a:gs pos="100000">
                    <a:srgbClr val="002D86"/>
                  </a:gs>
                </a:gsLst>
                <a:lin ang="135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4" name="Shape 69"/>
            <p:cNvSpPr>
              <a:spLocks/>
            </p:cNvSpPr>
            <p:nvPr/>
          </p:nvSpPr>
          <p:spPr bwMode="auto">
            <a:xfrm>
              <a:off x="5808367" y="2344678"/>
              <a:ext cx="3190935" cy="2687379"/>
            </a:xfrm>
            <a:custGeom>
              <a:avLst/>
              <a:gdLst>
                <a:gd name="T0" fmla="*/ 1595468 w 21600"/>
                <a:gd name="T1" fmla="*/ 1343690 h 21600"/>
                <a:gd name="T2" fmla="*/ 1595468 w 21600"/>
                <a:gd name="T3" fmla="*/ 1343690 h 21600"/>
                <a:gd name="T4" fmla="*/ 1595468 w 21600"/>
                <a:gd name="T5" fmla="*/ 1343690 h 21600"/>
                <a:gd name="T6" fmla="*/ 1595468 w 21600"/>
                <a:gd name="T7" fmla="*/ 134369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rotWithShape="1">
              <a:gsLst>
                <a:gs pos="0">
                  <a:srgbClr val="003399"/>
                </a:gs>
                <a:gs pos="100000">
                  <a:srgbClr val="002B82"/>
                </a:gs>
              </a:gsLst>
              <a:lin ang="13500000"/>
            </a:gradFill>
            <a:ln w="12700" cap="flat">
              <a:noFill/>
              <a:miter lim="4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" name="Shape 70"/>
            <p:cNvSpPr>
              <a:spLocks noChangeArrowheads="1"/>
            </p:cNvSpPr>
            <p:nvPr/>
          </p:nvSpPr>
          <p:spPr bwMode="auto">
            <a:xfrm>
              <a:off x="-1" y="-1"/>
              <a:ext cx="10067609" cy="3105259"/>
            </a:xfrm>
            <a:prstGeom prst="rect">
              <a:avLst/>
            </a:prstGeom>
            <a:gradFill rotWithShape="1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16200000"/>
            </a:gradFill>
            <a:ln w="12700">
              <a:noFill/>
              <a:miter lim="400000"/>
              <a:headEnd/>
              <a:tailEnd/>
            </a:ln>
          </p:spPr>
          <p:txBody>
            <a:bodyPr lIns="0" tIns="0" rIns="0" bIns="0"/>
            <a:lstStyle/>
            <a:p>
              <a:pPr defTabSz="914400"/>
              <a:endParaRPr lang="fr-FR" sz="1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endParaRPr>
            </a:p>
          </p:txBody>
        </p:sp>
      </p:grpSp>
      <p:sp>
        <p:nvSpPr>
          <p:cNvPr id="11" name="Shape 72"/>
          <p:cNvSpPr>
            <a:spLocks noGrp="1"/>
          </p:cNvSpPr>
          <p:nvPr>
            <p:ph type="sldNum" sz="quarter" idx="10"/>
          </p:nvPr>
        </p:nvSpPr>
        <p:spPr>
          <a:xfrm>
            <a:off x="9483725" y="7224713"/>
            <a:ext cx="587375" cy="182562"/>
          </a:xfrm>
        </p:spPr>
        <p:txBody>
          <a:bodyPr lIns="0" tIns="0" rIns="0" bIns="0"/>
          <a:lstStyle>
            <a:lvl1pPr algn="ctr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fld id="{9CD30022-159C-4E9A-8A70-2A53F5C15C1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4"/>
          <p:cNvGrpSpPr>
            <a:grpSpLocks/>
          </p:cNvGrpSpPr>
          <p:nvPr/>
        </p:nvGrpSpPr>
        <p:grpSpPr bwMode="auto">
          <a:xfrm>
            <a:off x="0" y="1588"/>
            <a:ext cx="10067925" cy="7543800"/>
            <a:chOff x="0" y="0"/>
            <a:chExt cx="10067609" cy="7544589"/>
          </a:xfrm>
        </p:grpSpPr>
        <p:grpSp>
          <p:nvGrpSpPr>
            <p:cNvPr id="5" name="Group 79"/>
            <p:cNvGrpSpPr>
              <a:grpSpLocks/>
            </p:cNvGrpSpPr>
            <p:nvPr/>
          </p:nvGrpSpPr>
          <p:grpSpPr bwMode="auto">
            <a:xfrm>
              <a:off x="3021330" y="3899053"/>
              <a:ext cx="7041036" cy="3645536"/>
              <a:chOff x="0" y="-1"/>
              <a:chExt cx="7041034" cy="3645535"/>
            </a:xfrm>
          </p:grpSpPr>
          <p:sp>
            <p:nvSpPr>
              <p:cNvPr id="10" name="Shape 74"/>
              <p:cNvSpPr>
                <a:spLocks/>
              </p:cNvSpPr>
              <p:nvPr/>
            </p:nvSpPr>
            <p:spPr bwMode="auto">
              <a:xfrm>
                <a:off x="-1" y="723860"/>
                <a:ext cx="5039054" cy="2921674"/>
              </a:xfrm>
              <a:custGeom>
                <a:avLst/>
                <a:gdLst>
                  <a:gd name="T0" fmla="*/ 2519527 w 21600"/>
                  <a:gd name="T1" fmla="*/ 1460837 h 21600"/>
                  <a:gd name="T2" fmla="*/ 2519527 w 21600"/>
                  <a:gd name="T3" fmla="*/ 1460837 h 21600"/>
                  <a:gd name="T4" fmla="*/ 2519527 w 21600"/>
                  <a:gd name="T5" fmla="*/ 1460837 h 21600"/>
                  <a:gd name="T6" fmla="*/ 2519527 w 21600"/>
                  <a:gd name="T7" fmla="*/ 1460837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08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1" name="Shape 75"/>
              <p:cNvSpPr>
                <a:spLocks/>
              </p:cNvSpPr>
              <p:nvPr/>
            </p:nvSpPr>
            <p:spPr bwMode="auto">
              <a:xfrm>
                <a:off x="4269728" y="771068"/>
                <a:ext cx="2201310" cy="1418002"/>
              </a:xfrm>
              <a:custGeom>
                <a:avLst/>
                <a:gdLst>
                  <a:gd name="T0" fmla="*/ 1100655 w 21600"/>
                  <a:gd name="T1" fmla="*/ 709001 h 21600"/>
                  <a:gd name="T2" fmla="*/ 1100655 w 21600"/>
                  <a:gd name="T3" fmla="*/ 709001 h 21600"/>
                  <a:gd name="T4" fmla="*/ 1100655 w 21600"/>
                  <a:gd name="T5" fmla="*/ 709001 h 21600"/>
                  <a:gd name="T6" fmla="*/ 1100655 w 21600"/>
                  <a:gd name="T7" fmla="*/ 709001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35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2" name="Shape 76"/>
              <p:cNvSpPr>
                <a:spLocks/>
              </p:cNvSpPr>
              <p:nvPr/>
            </p:nvSpPr>
            <p:spPr bwMode="auto">
              <a:xfrm>
                <a:off x="2049189" y="1951276"/>
                <a:ext cx="4981355" cy="1694259"/>
              </a:xfrm>
              <a:custGeom>
                <a:avLst/>
                <a:gdLst>
                  <a:gd name="T0" fmla="*/ 2490678 w 21600"/>
                  <a:gd name="T1" fmla="*/ 847130 h 21600"/>
                  <a:gd name="T2" fmla="*/ 2490678 w 21600"/>
                  <a:gd name="T3" fmla="*/ 847130 h 21600"/>
                  <a:gd name="T4" fmla="*/ 2490678 w 21600"/>
                  <a:gd name="T5" fmla="*/ 847130 h 21600"/>
                  <a:gd name="T6" fmla="*/ 2490678 w 21600"/>
                  <a:gd name="T7" fmla="*/ 84713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3399"/>
                  </a:gs>
                  <a:gs pos="100000">
                    <a:srgbClr val="002A7D"/>
                  </a:gs>
                </a:gsLst>
                <a:lin ang="162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3" name="Shape 77"/>
              <p:cNvSpPr>
                <a:spLocks/>
              </p:cNvSpPr>
              <p:nvPr/>
            </p:nvSpPr>
            <p:spPr bwMode="auto">
              <a:xfrm>
                <a:off x="1783424" y="-2"/>
                <a:ext cx="5257611" cy="3645537"/>
              </a:xfrm>
              <a:custGeom>
                <a:avLst/>
                <a:gdLst>
                  <a:gd name="T0" fmla="*/ 2628806 w 21600"/>
                  <a:gd name="T1" fmla="*/ 1822769 h 21600"/>
                  <a:gd name="T2" fmla="*/ 2628806 w 21600"/>
                  <a:gd name="T3" fmla="*/ 1822769 h 21600"/>
                  <a:gd name="T4" fmla="*/ 2628806 w 21600"/>
                  <a:gd name="T5" fmla="*/ 1822769 h 21600"/>
                  <a:gd name="T6" fmla="*/ 2628806 w 21600"/>
                  <a:gd name="T7" fmla="*/ 1822769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4" name="Shape 78"/>
              <p:cNvSpPr>
                <a:spLocks/>
              </p:cNvSpPr>
              <p:nvPr/>
            </p:nvSpPr>
            <p:spPr bwMode="auto">
              <a:xfrm>
                <a:off x="4848468" y="152115"/>
                <a:ext cx="2182076" cy="942420"/>
              </a:xfrm>
              <a:custGeom>
                <a:avLst/>
                <a:gdLst>
                  <a:gd name="T0" fmla="*/ 1091038 w 21600"/>
                  <a:gd name="T1" fmla="*/ 471210 h 21600"/>
                  <a:gd name="T2" fmla="*/ 1091038 w 21600"/>
                  <a:gd name="T3" fmla="*/ 471210 h 21600"/>
                  <a:gd name="T4" fmla="*/ 1091038 w 21600"/>
                  <a:gd name="T5" fmla="*/ 471210 h 21600"/>
                  <a:gd name="T6" fmla="*/ 1091038 w 21600"/>
                  <a:gd name="T7" fmla="*/ 47121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3399"/>
                  </a:gs>
                  <a:gs pos="100000">
                    <a:srgbClr val="002D86"/>
                  </a:gs>
                </a:gsLst>
                <a:lin ang="135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6" name="Shape 80"/>
            <p:cNvSpPr>
              <a:spLocks/>
            </p:cNvSpPr>
            <p:nvPr/>
          </p:nvSpPr>
          <p:spPr bwMode="auto">
            <a:xfrm>
              <a:off x="5808367" y="2344678"/>
              <a:ext cx="3190935" cy="2687379"/>
            </a:xfrm>
            <a:custGeom>
              <a:avLst/>
              <a:gdLst>
                <a:gd name="T0" fmla="*/ 1595468 w 21600"/>
                <a:gd name="T1" fmla="*/ 1343690 h 21600"/>
                <a:gd name="T2" fmla="*/ 1595468 w 21600"/>
                <a:gd name="T3" fmla="*/ 1343690 h 21600"/>
                <a:gd name="T4" fmla="*/ 1595468 w 21600"/>
                <a:gd name="T5" fmla="*/ 1343690 h 21600"/>
                <a:gd name="T6" fmla="*/ 1595468 w 21600"/>
                <a:gd name="T7" fmla="*/ 134369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rotWithShape="1">
              <a:gsLst>
                <a:gs pos="0">
                  <a:srgbClr val="003399"/>
                </a:gs>
                <a:gs pos="100000">
                  <a:srgbClr val="002B82"/>
                </a:gs>
              </a:gsLst>
              <a:lin ang="13500000"/>
            </a:gradFill>
            <a:ln w="12700" cap="flat">
              <a:noFill/>
              <a:miter lim="4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0" y="-1"/>
              <a:ext cx="10067610" cy="3105260"/>
              <a:chOff x="0" y="0"/>
              <a:chExt cx="10067609" cy="3105259"/>
            </a:xfrm>
          </p:grpSpPr>
          <p:sp>
            <p:nvSpPr>
              <p:cNvPr id="8" name="Shape 81"/>
              <p:cNvSpPr>
                <a:spLocks noChangeArrowheads="1"/>
              </p:cNvSpPr>
              <p:nvPr/>
            </p:nvSpPr>
            <p:spPr bwMode="auto">
              <a:xfrm>
                <a:off x="0" y="-1"/>
                <a:ext cx="10067610" cy="3105261"/>
              </a:xfrm>
              <a:prstGeom prst="rect">
                <a:avLst/>
              </a:prstGeom>
              <a:gradFill rotWithShape="1">
                <a:gsLst>
                  <a:gs pos="0">
                    <a:srgbClr val="003399"/>
                  </a:gs>
                  <a:gs pos="100000">
                    <a:srgbClr val="000514"/>
                  </a:gs>
                </a:gsLst>
                <a:lin ang="16200000"/>
              </a:gradFill>
              <a:ln w="12700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pPr defTabSz="914400">
                  <a:spcBef>
                    <a:spcPts val="700"/>
                  </a:spcBef>
                </a:pPr>
                <a:endParaRPr lang="fr-FR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endParaRPr>
              </a:p>
            </p:txBody>
          </p:sp>
          <p:sp>
            <p:nvSpPr>
              <p:cNvPr id="9" name="Shape 8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67610" cy="56496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354" tIns="50354" rIns="50354" bIns="50354">
                <a:spAutoFit/>
              </a:bodyPr>
              <a:lstStyle/>
              <a:p>
                <a:pPr marL="1298575" indent="-1298575" defTabSz="914400">
                  <a:spcBef>
                    <a:spcPts val="7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■"/>
                </a:pPr>
                <a:r>
                  <a:rPr lang="fr-FR" sz="340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II Partie: Detection FA</a:t>
                </a:r>
              </a:p>
            </p:txBody>
          </p:sp>
        </p:grpSp>
      </p:grpSp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503554" y="102996"/>
            <a:ext cx="9063991" cy="166103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800" b="0">
                <a:solidFill>
                  <a:srgbClr val="E5E5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/>
            <a:r>
              <a:rPr/>
              <a:t>Texte du titre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xfrm>
            <a:off x="503554" y="1764027"/>
            <a:ext cx="9063991" cy="5790888"/>
          </a:xfrm>
          <a:prstGeom prst="rect">
            <a:avLst/>
          </a:prstGeom>
        </p:spPr>
        <p:txBody>
          <a:bodyPr>
            <a:noAutofit/>
          </a:bodyPr>
          <a:lstStyle>
            <a:lvl1pPr marL="364331" indent="-364331">
              <a:spcBef>
                <a:spcPts val="700"/>
              </a:spcBef>
              <a:buClr>
                <a:srgbClr val="FFCC00"/>
              </a:buClr>
              <a:buSzPct val="70000"/>
              <a:buFont typeface="Wingdings"/>
              <a:buChar char="■"/>
              <a:defRPr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04182" indent="-346982">
              <a:spcBef>
                <a:spcPts val="700"/>
              </a:spcBef>
              <a:buClr>
                <a:srgbClr val="FFCC00"/>
              </a:buClr>
              <a:buSzPct val="70000"/>
              <a:buFont typeface="Wingdings"/>
              <a:buChar char="■"/>
              <a:defRPr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38250" indent="-323850">
              <a:spcBef>
                <a:spcPts val="700"/>
              </a:spcBef>
              <a:buClr>
                <a:srgbClr val="FFCC00"/>
              </a:buClr>
              <a:buSzPct val="70000"/>
              <a:buFont typeface="Wingdings"/>
              <a:buChar char="■"/>
              <a:defRPr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60220" indent="-388619">
              <a:spcBef>
                <a:spcPts val="700"/>
              </a:spcBef>
              <a:buClr>
                <a:srgbClr val="FFCC00"/>
              </a:buClr>
              <a:buSzPct val="70000"/>
              <a:buFont typeface="Wingdings"/>
              <a:buChar char="■"/>
              <a:defRPr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60600" indent="-431800">
              <a:spcBef>
                <a:spcPts val="700"/>
              </a:spcBef>
              <a:buClr>
                <a:srgbClr val="FFCC00"/>
              </a:buClr>
              <a:buSzPct val="70000"/>
              <a:buFont typeface="Wingdings"/>
              <a:buChar char="■"/>
              <a:defRPr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/>
            <a:r>
              <a:rPr/>
              <a:t>Texte niveau 1</a:t>
            </a:r>
          </a:p>
          <a:p>
            <a:pPr lvl="1"/>
            <a:r>
              <a:rPr/>
              <a:t>Texte niveau 2</a:t>
            </a:r>
          </a:p>
          <a:p>
            <a:pPr lvl="2"/>
            <a:r>
              <a:rPr/>
              <a:t>Texte niveau 3</a:t>
            </a:r>
          </a:p>
          <a:p>
            <a:pPr lvl="3"/>
            <a:r>
              <a:rPr/>
              <a:t>Texte niveau 4</a:t>
            </a:r>
          </a:p>
          <a:p>
            <a:pPr lvl="4"/>
            <a:r>
              <a:rPr/>
              <a:t>Texte niveau 5</a:t>
            </a:r>
          </a:p>
        </p:txBody>
      </p:sp>
      <p:sp>
        <p:nvSpPr>
          <p:cNvPr id="15" name="Shape 85"/>
          <p:cNvSpPr>
            <a:spLocks noGrp="1"/>
          </p:cNvSpPr>
          <p:nvPr>
            <p:ph type="sldNum" sz="quarter" idx="10"/>
          </p:nvPr>
        </p:nvSpPr>
        <p:spPr>
          <a:xfrm>
            <a:off x="9483725" y="7224713"/>
            <a:ext cx="587375" cy="182562"/>
          </a:xfrm>
        </p:spPr>
        <p:txBody>
          <a:bodyPr lIns="0" tIns="0" rIns="0" bIns="0"/>
          <a:lstStyle>
            <a:lvl1pPr algn="ctr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fld id="{DAB401D0-C0F2-48DD-9327-4EFB46792E1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7"/>
          <p:cNvGrpSpPr>
            <a:grpSpLocks/>
          </p:cNvGrpSpPr>
          <p:nvPr/>
        </p:nvGrpSpPr>
        <p:grpSpPr bwMode="auto">
          <a:xfrm>
            <a:off x="0" y="1588"/>
            <a:ext cx="10067925" cy="7543800"/>
            <a:chOff x="0" y="0"/>
            <a:chExt cx="10067607" cy="7544589"/>
          </a:xfrm>
        </p:grpSpPr>
        <p:grpSp>
          <p:nvGrpSpPr>
            <p:cNvPr id="5" name="Group 94"/>
            <p:cNvGrpSpPr>
              <a:grpSpLocks/>
            </p:cNvGrpSpPr>
            <p:nvPr/>
          </p:nvGrpSpPr>
          <p:grpSpPr bwMode="auto">
            <a:xfrm>
              <a:off x="3021330" y="3899053"/>
              <a:ext cx="7041036" cy="3645536"/>
              <a:chOff x="0" y="-1"/>
              <a:chExt cx="7041034" cy="3645535"/>
            </a:xfrm>
          </p:grpSpPr>
          <p:sp>
            <p:nvSpPr>
              <p:cNvPr id="8" name="Shape 89"/>
              <p:cNvSpPr>
                <a:spLocks/>
              </p:cNvSpPr>
              <p:nvPr/>
            </p:nvSpPr>
            <p:spPr bwMode="auto">
              <a:xfrm>
                <a:off x="-1" y="723860"/>
                <a:ext cx="5039054" cy="2921674"/>
              </a:xfrm>
              <a:custGeom>
                <a:avLst/>
                <a:gdLst>
                  <a:gd name="T0" fmla="*/ 2519527 w 21600"/>
                  <a:gd name="T1" fmla="*/ 1460837 h 21600"/>
                  <a:gd name="T2" fmla="*/ 2519527 w 21600"/>
                  <a:gd name="T3" fmla="*/ 1460837 h 21600"/>
                  <a:gd name="T4" fmla="*/ 2519527 w 21600"/>
                  <a:gd name="T5" fmla="*/ 1460837 h 21600"/>
                  <a:gd name="T6" fmla="*/ 2519527 w 21600"/>
                  <a:gd name="T7" fmla="*/ 1460837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08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" name="Shape 90"/>
              <p:cNvSpPr>
                <a:spLocks/>
              </p:cNvSpPr>
              <p:nvPr/>
            </p:nvSpPr>
            <p:spPr bwMode="auto">
              <a:xfrm>
                <a:off x="4269728" y="771068"/>
                <a:ext cx="2201310" cy="1418002"/>
              </a:xfrm>
              <a:custGeom>
                <a:avLst/>
                <a:gdLst>
                  <a:gd name="T0" fmla="*/ 1100655 w 21600"/>
                  <a:gd name="T1" fmla="*/ 709001 h 21600"/>
                  <a:gd name="T2" fmla="*/ 1100655 w 21600"/>
                  <a:gd name="T3" fmla="*/ 709001 h 21600"/>
                  <a:gd name="T4" fmla="*/ 1100655 w 21600"/>
                  <a:gd name="T5" fmla="*/ 709001 h 21600"/>
                  <a:gd name="T6" fmla="*/ 1100655 w 21600"/>
                  <a:gd name="T7" fmla="*/ 709001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35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0" name="Shape 91"/>
              <p:cNvSpPr>
                <a:spLocks/>
              </p:cNvSpPr>
              <p:nvPr/>
            </p:nvSpPr>
            <p:spPr bwMode="auto">
              <a:xfrm>
                <a:off x="2049189" y="1951276"/>
                <a:ext cx="4981355" cy="1694259"/>
              </a:xfrm>
              <a:custGeom>
                <a:avLst/>
                <a:gdLst>
                  <a:gd name="T0" fmla="*/ 2490678 w 21600"/>
                  <a:gd name="T1" fmla="*/ 847130 h 21600"/>
                  <a:gd name="T2" fmla="*/ 2490678 w 21600"/>
                  <a:gd name="T3" fmla="*/ 847130 h 21600"/>
                  <a:gd name="T4" fmla="*/ 2490678 w 21600"/>
                  <a:gd name="T5" fmla="*/ 847130 h 21600"/>
                  <a:gd name="T6" fmla="*/ 2490678 w 21600"/>
                  <a:gd name="T7" fmla="*/ 84713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3399"/>
                  </a:gs>
                  <a:gs pos="100000">
                    <a:srgbClr val="002A7D"/>
                  </a:gs>
                </a:gsLst>
                <a:lin ang="162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1" name="Shape 92"/>
              <p:cNvSpPr>
                <a:spLocks/>
              </p:cNvSpPr>
              <p:nvPr/>
            </p:nvSpPr>
            <p:spPr bwMode="auto">
              <a:xfrm>
                <a:off x="1783424" y="-2"/>
                <a:ext cx="5257611" cy="3645537"/>
              </a:xfrm>
              <a:custGeom>
                <a:avLst/>
                <a:gdLst>
                  <a:gd name="T0" fmla="*/ 2628806 w 21600"/>
                  <a:gd name="T1" fmla="*/ 1822769 h 21600"/>
                  <a:gd name="T2" fmla="*/ 2628806 w 21600"/>
                  <a:gd name="T3" fmla="*/ 1822769 h 21600"/>
                  <a:gd name="T4" fmla="*/ 2628806 w 21600"/>
                  <a:gd name="T5" fmla="*/ 1822769 h 21600"/>
                  <a:gd name="T6" fmla="*/ 2628806 w 21600"/>
                  <a:gd name="T7" fmla="*/ 1822769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2" name="Shape 93"/>
              <p:cNvSpPr>
                <a:spLocks/>
              </p:cNvSpPr>
              <p:nvPr/>
            </p:nvSpPr>
            <p:spPr bwMode="auto">
              <a:xfrm>
                <a:off x="4848468" y="152115"/>
                <a:ext cx="2182076" cy="942420"/>
              </a:xfrm>
              <a:custGeom>
                <a:avLst/>
                <a:gdLst>
                  <a:gd name="T0" fmla="*/ 1091038 w 21600"/>
                  <a:gd name="T1" fmla="*/ 471210 h 21600"/>
                  <a:gd name="T2" fmla="*/ 1091038 w 21600"/>
                  <a:gd name="T3" fmla="*/ 471210 h 21600"/>
                  <a:gd name="T4" fmla="*/ 1091038 w 21600"/>
                  <a:gd name="T5" fmla="*/ 471210 h 21600"/>
                  <a:gd name="T6" fmla="*/ 1091038 w 21600"/>
                  <a:gd name="T7" fmla="*/ 47121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3399"/>
                  </a:gs>
                  <a:gs pos="100000">
                    <a:srgbClr val="002D86"/>
                  </a:gs>
                </a:gsLst>
                <a:lin ang="135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6" name="Shape 95"/>
            <p:cNvSpPr>
              <a:spLocks/>
            </p:cNvSpPr>
            <p:nvPr/>
          </p:nvSpPr>
          <p:spPr bwMode="auto">
            <a:xfrm>
              <a:off x="5808367" y="2344678"/>
              <a:ext cx="3190935" cy="2687379"/>
            </a:xfrm>
            <a:custGeom>
              <a:avLst/>
              <a:gdLst>
                <a:gd name="T0" fmla="*/ 1595468 w 21600"/>
                <a:gd name="T1" fmla="*/ 1343690 h 21600"/>
                <a:gd name="T2" fmla="*/ 1595468 w 21600"/>
                <a:gd name="T3" fmla="*/ 1343690 h 21600"/>
                <a:gd name="T4" fmla="*/ 1595468 w 21600"/>
                <a:gd name="T5" fmla="*/ 1343690 h 21600"/>
                <a:gd name="T6" fmla="*/ 1595468 w 21600"/>
                <a:gd name="T7" fmla="*/ 134369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rotWithShape="1">
              <a:gsLst>
                <a:gs pos="0">
                  <a:srgbClr val="003399"/>
                </a:gs>
                <a:gs pos="100000">
                  <a:srgbClr val="002B82"/>
                </a:gs>
              </a:gsLst>
              <a:lin ang="13500000"/>
            </a:gradFill>
            <a:ln w="12700" cap="flat">
              <a:noFill/>
              <a:miter lim="4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7" name="Shape 96"/>
            <p:cNvSpPr>
              <a:spLocks noChangeArrowheads="1"/>
            </p:cNvSpPr>
            <p:nvPr/>
          </p:nvSpPr>
          <p:spPr bwMode="auto">
            <a:xfrm>
              <a:off x="-1" y="-1"/>
              <a:ext cx="10067609" cy="3105259"/>
            </a:xfrm>
            <a:prstGeom prst="rect">
              <a:avLst/>
            </a:prstGeom>
            <a:gradFill rotWithShape="1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16200000"/>
            </a:gradFill>
            <a:ln w="12700">
              <a:noFill/>
              <a:miter lim="400000"/>
              <a:headEnd/>
              <a:tailEnd/>
            </a:ln>
          </p:spPr>
          <p:txBody>
            <a:bodyPr lIns="0" tIns="0" rIns="0" bIns="0"/>
            <a:lstStyle/>
            <a:p>
              <a:pPr defTabSz="914400"/>
              <a:endParaRPr lang="fr-FR" sz="1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endParaRPr>
            </a:p>
          </p:txBody>
        </p:sp>
      </p:grpSp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503554" y="102996"/>
            <a:ext cx="9063991" cy="166103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800" b="0">
                <a:solidFill>
                  <a:srgbClr val="E5E5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/>
            <a:r>
              <a:rPr/>
              <a:t>Texte du titre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503554" y="1764027"/>
            <a:ext cx="9063991" cy="5790888"/>
          </a:xfrm>
          <a:prstGeom prst="rect">
            <a:avLst/>
          </a:prstGeom>
        </p:spPr>
        <p:txBody>
          <a:bodyPr>
            <a:noAutofit/>
          </a:bodyPr>
          <a:lstStyle>
            <a:lvl1pPr marL="364331" indent="-364331">
              <a:spcBef>
                <a:spcPts val="700"/>
              </a:spcBef>
              <a:buClr>
                <a:srgbClr val="FFCC00"/>
              </a:buClr>
              <a:buSzPct val="70000"/>
              <a:buFont typeface="Wingdings"/>
              <a:buChar char="■"/>
              <a:defRPr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04182" indent="-346982">
              <a:spcBef>
                <a:spcPts val="700"/>
              </a:spcBef>
              <a:buClr>
                <a:srgbClr val="FFCC00"/>
              </a:buClr>
              <a:buSzPct val="70000"/>
              <a:buFont typeface="Wingdings"/>
              <a:buChar char="■"/>
              <a:defRPr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38250" indent="-323850">
              <a:spcBef>
                <a:spcPts val="700"/>
              </a:spcBef>
              <a:buClr>
                <a:srgbClr val="FFCC00"/>
              </a:buClr>
              <a:buSzPct val="70000"/>
              <a:buFont typeface="Wingdings"/>
              <a:buChar char="■"/>
              <a:defRPr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60220" indent="-388619">
              <a:spcBef>
                <a:spcPts val="700"/>
              </a:spcBef>
              <a:buClr>
                <a:srgbClr val="FFCC00"/>
              </a:buClr>
              <a:buSzPct val="70000"/>
              <a:buFont typeface="Wingdings"/>
              <a:buChar char="■"/>
              <a:defRPr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60600" indent="-431800">
              <a:spcBef>
                <a:spcPts val="700"/>
              </a:spcBef>
              <a:buClr>
                <a:srgbClr val="FFCC00"/>
              </a:buClr>
              <a:buSzPct val="70000"/>
              <a:buFont typeface="Wingdings"/>
              <a:buChar char="■"/>
              <a:defRPr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/>
            <a:r>
              <a:rPr/>
              <a:t>Texte niveau 1</a:t>
            </a:r>
          </a:p>
          <a:p>
            <a:pPr lvl="1"/>
            <a:r>
              <a:rPr/>
              <a:t>Texte niveau 2</a:t>
            </a:r>
          </a:p>
          <a:p>
            <a:pPr lvl="2"/>
            <a:r>
              <a:rPr/>
              <a:t>Texte niveau 3</a:t>
            </a:r>
          </a:p>
          <a:p>
            <a:pPr lvl="3"/>
            <a:r>
              <a:rPr/>
              <a:t>Texte niveau 4</a:t>
            </a:r>
          </a:p>
          <a:p>
            <a:pPr lvl="4"/>
            <a:r>
              <a:rPr/>
              <a:t>Texte niveau 5</a:t>
            </a:r>
          </a:p>
        </p:txBody>
      </p:sp>
      <p:sp>
        <p:nvSpPr>
          <p:cNvPr id="13" name="Shape 98"/>
          <p:cNvSpPr>
            <a:spLocks noGrp="1"/>
          </p:cNvSpPr>
          <p:nvPr>
            <p:ph type="sldNum" sz="quarter" idx="10"/>
          </p:nvPr>
        </p:nvSpPr>
        <p:spPr>
          <a:xfrm>
            <a:off x="9483725" y="7224713"/>
            <a:ext cx="587375" cy="182562"/>
          </a:xfrm>
        </p:spPr>
        <p:txBody>
          <a:bodyPr lIns="0" tIns="0" rIns="0" bIns="0"/>
          <a:lstStyle>
            <a:lvl1pPr algn="ctr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fld id="{5AFF1077-F5BC-4A06-80E6-B31BC192D1A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0"/>
          <p:cNvGrpSpPr>
            <a:grpSpLocks/>
          </p:cNvGrpSpPr>
          <p:nvPr/>
        </p:nvGrpSpPr>
        <p:grpSpPr bwMode="auto">
          <a:xfrm>
            <a:off x="0" y="1588"/>
            <a:ext cx="10067925" cy="7543800"/>
            <a:chOff x="0" y="0"/>
            <a:chExt cx="10067607" cy="7544589"/>
          </a:xfrm>
        </p:grpSpPr>
        <p:grpSp>
          <p:nvGrpSpPr>
            <p:cNvPr id="5" name="Group 107"/>
            <p:cNvGrpSpPr>
              <a:grpSpLocks/>
            </p:cNvGrpSpPr>
            <p:nvPr/>
          </p:nvGrpSpPr>
          <p:grpSpPr bwMode="auto">
            <a:xfrm>
              <a:off x="3021330" y="3899053"/>
              <a:ext cx="7041036" cy="3645536"/>
              <a:chOff x="0" y="-1"/>
              <a:chExt cx="7041034" cy="3645535"/>
            </a:xfrm>
          </p:grpSpPr>
          <p:sp>
            <p:nvSpPr>
              <p:cNvPr id="8" name="Shape 102"/>
              <p:cNvSpPr>
                <a:spLocks/>
              </p:cNvSpPr>
              <p:nvPr/>
            </p:nvSpPr>
            <p:spPr bwMode="auto">
              <a:xfrm>
                <a:off x="-1" y="723860"/>
                <a:ext cx="5039054" cy="2921674"/>
              </a:xfrm>
              <a:custGeom>
                <a:avLst/>
                <a:gdLst>
                  <a:gd name="T0" fmla="*/ 2519527 w 21600"/>
                  <a:gd name="T1" fmla="*/ 1460837 h 21600"/>
                  <a:gd name="T2" fmla="*/ 2519527 w 21600"/>
                  <a:gd name="T3" fmla="*/ 1460837 h 21600"/>
                  <a:gd name="T4" fmla="*/ 2519527 w 21600"/>
                  <a:gd name="T5" fmla="*/ 1460837 h 21600"/>
                  <a:gd name="T6" fmla="*/ 2519527 w 21600"/>
                  <a:gd name="T7" fmla="*/ 1460837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08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" name="Shape 103"/>
              <p:cNvSpPr>
                <a:spLocks/>
              </p:cNvSpPr>
              <p:nvPr/>
            </p:nvSpPr>
            <p:spPr bwMode="auto">
              <a:xfrm>
                <a:off x="4269728" y="771068"/>
                <a:ext cx="2201310" cy="1418002"/>
              </a:xfrm>
              <a:custGeom>
                <a:avLst/>
                <a:gdLst>
                  <a:gd name="T0" fmla="*/ 1100655 w 21600"/>
                  <a:gd name="T1" fmla="*/ 709001 h 21600"/>
                  <a:gd name="T2" fmla="*/ 1100655 w 21600"/>
                  <a:gd name="T3" fmla="*/ 709001 h 21600"/>
                  <a:gd name="T4" fmla="*/ 1100655 w 21600"/>
                  <a:gd name="T5" fmla="*/ 709001 h 21600"/>
                  <a:gd name="T6" fmla="*/ 1100655 w 21600"/>
                  <a:gd name="T7" fmla="*/ 709001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35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0" name="Shape 104"/>
              <p:cNvSpPr>
                <a:spLocks/>
              </p:cNvSpPr>
              <p:nvPr/>
            </p:nvSpPr>
            <p:spPr bwMode="auto">
              <a:xfrm>
                <a:off x="2049189" y="1951276"/>
                <a:ext cx="4981355" cy="1694259"/>
              </a:xfrm>
              <a:custGeom>
                <a:avLst/>
                <a:gdLst>
                  <a:gd name="T0" fmla="*/ 2490678 w 21600"/>
                  <a:gd name="T1" fmla="*/ 847130 h 21600"/>
                  <a:gd name="T2" fmla="*/ 2490678 w 21600"/>
                  <a:gd name="T3" fmla="*/ 847130 h 21600"/>
                  <a:gd name="T4" fmla="*/ 2490678 w 21600"/>
                  <a:gd name="T5" fmla="*/ 847130 h 21600"/>
                  <a:gd name="T6" fmla="*/ 2490678 w 21600"/>
                  <a:gd name="T7" fmla="*/ 84713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3399"/>
                  </a:gs>
                  <a:gs pos="100000">
                    <a:srgbClr val="002A7D"/>
                  </a:gs>
                </a:gsLst>
                <a:lin ang="162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1" name="Shape 105"/>
              <p:cNvSpPr>
                <a:spLocks/>
              </p:cNvSpPr>
              <p:nvPr/>
            </p:nvSpPr>
            <p:spPr bwMode="auto">
              <a:xfrm>
                <a:off x="1783424" y="-2"/>
                <a:ext cx="5257611" cy="3645537"/>
              </a:xfrm>
              <a:custGeom>
                <a:avLst/>
                <a:gdLst>
                  <a:gd name="T0" fmla="*/ 2628806 w 21600"/>
                  <a:gd name="T1" fmla="*/ 1822769 h 21600"/>
                  <a:gd name="T2" fmla="*/ 2628806 w 21600"/>
                  <a:gd name="T3" fmla="*/ 1822769 h 21600"/>
                  <a:gd name="T4" fmla="*/ 2628806 w 21600"/>
                  <a:gd name="T5" fmla="*/ 1822769 h 21600"/>
                  <a:gd name="T6" fmla="*/ 2628806 w 21600"/>
                  <a:gd name="T7" fmla="*/ 1822769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2" name="Shape 106"/>
              <p:cNvSpPr>
                <a:spLocks/>
              </p:cNvSpPr>
              <p:nvPr/>
            </p:nvSpPr>
            <p:spPr bwMode="auto">
              <a:xfrm>
                <a:off x="4848468" y="152115"/>
                <a:ext cx="2182076" cy="942420"/>
              </a:xfrm>
              <a:custGeom>
                <a:avLst/>
                <a:gdLst>
                  <a:gd name="T0" fmla="*/ 1091038 w 21600"/>
                  <a:gd name="T1" fmla="*/ 471210 h 21600"/>
                  <a:gd name="T2" fmla="*/ 1091038 w 21600"/>
                  <a:gd name="T3" fmla="*/ 471210 h 21600"/>
                  <a:gd name="T4" fmla="*/ 1091038 w 21600"/>
                  <a:gd name="T5" fmla="*/ 471210 h 21600"/>
                  <a:gd name="T6" fmla="*/ 1091038 w 21600"/>
                  <a:gd name="T7" fmla="*/ 47121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3399"/>
                  </a:gs>
                  <a:gs pos="100000">
                    <a:srgbClr val="002D86"/>
                  </a:gs>
                </a:gsLst>
                <a:lin ang="13500000"/>
              </a:gradFill>
              <a:ln w="12700" cap="flat">
                <a:noFill/>
                <a:miter lim="4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6" name="Shape 108"/>
            <p:cNvSpPr>
              <a:spLocks/>
            </p:cNvSpPr>
            <p:nvPr/>
          </p:nvSpPr>
          <p:spPr bwMode="auto">
            <a:xfrm>
              <a:off x="5808367" y="2344678"/>
              <a:ext cx="3190935" cy="2687379"/>
            </a:xfrm>
            <a:custGeom>
              <a:avLst/>
              <a:gdLst>
                <a:gd name="T0" fmla="*/ 1595468 w 21600"/>
                <a:gd name="T1" fmla="*/ 1343690 h 21600"/>
                <a:gd name="T2" fmla="*/ 1595468 w 21600"/>
                <a:gd name="T3" fmla="*/ 1343690 h 21600"/>
                <a:gd name="T4" fmla="*/ 1595468 w 21600"/>
                <a:gd name="T5" fmla="*/ 1343690 h 21600"/>
                <a:gd name="T6" fmla="*/ 1595468 w 21600"/>
                <a:gd name="T7" fmla="*/ 134369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rotWithShape="1">
              <a:gsLst>
                <a:gs pos="0">
                  <a:srgbClr val="003399"/>
                </a:gs>
                <a:gs pos="100000">
                  <a:srgbClr val="002B82"/>
                </a:gs>
              </a:gsLst>
              <a:lin ang="13500000"/>
            </a:gradFill>
            <a:ln w="12700" cap="flat">
              <a:noFill/>
              <a:miter lim="4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7" name="Shape 109"/>
            <p:cNvSpPr>
              <a:spLocks noChangeArrowheads="1"/>
            </p:cNvSpPr>
            <p:nvPr/>
          </p:nvSpPr>
          <p:spPr bwMode="auto">
            <a:xfrm>
              <a:off x="-1" y="-1"/>
              <a:ext cx="10067609" cy="3105259"/>
            </a:xfrm>
            <a:prstGeom prst="rect">
              <a:avLst/>
            </a:prstGeom>
            <a:gradFill rotWithShape="1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16200000"/>
            </a:gradFill>
            <a:ln w="12700">
              <a:noFill/>
              <a:miter lim="400000"/>
              <a:headEnd/>
              <a:tailEnd/>
            </a:ln>
          </p:spPr>
          <p:txBody>
            <a:bodyPr lIns="0" tIns="0" rIns="0" bIns="0"/>
            <a:lstStyle/>
            <a:p>
              <a:pPr defTabSz="914400"/>
              <a:endParaRPr lang="fr-FR" sz="1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endParaRPr>
            </a:p>
          </p:txBody>
        </p:sp>
      </p:grpSp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503554" y="102996"/>
            <a:ext cx="9063991" cy="166103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800" b="0">
                <a:solidFill>
                  <a:srgbClr val="E5E5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/>
            <a:r>
              <a:rPr/>
              <a:t>Texte du titre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xfrm>
            <a:off x="503554" y="1764027"/>
            <a:ext cx="9063991" cy="5790888"/>
          </a:xfrm>
          <a:prstGeom prst="rect">
            <a:avLst/>
          </a:prstGeom>
        </p:spPr>
        <p:txBody>
          <a:bodyPr>
            <a:noAutofit/>
          </a:bodyPr>
          <a:lstStyle>
            <a:lvl1pPr marL="364331" indent="-364331">
              <a:spcBef>
                <a:spcPts val="700"/>
              </a:spcBef>
              <a:buClr>
                <a:srgbClr val="FFCC00"/>
              </a:buClr>
              <a:buSzPct val="70000"/>
              <a:buFont typeface="Wingdings"/>
              <a:buChar char="■"/>
              <a:defRPr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04182" indent="-346982">
              <a:spcBef>
                <a:spcPts val="700"/>
              </a:spcBef>
              <a:buClr>
                <a:srgbClr val="FFCC00"/>
              </a:buClr>
              <a:buSzPct val="70000"/>
              <a:buFont typeface="Wingdings"/>
              <a:buChar char="■"/>
              <a:defRPr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38250" indent="-323850">
              <a:spcBef>
                <a:spcPts val="700"/>
              </a:spcBef>
              <a:buClr>
                <a:srgbClr val="FFCC00"/>
              </a:buClr>
              <a:buSzPct val="70000"/>
              <a:buFont typeface="Wingdings"/>
              <a:buChar char="■"/>
              <a:defRPr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60220" indent="-388619">
              <a:spcBef>
                <a:spcPts val="700"/>
              </a:spcBef>
              <a:buClr>
                <a:srgbClr val="FFCC00"/>
              </a:buClr>
              <a:buSzPct val="70000"/>
              <a:buFont typeface="Wingdings"/>
              <a:buChar char="■"/>
              <a:defRPr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60600" indent="-431800">
              <a:spcBef>
                <a:spcPts val="700"/>
              </a:spcBef>
              <a:buClr>
                <a:srgbClr val="FFCC00"/>
              </a:buClr>
              <a:buSzPct val="70000"/>
              <a:buFont typeface="Wingdings"/>
              <a:buChar char="■"/>
              <a:defRPr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/>
            <a:r>
              <a:rPr/>
              <a:t>Texte niveau 1</a:t>
            </a:r>
          </a:p>
          <a:p>
            <a:pPr lvl="1"/>
            <a:r>
              <a:rPr/>
              <a:t>Texte niveau 2</a:t>
            </a:r>
          </a:p>
          <a:p>
            <a:pPr lvl="2"/>
            <a:r>
              <a:rPr/>
              <a:t>Texte niveau 3</a:t>
            </a:r>
          </a:p>
          <a:p>
            <a:pPr lvl="3"/>
            <a:r>
              <a:rPr/>
              <a:t>Texte niveau 4</a:t>
            </a:r>
          </a:p>
          <a:p>
            <a:pPr lvl="4"/>
            <a:r>
              <a:rPr/>
              <a:t>Texte niveau 5</a:t>
            </a:r>
          </a:p>
        </p:txBody>
      </p:sp>
      <p:sp>
        <p:nvSpPr>
          <p:cNvPr id="13" name="Shape 111"/>
          <p:cNvSpPr>
            <a:spLocks noGrp="1"/>
          </p:cNvSpPr>
          <p:nvPr>
            <p:ph type="sldNum" sz="quarter" idx="10"/>
          </p:nvPr>
        </p:nvSpPr>
        <p:spPr>
          <a:xfrm>
            <a:off x="9483725" y="7224713"/>
            <a:ext cx="587375" cy="182562"/>
          </a:xfrm>
        </p:spPr>
        <p:txBody>
          <a:bodyPr lIns="0" tIns="0" rIns="0" bIns="0"/>
          <a:lstStyle>
            <a:lvl1pPr algn="ctr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fld id="{8687B468-42CD-4C3E-AA72-8DCE9B06895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503554" y="102996"/>
            <a:ext cx="9063991" cy="166103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rPr/>
              <a:t>Texte du titre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xfrm>
            <a:off x="503554" y="1764027"/>
            <a:ext cx="9063991" cy="5790888"/>
          </a:xfrm>
          <a:prstGeom prst="rect">
            <a:avLst/>
          </a:prstGeom>
        </p:spPr>
        <p:txBody>
          <a:bodyPr>
            <a:noAutofit/>
          </a:bodyPr>
          <a:lstStyle>
            <a:lvl1pPr marL="364331" indent="-364331">
              <a:spcBef>
                <a:spcPts val="700"/>
              </a:spcBef>
              <a:buClrTx/>
              <a:buSzPct val="100000"/>
              <a:buFontTx/>
              <a:buChar char="»"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marL="804182" indent="-346982">
              <a:spcBef>
                <a:spcPts val="700"/>
              </a:spcBef>
              <a:buClrTx/>
              <a:buFontTx/>
              <a:buChar char="–"/>
              <a:defRPr sz="3400">
                <a:latin typeface="Arial"/>
                <a:ea typeface="Arial"/>
                <a:cs typeface="Arial"/>
                <a:sym typeface="Arial"/>
              </a:defRPr>
            </a:lvl2pPr>
            <a:lvl3pPr marL="1238250" indent="-323850">
              <a:spcBef>
                <a:spcPts val="700"/>
              </a:spcBef>
              <a:buClrTx/>
              <a:buFontTx/>
              <a:buChar char="•"/>
              <a:defRPr sz="3400">
                <a:latin typeface="Arial"/>
                <a:ea typeface="Arial"/>
                <a:cs typeface="Arial"/>
                <a:sym typeface="Arial"/>
              </a:defRPr>
            </a:lvl3pPr>
            <a:lvl4pPr marL="1760220" indent="-388619">
              <a:spcBef>
                <a:spcPts val="700"/>
              </a:spcBef>
              <a:buClrTx/>
              <a:buFontTx/>
              <a:buChar char="–"/>
              <a:defRPr sz="3400">
                <a:latin typeface="Arial"/>
                <a:ea typeface="Arial"/>
                <a:cs typeface="Arial"/>
                <a:sym typeface="Arial"/>
              </a:defRPr>
            </a:lvl4pPr>
            <a:lvl5pPr marL="2260600" indent="-431800">
              <a:spcBef>
                <a:spcPts val="700"/>
              </a:spcBef>
              <a:buClrTx/>
              <a:buFontTx/>
              <a:buChar char="»"/>
              <a:defRPr sz="3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/>
              <a:t>Texte niveau 1</a:t>
            </a:r>
          </a:p>
          <a:p>
            <a:pPr lvl="1"/>
            <a:r>
              <a:rPr/>
              <a:t>Texte niveau 2</a:t>
            </a:r>
          </a:p>
          <a:p>
            <a:pPr lvl="2"/>
            <a:r>
              <a:rPr/>
              <a:t>Texte niveau 3</a:t>
            </a:r>
          </a:p>
          <a:p>
            <a:pPr lvl="3"/>
            <a:r>
              <a:rPr/>
              <a:t>Texte niveau 4</a:t>
            </a:r>
          </a:p>
          <a:p>
            <a:pPr lvl="4"/>
            <a:r>
              <a:rPr/>
              <a:t>Texte niveau 5</a:t>
            </a:r>
          </a:p>
        </p:txBody>
      </p:sp>
      <p:sp>
        <p:nvSpPr>
          <p:cNvPr id="4" name="Shape 115"/>
          <p:cNvSpPr>
            <a:spLocks noGrp="1"/>
          </p:cNvSpPr>
          <p:nvPr>
            <p:ph type="sldNum" sz="quarter" idx="10"/>
          </p:nvPr>
        </p:nvSpPr>
        <p:spPr>
          <a:xfrm>
            <a:off x="7218363" y="6880225"/>
            <a:ext cx="2349500" cy="298450"/>
          </a:xfrm>
        </p:spPr>
        <p:txBody>
          <a:bodyPr anchor="t"/>
          <a:lstStyle>
            <a:lvl1pPr>
              <a:defRPr sz="1400">
                <a:latin typeface="Arial" charset="0"/>
                <a:cs typeface="Arial" charset="0"/>
                <a:sym typeface="Arial" charset="0"/>
              </a:defRPr>
            </a:lvl1pPr>
          </a:lstStyle>
          <a:p>
            <a:fld id="{ECFC137F-0967-4CDC-A893-28176847B32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9"/>
          <p:cNvSpPr>
            <a:spLocks noGrp="1"/>
          </p:cNvSpPr>
          <p:nvPr>
            <p:ph type="sldNum" sz="quarter" idx="10"/>
          </p:nvPr>
        </p:nvSpPr>
        <p:spPr>
          <a:xfrm>
            <a:off x="7218363" y="6880225"/>
            <a:ext cx="2349500" cy="298450"/>
          </a:xfrm>
        </p:spPr>
        <p:txBody>
          <a:bodyPr anchor="t"/>
          <a:lstStyle>
            <a:lvl1pPr>
              <a:defRPr sz="1400">
                <a:latin typeface="Arial" charset="0"/>
                <a:cs typeface="Arial" charset="0"/>
                <a:sym typeface="Arial" charset="0"/>
              </a:defRPr>
            </a:lvl1pPr>
          </a:lstStyle>
          <a:p>
            <a:fld id="{F63B3C64-2543-4B3D-B7B6-50DFE57AA15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1"/>
          <p:cNvSpPr>
            <a:spLocks noGrp="1"/>
          </p:cNvSpPr>
          <p:nvPr>
            <p:ph type="sldNum" sz="quarter" idx="10"/>
          </p:nvPr>
        </p:nvSpPr>
        <p:spPr>
          <a:xfrm>
            <a:off x="7218363" y="6880225"/>
            <a:ext cx="2349500" cy="298450"/>
          </a:xfrm>
        </p:spPr>
        <p:txBody>
          <a:bodyPr anchor="t"/>
          <a:lstStyle>
            <a:lvl1pPr>
              <a:defRPr sz="1400">
                <a:latin typeface="Arial" charset="0"/>
                <a:cs typeface="Arial" charset="0"/>
                <a:sym typeface="Arial" charset="0"/>
              </a:defRPr>
            </a:lvl1pPr>
          </a:lstStyle>
          <a:p>
            <a:fld id="{69A69F90-731D-4D42-A992-9C8D0EE1C97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3"/>
          <p:cNvSpPr>
            <a:spLocks noGrp="1"/>
          </p:cNvSpPr>
          <p:nvPr>
            <p:ph type="sldNum" sz="quarter" idx="10"/>
          </p:nvPr>
        </p:nvSpPr>
        <p:spPr>
          <a:xfrm>
            <a:off x="7218363" y="6880225"/>
            <a:ext cx="2349500" cy="298450"/>
          </a:xfrm>
        </p:spPr>
        <p:txBody>
          <a:bodyPr anchor="t"/>
          <a:lstStyle>
            <a:lvl1pPr>
              <a:defRPr sz="1400">
                <a:latin typeface="Arial" charset="0"/>
                <a:cs typeface="Arial" charset="0"/>
                <a:sym typeface="Arial" charset="0"/>
              </a:defRPr>
            </a:lvl1pPr>
          </a:lstStyle>
          <a:p>
            <a:fld id="{C6F98955-9E7F-402E-B7E7-19AFB400CA2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739775" y="412750"/>
            <a:ext cx="8605840" cy="1689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7200">
              <a:lnSpc>
                <a:spcPct val="93000"/>
              </a:lnSpc>
              <a:defRPr sz="2800" b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/>
            <a:r>
              <a:rPr/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739775" y="2101850"/>
            <a:ext cx="8605840" cy="545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31800" indent="-323850" defTabSz="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●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97291" indent="-221028" defTabSz="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Font typeface="Arial"/>
              <a:buChar char="−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59414" indent="-179914" defTabSz="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Font typeface="Arial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215900" defTabSz="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75000"/>
              <a:buFont typeface="Arial"/>
              <a:buChar char="−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82988" indent="-239888" defTabSz="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45000"/>
              <a:buFont typeface="Arial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/>
            <a:r>
              <a:rPr/>
              <a:t>Texte niveau 1</a:t>
            </a:r>
          </a:p>
          <a:p>
            <a:pPr lvl="1"/>
            <a:r>
              <a:rPr/>
              <a:t>Texte niveau 2</a:t>
            </a:r>
          </a:p>
          <a:p>
            <a:pPr lvl="2"/>
            <a:r>
              <a:rPr/>
              <a:t>Texte niveau 3</a:t>
            </a:r>
          </a:p>
          <a:p>
            <a:pPr lvl="3"/>
            <a:r>
              <a:rPr/>
              <a:t>Texte niveau 4</a:t>
            </a:r>
          </a:p>
          <a:p>
            <a:pPr lvl="4"/>
            <a:r>
              <a:rPr/>
              <a:t>Texte niveau 5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5"/>
          <p:cNvSpPr>
            <a:spLocks noGrp="1"/>
          </p:cNvSpPr>
          <p:nvPr>
            <p:ph type="sldNum" sz="quarter" idx="10"/>
          </p:nvPr>
        </p:nvSpPr>
        <p:spPr>
          <a:xfrm>
            <a:off x="7218363" y="6880225"/>
            <a:ext cx="2349500" cy="298450"/>
          </a:xfrm>
        </p:spPr>
        <p:txBody>
          <a:bodyPr anchor="t"/>
          <a:lstStyle>
            <a:lvl1pPr>
              <a:defRPr sz="1400">
                <a:latin typeface="Arial" charset="0"/>
                <a:cs typeface="Arial" charset="0"/>
                <a:sym typeface="Arial" charset="0"/>
              </a:defRPr>
            </a:lvl1pPr>
          </a:lstStyle>
          <a:p>
            <a:fld id="{C2C1FD1F-6829-456E-BBD2-DBCF358C069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7"/>
          <p:cNvSpPr>
            <a:spLocks noGrp="1"/>
          </p:cNvSpPr>
          <p:nvPr>
            <p:ph type="sldNum" sz="quarter" idx="10"/>
          </p:nvPr>
        </p:nvSpPr>
        <p:spPr>
          <a:xfrm>
            <a:off x="7218363" y="6880225"/>
            <a:ext cx="2349500" cy="298450"/>
          </a:xfrm>
        </p:spPr>
        <p:txBody>
          <a:bodyPr anchor="t"/>
          <a:lstStyle>
            <a:lvl1pPr>
              <a:defRPr sz="1400">
                <a:latin typeface="Arial" charset="0"/>
                <a:cs typeface="Arial" charset="0"/>
                <a:sym typeface="Arial" charset="0"/>
              </a:defRPr>
            </a:lvl1pPr>
          </a:lstStyle>
          <a:p>
            <a:fld id="{A5CEAAF8-8AC2-4A07-BA75-00C97A4665B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503554" y="102996"/>
            <a:ext cx="9063991" cy="166103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rPr/>
              <a:t>Texte du titre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xfrm>
            <a:off x="503554" y="1764027"/>
            <a:ext cx="9063991" cy="5790888"/>
          </a:xfrm>
          <a:prstGeom prst="rect">
            <a:avLst/>
          </a:prstGeom>
        </p:spPr>
        <p:txBody>
          <a:bodyPr>
            <a:noAutofit/>
          </a:bodyPr>
          <a:lstStyle>
            <a:lvl1pPr marL="364331" indent="-364331">
              <a:spcBef>
                <a:spcPts val="700"/>
              </a:spcBef>
              <a:buClrTx/>
              <a:buSzPct val="100000"/>
              <a:buFontTx/>
              <a:buChar char="»"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marL="804182" indent="-346982">
              <a:spcBef>
                <a:spcPts val="700"/>
              </a:spcBef>
              <a:buClrTx/>
              <a:buFontTx/>
              <a:buChar char="–"/>
              <a:defRPr sz="3400">
                <a:latin typeface="Arial"/>
                <a:ea typeface="Arial"/>
                <a:cs typeface="Arial"/>
                <a:sym typeface="Arial"/>
              </a:defRPr>
            </a:lvl2pPr>
            <a:lvl3pPr marL="1238250" indent="-323850">
              <a:spcBef>
                <a:spcPts val="700"/>
              </a:spcBef>
              <a:buClrTx/>
              <a:buFontTx/>
              <a:buChar char="•"/>
              <a:defRPr sz="3400">
                <a:latin typeface="Arial"/>
                <a:ea typeface="Arial"/>
                <a:cs typeface="Arial"/>
                <a:sym typeface="Arial"/>
              </a:defRPr>
            </a:lvl3pPr>
            <a:lvl4pPr marL="1760220" indent="-388619">
              <a:spcBef>
                <a:spcPts val="700"/>
              </a:spcBef>
              <a:buClrTx/>
              <a:buFontTx/>
              <a:buChar char="–"/>
              <a:defRPr sz="3400">
                <a:latin typeface="Arial"/>
                <a:ea typeface="Arial"/>
                <a:cs typeface="Arial"/>
                <a:sym typeface="Arial"/>
              </a:defRPr>
            </a:lvl4pPr>
            <a:lvl5pPr marL="2260600" indent="-431800">
              <a:spcBef>
                <a:spcPts val="700"/>
              </a:spcBef>
              <a:buClrTx/>
              <a:buFontTx/>
              <a:buChar char="»"/>
              <a:defRPr sz="3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/>
              <a:t>Texte niveau 1</a:t>
            </a:r>
          </a:p>
          <a:p>
            <a:pPr lvl="1"/>
            <a:r>
              <a:rPr/>
              <a:t>Texte niveau 2</a:t>
            </a:r>
          </a:p>
          <a:p>
            <a:pPr lvl="2"/>
            <a:r>
              <a:rPr/>
              <a:t>Texte niveau 3</a:t>
            </a:r>
          </a:p>
          <a:p>
            <a:pPr lvl="3"/>
            <a:r>
              <a:rPr/>
              <a:t>Texte niveau 4</a:t>
            </a:r>
          </a:p>
          <a:p>
            <a:pPr lvl="4"/>
            <a:r>
              <a:rPr/>
              <a:t>Texte niveau 5</a:t>
            </a:r>
          </a:p>
        </p:txBody>
      </p:sp>
      <p:sp>
        <p:nvSpPr>
          <p:cNvPr id="4" name="Shape 129"/>
          <p:cNvSpPr>
            <a:spLocks noGrp="1"/>
          </p:cNvSpPr>
          <p:nvPr>
            <p:ph type="sldNum" sz="quarter" idx="10"/>
          </p:nvPr>
        </p:nvSpPr>
        <p:spPr>
          <a:xfrm>
            <a:off x="7218363" y="6880225"/>
            <a:ext cx="2349500" cy="298450"/>
          </a:xfrm>
        </p:spPr>
        <p:txBody>
          <a:bodyPr anchor="t"/>
          <a:lstStyle>
            <a:lvl1pPr>
              <a:defRPr sz="1400">
                <a:latin typeface="Arial" charset="0"/>
                <a:cs typeface="Arial" charset="0"/>
                <a:sym typeface="Arial" charset="0"/>
              </a:defRPr>
            </a:lvl1pPr>
          </a:lstStyle>
          <a:p>
            <a:fld id="{79099EFE-9395-4727-97D7-C193002C3B2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3"/>
          <p:cNvSpPr>
            <a:spLocks noGrp="1"/>
          </p:cNvSpPr>
          <p:nvPr>
            <p:ph type="sldNum" sz="quarter" idx="10"/>
          </p:nvPr>
        </p:nvSpPr>
        <p:spPr>
          <a:xfrm>
            <a:off x="7218363" y="6880225"/>
            <a:ext cx="2349500" cy="298450"/>
          </a:xfrm>
        </p:spPr>
        <p:txBody>
          <a:bodyPr anchor="t"/>
          <a:lstStyle>
            <a:lvl1pPr>
              <a:defRPr sz="1400">
                <a:latin typeface="Arial" charset="0"/>
                <a:cs typeface="Arial" charset="0"/>
                <a:sym typeface="Arial" charset="0"/>
              </a:defRPr>
            </a:lvl1pPr>
          </a:lstStyle>
          <a:p>
            <a:fld id="{D4C03C18-EA09-4D3D-B08B-B68A430B4C3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5"/>
          <p:cNvSpPr>
            <a:spLocks noGrp="1"/>
          </p:cNvSpPr>
          <p:nvPr>
            <p:ph type="sldNum" sz="quarter" idx="10"/>
          </p:nvPr>
        </p:nvSpPr>
        <p:spPr>
          <a:xfrm>
            <a:off x="7218363" y="6880225"/>
            <a:ext cx="2349500" cy="298450"/>
          </a:xfrm>
        </p:spPr>
        <p:txBody>
          <a:bodyPr anchor="t"/>
          <a:lstStyle>
            <a:lvl1pPr>
              <a:defRPr sz="1400">
                <a:latin typeface="Arial" charset="0"/>
                <a:cs typeface="Arial" charset="0"/>
                <a:sym typeface="Arial" charset="0"/>
              </a:defRPr>
            </a:lvl1pPr>
          </a:lstStyle>
          <a:p>
            <a:fld id="{A5B2BAB4-4EC6-4935-A657-F12AABD3CFD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7"/>
          <p:cNvSpPr>
            <a:spLocks noGrp="1"/>
          </p:cNvSpPr>
          <p:nvPr>
            <p:ph type="sldNum" sz="quarter" idx="10"/>
          </p:nvPr>
        </p:nvSpPr>
        <p:spPr>
          <a:xfrm>
            <a:off x="7218363" y="7064375"/>
            <a:ext cx="2349500" cy="277813"/>
          </a:xfr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fld id="{AF06DEC6-F254-495A-A1FE-FA12C601A7E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755330" y="2033291"/>
            <a:ext cx="8560439" cy="2248514"/>
          </a:xfrm>
          <a:prstGeom prst="rect">
            <a:avLst/>
          </a:prstGeom>
        </p:spPr>
        <p:txBody>
          <a:bodyPr/>
          <a:lstStyle>
            <a:lvl1pPr algn="ctr">
              <a:defRPr sz="4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r>
              <a:rPr/>
              <a:t>Texte du titre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1510663" y="4281804"/>
            <a:ext cx="7049775" cy="327311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700"/>
              </a:spcBef>
              <a:buClrTx/>
              <a:buSzTx/>
              <a:buFontTx/>
              <a:buNone/>
              <a:defRPr sz="3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>
              <a:spcBef>
                <a:spcPts val="700"/>
              </a:spcBef>
              <a:buClrTx/>
              <a:buSzTx/>
              <a:buFontTx/>
              <a:buNone/>
              <a:defRPr sz="3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>
              <a:spcBef>
                <a:spcPts val="700"/>
              </a:spcBef>
              <a:buClrTx/>
              <a:buSzTx/>
              <a:buFontTx/>
              <a:buNone/>
              <a:defRPr sz="3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>
              <a:spcBef>
                <a:spcPts val="700"/>
              </a:spcBef>
              <a:buClrTx/>
              <a:buSzTx/>
              <a:buFontTx/>
              <a:buNone/>
              <a:defRPr sz="3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>
              <a:spcBef>
                <a:spcPts val="700"/>
              </a:spcBef>
              <a:buClrTx/>
              <a:buSzTx/>
              <a:buFontTx/>
              <a:buNone/>
              <a:defRPr sz="3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/>
            <a:r>
              <a:rPr/>
              <a:t>Texte niveau 1</a:t>
            </a:r>
          </a:p>
          <a:p>
            <a:pPr lvl="1"/>
            <a:r>
              <a:rPr/>
              <a:t>Texte niveau 2</a:t>
            </a:r>
          </a:p>
          <a:p>
            <a:pPr lvl="2"/>
            <a:r>
              <a:rPr/>
              <a:t>Texte niveau 3</a:t>
            </a:r>
          </a:p>
          <a:p>
            <a:pPr lvl="3"/>
            <a:r>
              <a:rPr/>
              <a:t>Texte niveau 4</a:t>
            </a:r>
          </a:p>
          <a:p>
            <a:pPr lvl="4"/>
            <a:r>
              <a:rPr/>
              <a:t>Texte niveau 5</a:t>
            </a:r>
          </a:p>
        </p:txBody>
      </p:sp>
      <p:sp>
        <p:nvSpPr>
          <p:cNvPr id="4" name="Shape 141"/>
          <p:cNvSpPr>
            <a:spLocks noGrp="1"/>
          </p:cNvSpPr>
          <p:nvPr>
            <p:ph type="sldNum" sz="quarter" idx="10"/>
          </p:nvPr>
        </p:nvSpPr>
        <p:spPr>
          <a:xfrm>
            <a:off x="7218363" y="7064375"/>
            <a:ext cx="2349500" cy="277813"/>
          </a:xfr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fld id="{500032CD-7792-4DDF-A356-71A855DD5BA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503554" y="102997"/>
            <a:ext cx="9063991" cy="1661033"/>
          </a:xfrm>
          <a:prstGeom prst="rect">
            <a:avLst/>
          </a:prstGeom>
        </p:spPr>
        <p:txBody>
          <a:bodyPr lIns="50355" tIns="50355" rIns="50355" bIns="50355">
            <a:noAutofit/>
          </a:bodyPr>
          <a:lstStyle>
            <a:lvl1pPr algn="ctr">
              <a:defRPr sz="4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rPr/>
              <a:t>Texte du titre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503554" y="1764029"/>
            <a:ext cx="9063991" cy="57908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64331" indent="-364331">
              <a:spcBef>
                <a:spcPts val="700"/>
              </a:spcBef>
              <a:buClrTx/>
              <a:buSzPct val="100000"/>
              <a:buFontTx/>
              <a:buChar char="»"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marL="804182" indent="-346982">
              <a:spcBef>
                <a:spcPts val="700"/>
              </a:spcBef>
              <a:buClrTx/>
              <a:buFontTx/>
              <a:buChar char="–"/>
              <a:defRPr sz="3400">
                <a:latin typeface="Arial"/>
                <a:ea typeface="Arial"/>
                <a:cs typeface="Arial"/>
                <a:sym typeface="Arial"/>
              </a:defRPr>
            </a:lvl2pPr>
            <a:lvl3pPr marL="1238250" indent="-323850">
              <a:spcBef>
                <a:spcPts val="700"/>
              </a:spcBef>
              <a:buClrTx/>
              <a:buFontTx/>
              <a:buChar char="•"/>
              <a:defRPr sz="3400">
                <a:latin typeface="Arial"/>
                <a:ea typeface="Arial"/>
                <a:cs typeface="Arial"/>
                <a:sym typeface="Arial"/>
              </a:defRPr>
            </a:lvl3pPr>
            <a:lvl4pPr marL="1760220" indent="-388620">
              <a:spcBef>
                <a:spcPts val="700"/>
              </a:spcBef>
              <a:buClrTx/>
              <a:buFontTx/>
              <a:buChar char="–"/>
              <a:defRPr sz="3400">
                <a:latin typeface="Arial"/>
                <a:ea typeface="Arial"/>
                <a:cs typeface="Arial"/>
                <a:sym typeface="Arial"/>
              </a:defRPr>
            </a:lvl4pPr>
            <a:lvl5pPr marL="2260600" indent="-431800">
              <a:spcBef>
                <a:spcPts val="700"/>
              </a:spcBef>
              <a:buClrTx/>
              <a:buFontTx/>
              <a:buChar char="»"/>
              <a:defRPr sz="3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/>
              <a:t>Texte niveau 1</a:t>
            </a:r>
          </a:p>
          <a:p>
            <a:pPr lvl="1"/>
            <a:r>
              <a:rPr/>
              <a:t>Texte niveau 2</a:t>
            </a:r>
          </a:p>
          <a:p>
            <a:pPr lvl="2"/>
            <a:r>
              <a:rPr/>
              <a:t>Texte niveau 3</a:t>
            </a:r>
          </a:p>
          <a:p>
            <a:pPr lvl="3"/>
            <a:r>
              <a:rPr/>
              <a:t>Texte niveau 4</a:t>
            </a:r>
          </a:p>
          <a:p>
            <a:pPr lvl="4"/>
            <a:r>
              <a:rPr/>
              <a:t>Texte niveau 5</a:t>
            </a:r>
          </a:p>
        </p:txBody>
      </p:sp>
      <p:sp>
        <p:nvSpPr>
          <p:cNvPr id="4" name="Shape 143"/>
          <p:cNvSpPr>
            <a:spLocks noGrp="1"/>
          </p:cNvSpPr>
          <p:nvPr>
            <p:ph type="sldNum" sz="quarter" idx="10"/>
          </p:nvPr>
        </p:nvSpPr>
        <p:spPr>
          <a:xfrm>
            <a:off x="7218363" y="6880225"/>
            <a:ext cx="2349500" cy="298450"/>
          </a:xfrm>
        </p:spPr>
        <p:txBody>
          <a:bodyPr lIns="50355" tIns="50355" rIns="50355" bIns="50355" anchor="t"/>
          <a:lstStyle>
            <a:lvl1pPr>
              <a:defRPr sz="1400">
                <a:latin typeface="Arial" charset="0"/>
                <a:cs typeface="Arial" charset="0"/>
                <a:sym typeface="Arial" charset="0"/>
              </a:defRPr>
            </a:lvl1pPr>
          </a:lstStyle>
          <a:p>
            <a:fld id="{D29D31A4-CF85-45E5-9C73-055AB71C4F2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503554" y="102996"/>
            <a:ext cx="9063991" cy="166103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rPr/>
              <a:t>Texte du titre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503554" y="1764027"/>
            <a:ext cx="9063991" cy="5790888"/>
          </a:xfrm>
          <a:prstGeom prst="rect">
            <a:avLst/>
          </a:prstGeom>
        </p:spPr>
        <p:txBody>
          <a:bodyPr>
            <a:noAutofit/>
          </a:bodyPr>
          <a:lstStyle>
            <a:lvl1pPr marL="364331" indent="-364331">
              <a:spcBef>
                <a:spcPts val="700"/>
              </a:spcBef>
              <a:buClrTx/>
              <a:buSzPct val="100000"/>
              <a:buFontTx/>
              <a:buChar char="»"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marL="804182" indent="-346982">
              <a:spcBef>
                <a:spcPts val="700"/>
              </a:spcBef>
              <a:buClrTx/>
              <a:buFontTx/>
              <a:buChar char="–"/>
              <a:defRPr sz="3400">
                <a:latin typeface="Arial"/>
                <a:ea typeface="Arial"/>
                <a:cs typeface="Arial"/>
                <a:sym typeface="Arial"/>
              </a:defRPr>
            </a:lvl2pPr>
            <a:lvl3pPr marL="1238250" indent="-323850">
              <a:spcBef>
                <a:spcPts val="700"/>
              </a:spcBef>
              <a:buClrTx/>
              <a:buFontTx/>
              <a:buChar char="•"/>
              <a:defRPr sz="3400">
                <a:latin typeface="Arial"/>
                <a:ea typeface="Arial"/>
                <a:cs typeface="Arial"/>
                <a:sym typeface="Arial"/>
              </a:defRPr>
            </a:lvl3pPr>
            <a:lvl4pPr marL="1760220" indent="-388619">
              <a:spcBef>
                <a:spcPts val="700"/>
              </a:spcBef>
              <a:buClrTx/>
              <a:buFontTx/>
              <a:buChar char="–"/>
              <a:defRPr sz="3400">
                <a:latin typeface="Arial"/>
                <a:ea typeface="Arial"/>
                <a:cs typeface="Arial"/>
                <a:sym typeface="Arial"/>
              </a:defRPr>
            </a:lvl4pPr>
            <a:lvl5pPr marL="2260600" indent="-431800">
              <a:spcBef>
                <a:spcPts val="700"/>
              </a:spcBef>
              <a:buClrTx/>
              <a:buFontTx/>
              <a:buChar char="»"/>
              <a:defRPr sz="3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/>
              <a:t>Texte niveau 1</a:t>
            </a:r>
          </a:p>
          <a:p>
            <a:pPr lvl="1"/>
            <a:r>
              <a:rPr/>
              <a:t>Texte niveau 2</a:t>
            </a:r>
          </a:p>
          <a:p>
            <a:pPr lvl="2"/>
            <a:r>
              <a:rPr/>
              <a:t>Texte niveau 3</a:t>
            </a:r>
          </a:p>
          <a:p>
            <a:pPr lvl="3"/>
            <a:r>
              <a:rPr/>
              <a:t>Texte niveau 4</a:t>
            </a:r>
          </a:p>
          <a:p>
            <a:pPr lvl="4"/>
            <a:r>
              <a:rPr/>
              <a:t>Texte niveau 5</a:t>
            </a:r>
          </a:p>
        </p:txBody>
      </p:sp>
      <p:sp>
        <p:nvSpPr>
          <p:cNvPr id="4" name="Shape 14"/>
          <p:cNvSpPr>
            <a:spLocks noGrp="1"/>
          </p:cNvSpPr>
          <p:nvPr>
            <p:ph type="sldNum" sz="quarter" idx="10"/>
          </p:nvPr>
        </p:nvSpPr>
        <p:spPr>
          <a:xfrm>
            <a:off x="7218363" y="6880225"/>
            <a:ext cx="2349500" cy="298450"/>
          </a:xfrm>
        </p:spPr>
        <p:txBody>
          <a:bodyPr anchor="t"/>
          <a:lstStyle>
            <a:lvl1pPr>
              <a:defRPr sz="1400">
                <a:latin typeface="Arial" charset="0"/>
                <a:cs typeface="Arial" charset="0"/>
                <a:sym typeface="Arial" charset="0"/>
              </a:defRPr>
            </a:lvl1pPr>
          </a:lstStyle>
          <a:p>
            <a:fld id="{3ED83DDB-B0F3-4C42-A8BE-B77FFAFC7EF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503554" y="102998"/>
            <a:ext cx="9063991" cy="1661033"/>
          </a:xfrm>
          <a:prstGeom prst="rect">
            <a:avLst/>
          </a:prstGeom>
        </p:spPr>
        <p:txBody>
          <a:bodyPr/>
          <a:lstStyle>
            <a:lvl1pPr algn="ctr">
              <a:defRPr sz="4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r>
              <a:rPr/>
              <a:t>Texte du titre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503554" y="1764027"/>
            <a:ext cx="9063991" cy="5790888"/>
          </a:xfrm>
          <a:prstGeom prst="rect">
            <a:avLst/>
          </a:prstGeom>
        </p:spPr>
        <p:txBody>
          <a:bodyPr/>
          <a:lstStyle>
            <a:lvl1pPr marL="364331" indent="-364331">
              <a:spcBef>
                <a:spcPts val="700"/>
              </a:spcBef>
              <a:buClrTx/>
              <a:buSzPct val="100000"/>
              <a:buFont typeface="Arial"/>
              <a:buChar char="•"/>
              <a:defRPr sz="3400">
                <a:latin typeface="Calibri"/>
                <a:ea typeface="Calibri"/>
                <a:cs typeface="Calibri"/>
                <a:sym typeface="Calibri"/>
              </a:defRPr>
            </a:lvl1pPr>
            <a:lvl2pPr marL="804182" indent="-346982">
              <a:spcBef>
                <a:spcPts val="700"/>
              </a:spcBef>
              <a:buClrTx/>
              <a:buFont typeface="Arial"/>
              <a:buChar char="–"/>
              <a:defRPr sz="3400">
                <a:latin typeface="Calibri"/>
                <a:ea typeface="Calibri"/>
                <a:cs typeface="Calibri"/>
                <a:sym typeface="Calibri"/>
              </a:defRPr>
            </a:lvl2pPr>
            <a:lvl3pPr marL="1238250" indent="-323850">
              <a:spcBef>
                <a:spcPts val="700"/>
              </a:spcBef>
              <a:buClrTx/>
              <a:buFont typeface="Arial"/>
              <a:buChar char="•"/>
              <a:defRPr sz="3400">
                <a:latin typeface="Calibri"/>
                <a:ea typeface="Calibri"/>
                <a:cs typeface="Calibri"/>
                <a:sym typeface="Calibri"/>
              </a:defRPr>
            </a:lvl3pPr>
            <a:lvl4pPr marL="1760220" indent="-388619">
              <a:spcBef>
                <a:spcPts val="700"/>
              </a:spcBef>
              <a:buClrTx/>
              <a:buFont typeface="Arial"/>
              <a:buChar char="–"/>
              <a:defRPr sz="3400">
                <a:latin typeface="Calibri"/>
                <a:ea typeface="Calibri"/>
                <a:cs typeface="Calibri"/>
                <a:sym typeface="Calibri"/>
              </a:defRPr>
            </a:lvl4pPr>
            <a:lvl5pPr marL="2217420" indent="-388620">
              <a:spcBef>
                <a:spcPts val="700"/>
              </a:spcBef>
              <a:buClrTx/>
              <a:buFont typeface="Arial"/>
              <a:buChar char="»"/>
              <a:defRPr sz="3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/>
            <a:r>
              <a:rPr/>
              <a:t>Texte niveau 1</a:t>
            </a:r>
          </a:p>
          <a:p>
            <a:pPr lvl="1"/>
            <a:r>
              <a:rPr/>
              <a:t>Texte niveau 2</a:t>
            </a:r>
          </a:p>
          <a:p>
            <a:pPr lvl="2"/>
            <a:r>
              <a:rPr/>
              <a:t>Texte niveau 3</a:t>
            </a:r>
          </a:p>
          <a:p>
            <a:pPr lvl="3"/>
            <a:r>
              <a:rPr/>
              <a:t>Texte niveau 4</a:t>
            </a:r>
          </a:p>
          <a:p>
            <a:pPr lvl="4"/>
            <a:r>
              <a:rPr/>
              <a:t>Texte niveau 5</a:t>
            </a:r>
          </a:p>
        </p:txBody>
      </p:sp>
      <p:sp>
        <p:nvSpPr>
          <p:cNvPr id="4" name="Shape 20"/>
          <p:cNvSpPr>
            <a:spLocks noGrp="1"/>
          </p:cNvSpPr>
          <p:nvPr>
            <p:ph type="sldNum" sz="quarter" idx="10"/>
          </p:nvPr>
        </p:nvSpPr>
        <p:spPr>
          <a:xfrm>
            <a:off x="7218363" y="7064375"/>
            <a:ext cx="2349500" cy="277813"/>
          </a:xfr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fld id="{9C37DA9F-3D19-47AC-B042-E907399AE1A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755330" y="2033291"/>
            <a:ext cx="8560439" cy="224851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rPr/>
              <a:t>Texte du titre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510663" y="4281804"/>
            <a:ext cx="7049775" cy="3273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700"/>
              </a:spcBef>
              <a:buClrTx/>
              <a:buSzTx/>
              <a:buFontTx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marL="0" indent="0" algn="ctr">
              <a:spcBef>
                <a:spcPts val="700"/>
              </a:spcBef>
              <a:buClrTx/>
              <a:buSzTx/>
              <a:buFontTx/>
              <a:buNone/>
              <a:defRPr sz="3400">
                <a:latin typeface="Arial"/>
                <a:ea typeface="Arial"/>
                <a:cs typeface="Arial"/>
                <a:sym typeface="Arial"/>
              </a:defRPr>
            </a:lvl2pPr>
            <a:lvl3pPr marL="0" indent="0" algn="ctr">
              <a:spcBef>
                <a:spcPts val="700"/>
              </a:spcBef>
              <a:buClrTx/>
              <a:buSzTx/>
              <a:buFontTx/>
              <a:buNone/>
              <a:defRPr sz="3400">
                <a:latin typeface="Arial"/>
                <a:ea typeface="Arial"/>
                <a:cs typeface="Arial"/>
                <a:sym typeface="Arial"/>
              </a:defRPr>
            </a:lvl3pPr>
            <a:lvl4pPr marL="0" indent="0" algn="ctr">
              <a:spcBef>
                <a:spcPts val="700"/>
              </a:spcBef>
              <a:buClrTx/>
              <a:buSzTx/>
              <a:buFontTx/>
              <a:buNone/>
              <a:defRPr sz="3400">
                <a:latin typeface="Arial"/>
                <a:ea typeface="Arial"/>
                <a:cs typeface="Arial"/>
                <a:sym typeface="Arial"/>
              </a:defRPr>
            </a:lvl4pPr>
            <a:lvl5pPr marL="0" indent="0" algn="ctr">
              <a:spcBef>
                <a:spcPts val="700"/>
              </a:spcBef>
              <a:buClrTx/>
              <a:buSzTx/>
              <a:buFontTx/>
              <a:buNone/>
              <a:defRPr sz="3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/>
              <a:t>Texte niveau 1</a:t>
            </a:r>
          </a:p>
          <a:p>
            <a:pPr lvl="1"/>
            <a:r>
              <a:rPr/>
              <a:t>Texte niveau 2</a:t>
            </a:r>
          </a:p>
          <a:p>
            <a:pPr lvl="2"/>
            <a:r>
              <a:rPr/>
              <a:t>Texte niveau 3</a:t>
            </a:r>
          </a:p>
          <a:p>
            <a:pPr lvl="3"/>
            <a:r>
              <a:rPr/>
              <a:t>Texte niveau 4</a:t>
            </a:r>
          </a:p>
          <a:p>
            <a:pPr lvl="4"/>
            <a:r>
              <a:rPr/>
              <a:t>Texte niveau 5</a:t>
            </a:r>
          </a:p>
        </p:txBody>
      </p:sp>
      <p:sp>
        <p:nvSpPr>
          <p:cNvPr id="4" name="Shape 22"/>
          <p:cNvSpPr>
            <a:spLocks noGrp="1"/>
          </p:cNvSpPr>
          <p:nvPr>
            <p:ph type="sldNum" sz="quarter" idx="10"/>
          </p:nvPr>
        </p:nvSpPr>
        <p:spPr>
          <a:xfrm>
            <a:off x="7218363" y="6880225"/>
            <a:ext cx="2349500" cy="298450"/>
          </a:xfrm>
        </p:spPr>
        <p:txBody>
          <a:bodyPr anchor="t"/>
          <a:lstStyle>
            <a:lvl1pPr>
              <a:defRPr sz="1400">
                <a:latin typeface="Arial" charset="0"/>
                <a:cs typeface="Arial" charset="0"/>
                <a:sym typeface="Arial" charset="0"/>
              </a:defRPr>
            </a:lvl1pPr>
          </a:lstStyle>
          <a:p>
            <a:fld id="{E7B1F61E-D0C1-429A-AFEB-5B0CC91234E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503554" y="102996"/>
            <a:ext cx="9063991" cy="166103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rPr/>
              <a:t>Texte du titre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503554" y="1764027"/>
            <a:ext cx="9063991" cy="5790888"/>
          </a:xfrm>
          <a:prstGeom prst="rect">
            <a:avLst/>
          </a:prstGeom>
        </p:spPr>
        <p:txBody>
          <a:bodyPr>
            <a:noAutofit/>
          </a:bodyPr>
          <a:lstStyle>
            <a:lvl1pPr marL="364331" indent="-364331">
              <a:spcBef>
                <a:spcPts val="700"/>
              </a:spcBef>
              <a:buClrTx/>
              <a:buSzPct val="100000"/>
              <a:buFontTx/>
              <a:buChar char="»"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marL="804182" indent="-346982">
              <a:spcBef>
                <a:spcPts val="700"/>
              </a:spcBef>
              <a:buClrTx/>
              <a:buFontTx/>
              <a:buChar char="–"/>
              <a:defRPr sz="3400">
                <a:latin typeface="Arial"/>
                <a:ea typeface="Arial"/>
                <a:cs typeface="Arial"/>
                <a:sym typeface="Arial"/>
              </a:defRPr>
            </a:lvl2pPr>
            <a:lvl3pPr marL="1238250" indent="-323850">
              <a:spcBef>
                <a:spcPts val="700"/>
              </a:spcBef>
              <a:buClrTx/>
              <a:buFontTx/>
              <a:buChar char="•"/>
              <a:defRPr sz="3400">
                <a:latin typeface="Arial"/>
                <a:ea typeface="Arial"/>
                <a:cs typeface="Arial"/>
                <a:sym typeface="Arial"/>
              </a:defRPr>
            </a:lvl3pPr>
            <a:lvl4pPr marL="1760220" indent="-388619">
              <a:spcBef>
                <a:spcPts val="700"/>
              </a:spcBef>
              <a:buClrTx/>
              <a:buFontTx/>
              <a:buChar char="–"/>
              <a:defRPr sz="3400">
                <a:latin typeface="Arial"/>
                <a:ea typeface="Arial"/>
                <a:cs typeface="Arial"/>
                <a:sym typeface="Arial"/>
              </a:defRPr>
            </a:lvl4pPr>
            <a:lvl5pPr marL="2260600" indent="-431800">
              <a:spcBef>
                <a:spcPts val="700"/>
              </a:spcBef>
              <a:buClrTx/>
              <a:buFontTx/>
              <a:buChar char="»"/>
              <a:defRPr sz="3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/>
              <a:t>Texte niveau 1</a:t>
            </a:r>
          </a:p>
          <a:p>
            <a:pPr lvl="1"/>
            <a:r>
              <a:rPr/>
              <a:t>Texte niveau 2</a:t>
            </a:r>
          </a:p>
          <a:p>
            <a:pPr lvl="2"/>
            <a:r>
              <a:rPr/>
              <a:t>Texte niveau 3</a:t>
            </a:r>
          </a:p>
          <a:p>
            <a:pPr lvl="3"/>
            <a:r>
              <a:rPr/>
              <a:t>Texte niveau 4</a:t>
            </a:r>
          </a:p>
          <a:p>
            <a:pPr lvl="4"/>
            <a:r>
              <a:rPr/>
              <a:t>Texte niveau 5</a:t>
            </a:r>
          </a:p>
        </p:txBody>
      </p:sp>
      <p:sp>
        <p:nvSpPr>
          <p:cNvPr id="4" name="Shape 26"/>
          <p:cNvSpPr>
            <a:spLocks noGrp="1"/>
          </p:cNvSpPr>
          <p:nvPr>
            <p:ph type="sldNum" sz="quarter" idx="10"/>
          </p:nvPr>
        </p:nvSpPr>
        <p:spPr>
          <a:xfrm>
            <a:off x="7218363" y="6880225"/>
            <a:ext cx="2349500" cy="298450"/>
          </a:xfrm>
        </p:spPr>
        <p:txBody>
          <a:bodyPr anchor="t"/>
          <a:lstStyle>
            <a:lvl1pPr>
              <a:defRPr sz="1400">
                <a:latin typeface="Arial" charset="0"/>
                <a:cs typeface="Arial" charset="0"/>
                <a:sym typeface="Arial" charset="0"/>
              </a:defRPr>
            </a:lvl1pPr>
          </a:lstStyle>
          <a:p>
            <a:fld id="{11A60DDD-9020-4688-A894-04952CB0F8C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0"/>
          <p:cNvSpPr>
            <a:spLocks/>
          </p:cNvSpPr>
          <p:nvPr/>
        </p:nvSpPr>
        <p:spPr bwMode="auto">
          <a:xfrm>
            <a:off x="0" y="5137150"/>
            <a:ext cx="10079038" cy="3175"/>
          </a:xfrm>
          <a:custGeom>
            <a:avLst/>
            <a:gdLst>
              <a:gd name="T0" fmla="*/ 5039457 w 21600"/>
              <a:gd name="T1" fmla="*/ 1750 h 21600"/>
              <a:gd name="T2" fmla="*/ 5039457 w 21600"/>
              <a:gd name="T3" fmla="*/ 1750 h 21600"/>
              <a:gd name="T4" fmla="*/ 5039457 w 21600"/>
              <a:gd name="T5" fmla="*/ 1750 h 21600"/>
              <a:gd name="T6" fmla="*/ 5039457 w 21600"/>
              <a:gd name="T7" fmla="*/ 175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7592"/>
              </a:gs>
              <a:gs pos="55000">
                <a:srgbClr val="48BBE0"/>
              </a:gs>
              <a:gs pos="100000">
                <a:srgbClr val="007592"/>
              </a:gs>
            </a:gsLst>
            <a:lin ang="3000000"/>
          </a:gra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-4763" y="5456238"/>
            <a:ext cx="10075863" cy="2106612"/>
            <a:chOff x="0" y="-1"/>
            <a:chExt cx="10075251" cy="2105958"/>
          </a:xfrm>
        </p:grpSpPr>
        <p:sp>
          <p:nvSpPr>
            <p:cNvPr id="6" name="Shape 33"/>
            <p:cNvSpPr>
              <a:spLocks/>
            </p:cNvSpPr>
            <p:nvPr/>
          </p:nvSpPr>
          <p:spPr bwMode="auto">
            <a:xfrm>
              <a:off x="1862754" y="-2"/>
              <a:ext cx="8212496" cy="537651"/>
            </a:xfrm>
            <a:custGeom>
              <a:avLst/>
              <a:gdLst>
                <a:gd name="T0" fmla="*/ 4106248 w 21600"/>
                <a:gd name="T1" fmla="*/ 268826 h 21600"/>
                <a:gd name="T2" fmla="*/ 4106248 w 21600"/>
                <a:gd name="T3" fmla="*/ 268826 h 21600"/>
                <a:gd name="T4" fmla="*/ 4106248 w 21600"/>
                <a:gd name="T5" fmla="*/ 268826 h 21600"/>
                <a:gd name="T6" fmla="*/ 4106248 w 21600"/>
                <a:gd name="T7" fmla="*/ 26882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1283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DCADC">
                <a:alpha val="39999"/>
              </a:srgbClr>
            </a:solidFill>
            <a:ln w="12700" cap="flat">
              <a:noFill/>
              <a:miter lim="4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7" name="Shape 34"/>
            <p:cNvSpPr>
              <a:spLocks/>
            </p:cNvSpPr>
            <p:nvPr/>
          </p:nvSpPr>
          <p:spPr bwMode="auto">
            <a:xfrm>
              <a:off x="43181" y="313614"/>
              <a:ext cx="10032070" cy="868628"/>
            </a:xfrm>
            <a:custGeom>
              <a:avLst/>
              <a:gdLst>
                <a:gd name="T0" fmla="*/ 5016035 w 21600"/>
                <a:gd name="T1" fmla="*/ 434314 h 21600"/>
                <a:gd name="T2" fmla="*/ 5016035 w 21600"/>
                <a:gd name="T3" fmla="*/ 434314 h 21600"/>
                <a:gd name="T4" fmla="*/ 5016035 w 21600"/>
                <a:gd name="T5" fmla="*/ 434314 h 21600"/>
                <a:gd name="T6" fmla="*/ 5016035 w 21600"/>
                <a:gd name="T7" fmla="*/ 434314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0" y="0"/>
                  </a:lnTo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8" name="Shape 35"/>
            <p:cNvSpPr>
              <a:spLocks/>
            </p:cNvSpPr>
            <p:nvPr/>
          </p:nvSpPr>
          <p:spPr bwMode="auto">
            <a:xfrm>
              <a:off x="4144" y="52841"/>
              <a:ext cx="10071107" cy="2053116"/>
            </a:xfrm>
            <a:custGeom>
              <a:avLst/>
              <a:gdLst>
                <a:gd name="T0" fmla="*/ 5035554 w 21600"/>
                <a:gd name="T1" fmla="*/ 1026558 h 21600"/>
                <a:gd name="T2" fmla="*/ 5035554 w 21600"/>
                <a:gd name="T3" fmla="*/ 1026558 h 21600"/>
                <a:gd name="T4" fmla="*/ 5035554 w 21600"/>
                <a:gd name="T5" fmla="*/ 1026558 h 21600"/>
                <a:gd name="T6" fmla="*/ 5035554 w 21600"/>
                <a:gd name="T7" fmla="*/ 1026558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9138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fr-FR"/>
            </a:p>
          </p:txBody>
        </p:sp>
        <p:sp>
          <p:nvSpPr>
            <p:cNvPr id="9" name="Shape 36"/>
            <p:cNvSpPr/>
            <p:nvPr/>
          </p:nvSpPr>
          <p:spPr>
            <a:xfrm>
              <a:off x="0" y="49196"/>
              <a:ext cx="10075251" cy="869680"/>
            </a:xfrm>
            <a:prstGeom prst="line">
              <a:avLst/>
            </a:prstGeom>
            <a:noFill/>
            <a:ln w="12700" cap="flat">
              <a:solidFill>
                <a:srgbClr val="5699AD"/>
              </a:solidFill>
              <a:prstDash val="solid"/>
              <a:miter lim="800000"/>
            </a:ln>
            <a:effectLst/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1200"/>
              </a:pPr>
              <a:endParaRPr sz="1200" kern="0">
                <a:solidFill>
                  <a:sysClr val="windowText" lastClr="000000"/>
                </a:solidFill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755330" y="0"/>
            <a:ext cx="8560439" cy="3947163"/>
          </a:xfrm>
          <a:prstGeom prst="rect">
            <a:avLst/>
          </a:prstGeom>
        </p:spPr>
        <p:txBody>
          <a:bodyPr anchor="b"/>
          <a:lstStyle>
            <a:lvl1pPr algn="r">
              <a:defRPr sz="5200"/>
            </a:lvl1pPr>
          </a:lstStyle>
          <a:p>
            <a:pPr lvl="0"/>
            <a:r>
              <a:rPr/>
              <a:t>Texte du titre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755330" y="3979371"/>
            <a:ext cx="8560439" cy="3577129"/>
          </a:xfrm>
          <a:prstGeom prst="rect">
            <a:avLst/>
          </a:prstGeom>
        </p:spPr>
        <p:txBody>
          <a:bodyPr/>
          <a:lstStyle>
            <a:lvl1pPr marL="0" marR="64007" indent="0" algn="r">
              <a:buClrTx/>
              <a:buSzTx/>
              <a:buFontTx/>
              <a:buNone/>
              <a:defRPr>
                <a:solidFill>
                  <a:srgbClr val="464646"/>
                </a:solidFill>
              </a:defRPr>
            </a:lvl1pPr>
            <a:lvl2pPr marL="0" marR="64007" indent="0" algn="r">
              <a:buClrTx/>
              <a:buSzTx/>
              <a:buFontTx/>
              <a:buNone/>
              <a:defRPr>
                <a:solidFill>
                  <a:srgbClr val="464646"/>
                </a:solidFill>
              </a:defRPr>
            </a:lvl2pPr>
            <a:lvl3pPr marL="0" marR="64007" indent="0" algn="r">
              <a:buClrTx/>
              <a:buSzTx/>
              <a:buFontTx/>
              <a:buNone/>
              <a:defRPr>
                <a:solidFill>
                  <a:srgbClr val="464646"/>
                </a:solidFill>
              </a:defRPr>
            </a:lvl3pPr>
            <a:lvl4pPr marL="0" marR="64007" indent="0" algn="r">
              <a:buClrTx/>
              <a:buSzTx/>
              <a:buFontTx/>
              <a:buNone/>
              <a:defRPr>
                <a:solidFill>
                  <a:srgbClr val="464646"/>
                </a:solidFill>
              </a:defRPr>
            </a:lvl4pPr>
            <a:lvl5pPr marL="0" marR="64007" indent="0" algn="r">
              <a:buClrTx/>
              <a:buSzTx/>
              <a:buFontTx/>
              <a:buNone/>
              <a:defRPr>
                <a:solidFill>
                  <a:srgbClr val="464646"/>
                </a:solidFill>
              </a:defRPr>
            </a:lvl5pPr>
          </a:lstStyle>
          <a:p>
            <a:pPr lvl="0"/>
            <a:r>
              <a:rPr/>
              <a:t>Texte niveau 1</a:t>
            </a:r>
          </a:p>
          <a:p>
            <a:pPr lvl="1"/>
            <a:r>
              <a:rPr/>
              <a:t>Texte niveau 2</a:t>
            </a:r>
          </a:p>
          <a:p>
            <a:pPr lvl="2"/>
            <a:r>
              <a:rPr/>
              <a:t>Texte niveau 3</a:t>
            </a:r>
          </a:p>
          <a:p>
            <a:pPr lvl="3"/>
            <a:r>
              <a:rPr/>
              <a:t>Texte niveau 4</a:t>
            </a:r>
          </a:p>
          <a:p>
            <a:pPr lvl="4"/>
            <a:r>
              <a:rPr/>
              <a:t>Texte niveau 5</a:t>
            </a:r>
          </a:p>
        </p:txBody>
      </p:sp>
      <p:sp>
        <p:nvSpPr>
          <p:cNvPr id="10" name="Shape 3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45545A-6495-4E9F-AC75-5CCDA4BA1A7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Texte niveau 1</a:t>
            </a:r>
          </a:p>
          <a:p>
            <a:pPr lvl="1"/>
            <a:r>
              <a:rPr/>
              <a:t>Texte niveau 2</a:t>
            </a:r>
          </a:p>
          <a:p>
            <a:pPr lvl="2"/>
            <a:r>
              <a:rPr/>
              <a:t>Texte niveau 3</a:t>
            </a:r>
          </a:p>
          <a:p>
            <a:pPr lvl="3"/>
            <a:r>
              <a:rPr/>
              <a:t>Texte niveau 4</a:t>
            </a:r>
          </a:p>
          <a:p>
            <a:pPr lvl="4"/>
            <a:r>
              <a:rPr/>
              <a:t>Texte niveau 5</a:t>
            </a:r>
          </a:p>
        </p:txBody>
      </p:sp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Texte du titre</a:t>
            </a:r>
          </a:p>
        </p:txBody>
      </p:sp>
      <p:sp>
        <p:nvSpPr>
          <p:cNvPr id="4" name="Shape 7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C8A1D-DAF2-424B-A9D2-F9B0E2A56F2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Texte niveau 1</a:t>
            </a:r>
          </a:p>
          <a:p>
            <a:pPr lvl="1"/>
            <a:r>
              <a:rPr/>
              <a:t>Texte niveau 2</a:t>
            </a:r>
          </a:p>
          <a:p>
            <a:pPr lvl="2"/>
            <a:r>
              <a:rPr/>
              <a:t>Texte niveau 3</a:t>
            </a:r>
          </a:p>
          <a:p>
            <a:pPr lvl="3"/>
            <a:r>
              <a:rPr/>
              <a:t>Texte niveau 4</a:t>
            </a:r>
          </a:p>
          <a:p>
            <a:pPr lvl="4"/>
            <a:r>
              <a:rPr/>
              <a:t>Texte niveau 5</a:t>
            </a:r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Texte du titre</a:t>
            </a:r>
          </a:p>
        </p:txBody>
      </p:sp>
      <p:sp>
        <p:nvSpPr>
          <p:cNvPr id="4" name="Shape 7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361E7A-1DA3-457B-86B2-9A7C7C4E9C5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2"/>
          <p:cNvSpPr>
            <a:spLocks/>
          </p:cNvSpPr>
          <p:nvPr/>
        </p:nvSpPr>
        <p:spPr bwMode="auto">
          <a:xfrm>
            <a:off x="549275" y="6550025"/>
            <a:ext cx="5441950" cy="1014413"/>
          </a:xfrm>
          <a:custGeom>
            <a:avLst/>
            <a:gdLst>
              <a:gd name="T0" fmla="*/ 2720776 w 21600"/>
              <a:gd name="T1" fmla="*/ 507233 h 21600"/>
              <a:gd name="T2" fmla="*/ 2720776 w 21600"/>
              <a:gd name="T3" fmla="*/ 507233 h 21600"/>
              <a:gd name="T4" fmla="*/ 2720776 w 21600"/>
              <a:gd name="T5" fmla="*/ 507233 h 21600"/>
              <a:gd name="T6" fmla="*/ 2720776 w 21600"/>
              <a:gd name="T7" fmla="*/ 507233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9DCADC">
              <a:alpha val="39999"/>
            </a:srgbClr>
          </a:solidFill>
          <a:ln w="12700">
            <a:noFill/>
            <a:miter lim="400000"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027" name="Shape 3"/>
          <p:cNvSpPr>
            <a:spLocks/>
          </p:cNvSpPr>
          <p:nvPr/>
        </p:nvSpPr>
        <p:spPr bwMode="auto">
          <a:xfrm>
            <a:off x="534988" y="6542088"/>
            <a:ext cx="4064000" cy="1028700"/>
          </a:xfrm>
          <a:custGeom>
            <a:avLst/>
            <a:gdLst>
              <a:gd name="T0" fmla="*/ 2032313 w 21600"/>
              <a:gd name="T1" fmla="*/ 514048 h 21600"/>
              <a:gd name="T2" fmla="*/ 2032313 w 21600"/>
              <a:gd name="T3" fmla="*/ 514048 h 21600"/>
              <a:gd name="T4" fmla="*/ 2032313 w 21600"/>
              <a:gd name="T5" fmla="*/ 514048 h 21600"/>
              <a:gd name="T6" fmla="*/ 2032313 w 21600"/>
              <a:gd name="T7" fmla="*/ 514048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028" name="Shape 4"/>
          <p:cNvSpPr>
            <a:spLocks/>
          </p:cNvSpPr>
          <p:nvPr/>
        </p:nvSpPr>
        <p:spPr bwMode="auto">
          <a:xfrm>
            <a:off x="-6350" y="6380163"/>
            <a:ext cx="3746500" cy="1190625"/>
          </a:xfrm>
          <a:custGeom>
            <a:avLst/>
            <a:gdLst>
              <a:gd name="T0" fmla="*/ 1873637 w 21600"/>
              <a:gd name="T1" fmla="*/ 595229 h 21600"/>
              <a:gd name="T2" fmla="*/ 1873637 w 21600"/>
              <a:gd name="T3" fmla="*/ 595229 h 21600"/>
              <a:gd name="T4" fmla="*/ 1873637 w 21600"/>
              <a:gd name="T5" fmla="*/ 595229 h 21600"/>
              <a:gd name="T6" fmla="*/ 1873637 w 21600"/>
              <a:gd name="T7" fmla="*/ 5952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5" name="Shape 5"/>
          <p:cNvSpPr/>
          <p:nvPr/>
        </p:nvSpPr>
        <p:spPr>
          <a:xfrm>
            <a:off x="-9525" y="6375400"/>
            <a:ext cx="3749675" cy="1195388"/>
          </a:xfrm>
          <a:prstGeom prst="line">
            <a:avLst/>
          </a:prstGeom>
          <a:ln w="12700">
            <a:solidFill>
              <a:srgbClr val="5699AD"/>
            </a:solidFill>
            <a:miter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200"/>
            </a:pPr>
            <a:endParaRPr sz="1200" kern="0">
              <a:solidFill>
                <a:sysClr val="windowText" lastClr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30" name="Shape 6"/>
          <p:cNvSpPr>
            <a:spLocks noGrp="1"/>
          </p:cNvSpPr>
          <p:nvPr>
            <p:ph type="body" idx="1"/>
          </p:nvPr>
        </p:nvSpPr>
        <p:spPr bwMode="auto">
          <a:xfrm>
            <a:off x="503238" y="1633538"/>
            <a:ext cx="9064625" cy="5921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354" tIns="50354" rIns="50354" bIns="503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>
                <a:sym typeface="Lucida Sans Unicode" pitchFamily="34" charset="0"/>
              </a:rPr>
              <a:t>Texte niveau 1</a:t>
            </a:r>
          </a:p>
          <a:p>
            <a:pPr lvl="1"/>
            <a:r>
              <a:rPr lang="fr-FR" smtClean="0">
                <a:sym typeface="Lucida Sans Unicode" pitchFamily="34" charset="0"/>
              </a:rPr>
              <a:t>Texte niveau 2</a:t>
            </a:r>
          </a:p>
          <a:p>
            <a:pPr lvl="2"/>
            <a:r>
              <a:rPr lang="fr-FR" smtClean="0">
                <a:sym typeface="Lucida Sans Unicode" pitchFamily="34" charset="0"/>
              </a:rPr>
              <a:t>Texte niveau 3</a:t>
            </a:r>
          </a:p>
          <a:p>
            <a:pPr lvl="3"/>
            <a:r>
              <a:rPr lang="fr-FR" smtClean="0">
                <a:sym typeface="Lucida Sans Unicode" pitchFamily="34" charset="0"/>
              </a:rPr>
              <a:t>Texte niveau 4</a:t>
            </a:r>
          </a:p>
          <a:p>
            <a:pPr lvl="4"/>
            <a:r>
              <a:rPr lang="fr-FR" smtClean="0">
                <a:sym typeface="Lucida Sans Unicode" pitchFamily="34" charset="0"/>
              </a:rPr>
              <a:t>Texte niveau 5</a:t>
            </a:r>
          </a:p>
        </p:txBody>
      </p:sp>
      <p:sp>
        <p:nvSpPr>
          <p:cNvPr id="1031" name="Shape 7"/>
          <p:cNvSpPr>
            <a:spLocks noGrp="1"/>
          </p:cNvSpPr>
          <p:nvPr>
            <p:ph type="sldNum" sz="quarter" idx="2"/>
          </p:nvPr>
        </p:nvSpPr>
        <p:spPr bwMode="auto">
          <a:xfrm>
            <a:off x="9523413" y="7175500"/>
            <a:ext cx="403225" cy="285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354" tIns="50354" rIns="50354" bIns="50354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100">
                <a:solidFill>
                  <a:srgbClr val="000000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defRPr>
            </a:lvl1pPr>
          </a:lstStyle>
          <a:p>
            <a:fld id="{35FCE494-9FCC-4DF7-B635-4EC236163D74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503238" y="233363"/>
            <a:ext cx="9064625" cy="140017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50354" tIns="50354" rIns="50354" bIns="50354" anchor="ctr">
            <a:normAutofit/>
          </a:bodyPr>
          <a:lstStyle/>
          <a:p>
            <a:pPr lvl="0"/>
            <a:r>
              <a:rPr/>
              <a:t>Texte du 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75" r:id="rId8"/>
    <p:sldLayoutId id="2147483674" r:id="rId9"/>
    <p:sldLayoutId id="2147483673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464646"/>
          </a:solidFill>
          <a:effectLst>
            <a:outerShdw blurRad="38100" dist="25400" dir="5400000" rotWithShape="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464646"/>
          </a:solidFill>
          <a:effectLst>
            <a:outerShdw blurRad="38100" dist="25400" dir="5400000" rotWithShape="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464646"/>
          </a:solidFill>
          <a:effectLst>
            <a:outerShdw blurRad="38100" dist="25400" dir="5400000" rotWithShape="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464646"/>
          </a:solidFill>
          <a:effectLst>
            <a:outerShdw blurRad="38100" dist="25400" dir="5400000" rotWithShape="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464646"/>
          </a:solidFill>
          <a:effectLst>
            <a:outerShdw blurRad="38100" dist="25400" dir="5400000" rotWithShape="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 pitchFamily="34" charset="0"/>
        </a:defRPr>
      </a:lvl5pPr>
      <a:lvl6pPr>
        <a:defRPr sz="4400" b="1">
          <a:solidFill>
            <a:srgbClr val="464646"/>
          </a:solidFill>
          <a:effectLst>
            <a:outerShdw blurRad="38100" dist="25400" dir="5400000" rotWithShape="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/>
        </a:defRPr>
      </a:lvl6pPr>
      <a:lvl7pPr>
        <a:defRPr sz="4400" b="1">
          <a:solidFill>
            <a:srgbClr val="464646"/>
          </a:solidFill>
          <a:effectLst>
            <a:outerShdw blurRad="38100" dist="25400" dir="5400000" rotWithShape="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/>
        </a:defRPr>
      </a:lvl7pPr>
      <a:lvl8pPr>
        <a:defRPr sz="4400" b="1">
          <a:solidFill>
            <a:srgbClr val="464646"/>
          </a:solidFill>
          <a:effectLst>
            <a:outerShdw blurRad="38100" dist="25400" dir="5400000" rotWithShape="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/>
        </a:defRPr>
      </a:lvl8pPr>
      <a:lvl9pPr>
        <a:defRPr sz="4400" b="1">
          <a:solidFill>
            <a:srgbClr val="464646"/>
          </a:solidFill>
          <a:effectLst>
            <a:outerShdw blurRad="38100" dist="25400" dir="5400000" rotWithShape="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/>
        </a:defRPr>
      </a:lvl9pPr>
    </p:titleStyle>
    <p:bodyStyle>
      <a:lvl1pPr marL="374650" indent="-265113" algn="l" rtl="0" eaLnBrk="0" fontAlgn="base" hangingPunct="0">
        <a:spcBef>
          <a:spcPts val="400"/>
        </a:spcBef>
        <a:spcAft>
          <a:spcPct val="0"/>
        </a:spcAft>
        <a:buClr>
          <a:srgbClr val="2DA2BF"/>
        </a:buClr>
        <a:buSzPct val="68000"/>
        <a:buFont typeface="Wingdings 3" pitchFamily="18" charset="2"/>
        <a:buChar char=""/>
        <a:defRPr sz="2800">
          <a:solidFill>
            <a:schemeClr val="tx1"/>
          </a:solidFill>
          <a:latin typeface="Lucida Sans Unicode"/>
          <a:ea typeface="Lucida Sans Unicode"/>
          <a:cs typeface="Lucida Sans Unicode"/>
          <a:sym typeface="Lucida Sans Unicode" pitchFamily="34" charset="0"/>
        </a:defRPr>
      </a:lvl1pPr>
      <a:lvl2pPr marL="669925" indent="-277813" algn="l" rtl="0" eaLnBrk="0" fontAlgn="base" hangingPunct="0">
        <a:spcBef>
          <a:spcPts val="400"/>
        </a:spcBef>
        <a:spcAft>
          <a:spcPct val="0"/>
        </a:spcAft>
        <a:buClr>
          <a:srgbClr val="2DA2BF"/>
        </a:buClr>
        <a:buSzPct val="100000"/>
        <a:buFont typeface="Wingdings 3" pitchFamily="18" charset="2"/>
        <a:buChar char="◦"/>
        <a:defRPr sz="2800">
          <a:solidFill>
            <a:schemeClr val="tx1"/>
          </a:solidFill>
          <a:latin typeface="Lucida Sans Unicode"/>
          <a:ea typeface="Lucida Sans Unicode"/>
          <a:cs typeface="Lucida Sans Unicode"/>
          <a:sym typeface="Lucida Sans Unicode" pitchFamily="34" charset="0"/>
        </a:defRPr>
      </a:lvl2pPr>
      <a:lvl3pPr marL="935038" indent="-304800" algn="l" rtl="0" eaLnBrk="0" fontAlgn="base" hangingPunct="0">
        <a:spcBef>
          <a:spcPts val="400"/>
        </a:spcBef>
        <a:spcAft>
          <a:spcPct val="0"/>
        </a:spcAft>
        <a:buClr>
          <a:srgbClr val="2DA2BF"/>
        </a:buClr>
        <a:buSzPct val="100000"/>
        <a:buFont typeface="Wingdings 3" pitchFamily="18" charset="2"/>
        <a:buChar char="●"/>
        <a:defRPr sz="2800">
          <a:solidFill>
            <a:schemeClr val="tx1"/>
          </a:solidFill>
          <a:latin typeface="Lucida Sans Unicode"/>
          <a:ea typeface="Lucida Sans Unicode"/>
          <a:cs typeface="Lucida Sans Unicode"/>
          <a:sym typeface="Lucida Sans Unicode" pitchFamily="34" charset="0"/>
        </a:defRPr>
      </a:lvl3pPr>
      <a:lvl4pPr marL="1250950" indent="-336550" algn="l" rtl="0" eaLnBrk="0" fontAlgn="base" hangingPunct="0">
        <a:spcBef>
          <a:spcPts val="400"/>
        </a:spcBef>
        <a:spcAft>
          <a:spcPct val="0"/>
        </a:spcAft>
        <a:buClr>
          <a:srgbClr val="2DA2BF"/>
        </a:buClr>
        <a:buSzPct val="100000"/>
        <a:buFont typeface="Wingdings 3" pitchFamily="18" charset="2"/>
        <a:buChar char="●"/>
        <a:defRPr sz="2800">
          <a:solidFill>
            <a:schemeClr val="tx1"/>
          </a:solidFill>
          <a:latin typeface="Lucida Sans Unicode"/>
          <a:ea typeface="Lucida Sans Unicode"/>
          <a:cs typeface="Lucida Sans Unicode"/>
          <a:sym typeface="Lucida Sans Unicode" pitchFamily="34" charset="0"/>
        </a:defRPr>
      </a:lvl4pPr>
      <a:lvl5pPr marL="1498600" indent="-355600" algn="l" rtl="0" eaLnBrk="0" fontAlgn="base" hangingPunct="0">
        <a:spcBef>
          <a:spcPts val="400"/>
        </a:spcBef>
        <a:spcAft>
          <a:spcPct val="0"/>
        </a:spcAft>
        <a:buClr>
          <a:srgbClr val="2DA2BF"/>
        </a:buClr>
        <a:buSzPct val="100000"/>
        <a:buFont typeface="Wingdings 3" pitchFamily="18" charset="2"/>
        <a:buChar char="●"/>
        <a:defRPr sz="2800">
          <a:solidFill>
            <a:schemeClr val="tx1"/>
          </a:solidFill>
          <a:latin typeface="Lucida Sans Unicode"/>
          <a:ea typeface="Lucida Sans Unicode"/>
          <a:cs typeface="Lucida Sans Unicode"/>
          <a:sym typeface="Lucida Sans Unicode" pitchFamily="34" charset="0"/>
        </a:defRPr>
      </a:lvl5pPr>
      <a:lvl6pPr marL="1727200" indent="-355600">
        <a:spcBef>
          <a:spcPts val="400"/>
        </a:spcBef>
        <a:buClr>
          <a:srgbClr val="2DA2BF"/>
        </a:buClr>
        <a:buSzPct val="100000"/>
        <a:buFont typeface="Wingdings 3"/>
        <a:buChar char="◾"/>
        <a:defRPr sz="2800">
          <a:latin typeface="Lucida Sans Unicode"/>
          <a:ea typeface="Lucida Sans Unicode"/>
          <a:cs typeface="Lucida Sans Unicode"/>
          <a:sym typeface="Lucida Sans Unicode"/>
        </a:defRPr>
      </a:lvl6pPr>
      <a:lvl7pPr marL="2000250" indent="-400050">
        <a:spcBef>
          <a:spcPts val="400"/>
        </a:spcBef>
        <a:buClr>
          <a:srgbClr val="2DA2BF"/>
        </a:buClr>
        <a:buSzPct val="100000"/>
        <a:buFont typeface="Wingdings 3"/>
        <a:buChar char="◾"/>
        <a:defRPr sz="2800">
          <a:latin typeface="Lucida Sans Unicode"/>
          <a:ea typeface="Lucida Sans Unicode"/>
          <a:cs typeface="Lucida Sans Unicode"/>
          <a:sym typeface="Lucida Sans Unicode"/>
        </a:defRPr>
      </a:lvl7pPr>
      <a:lvl8pPr marL="2228850" indent="-400050">
        <a:spcBef>
          <a:spcPts val="400"/>
        </a:spcBef>
        <a:buClr>
          <a:srgbClr val="2DA2BF"/>
        </a:buClr>
        <a:buSzPct val="100000"/>
        <a:buFont typeface="Wingdings 3"/>
        <a:buChar char="◾"/>
        <a:defRPr sz="2800">
          <a:latin typeface="Lucida Sans Unicode"/>
          <a:ea typeface="Lucida Sans Unicode"/>
          <a:cs typeface="Lucida Sans Unicode"/>
          <a:sym typeface="Lucida Sans Unicode"/>
        </a:defRPr>
      </a:lvl8pPr>
      <a:lvl9pPr marL="2457450" indent="-400050">
        <a:spcBef>
          <a:spcPts val="400"/>
        </a:spcBef>
        <a:buClr>
          <a:srgbClr val="2DA2BF"/>
        </a:buClr>
        <a:buSzPct val="100000"/>
        <a:buFont typeface="Wingdings 3"/>
        <a:buChar char="◾"/>
        <a:defRPr sz="2800">
          <a:latin typeface="Lucida Sans Unicode"/>
          <a:ea typeface="Lucida Sans Unicode"/>
          <a:cs typeface="Lucida Sans Unicode"/>
          <a:sym typeface="Lucida Sans Unicode"/>
        </a:defRPr>
      </a:lvl9pPr>
    </p:bodyStyle>
    <p:otherStyle>
      <a:lvl1pPr algn="r">
        <a:defRPr sz="11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1pPr>
      <a:lvl2pPr algn="r">
        <a:defRPr sz="11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2pPr>
      <a:lvl3pPr algn="r">
        <a:defRPr sz="11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3pPr>
      <a:lvl4pPr algn="r">
        <a:defRPr sz="11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4pPr>
      <a:lvl5pPr algn="r">
        <a:defRPr sz="11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5pPr>
      <a:lvl6pPr algn="r">
        <a:defRPr sz="11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6pPr>
      <a:lvl7pPr algn="r">
        <a:defRPr sz="11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7pPr>
      <a:lvl8pPr algn="r">
        <a:defRPr sz="11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8pPr>
      <a:lvl9pPr algn="r">
        <a:defRPr sz="11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s-sante.fr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F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hape 149"/>
          <p:cNvSpPr>
            <a:spLocks noGrp="1"/>
          </p:cNvSpPr>
          <p:nvPr>
            <p:ph type="title"/>
          </p:nvPr>
        </p:nvSpPr>
        <p:spPr bwMode="auto">
          <a:xfrm>
            <a:off x="661988" y="2049463"/>
            <a:ext cx="8605837" cy="2736850"/>
          </a:xfrm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3600" smtClean="0">
                <a:solidFill>
                  <a:srgbClr val="FFFFFF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rPr>
              <a:t>Place de la détection des troubles du rythme cardiaque dans l’AVC ischémique</a:t>
            </a:r>
          </a:p>
        </p:txBody>
      </p:sp>
      <p:sp>
        <p:nvSpPr>
          <p:cNvPr id="30723" name="Shape 150"/>
          <p:cNvSpPr>
            <a:spLocks noGrp="1"/>
          </p:cNvSpPr>
          <p:nvPr>
            <p:ph type="body" idx="1"/>
          </p:nvPr>
        </p:nvSpPr>
        <p:spPr>
          <a:xfrm>
            <a:off x="431800" y="4500563"/>
            <a:ext cx="9072563" cy="1943100"/>
          </a:xfrm>
        </p:spPr>
        <p:txBody>
          <a:bodyPr/>
          <a:lstStyle/>
          <a:p>
            <a:pPr marL="107950" indent="0" algn="ctr" eaLnBrk="1" hangingPunct="1">
              <a:buSzTx/>
              <a:buFont typeface="Arial" charset="0"/>
              <a:buNone/>
            </a:pPr>
            <a:r>
              <a:rPr lang="fr-FR" sz="2500" smtClean="0">
                <a:solidFill>
                  <a:srgbClr val="F5F5F5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rPr>
              <a:t>Dr Silvia DI LEGGE</a:t>
            </a:r>
          </a:p>
          <a:p>
            <a:pPr marL="107950" indent="0" algn="ctr" eaLnBrk="1" hangingPunct="1">
              <a:buSzTx/>
              <a:buFont typeface="Arial" charset="0"/>
              <a:buNone/>
            </a:pPr>
            <a:r>
              <a:rPr lang="fr-FR" sz="2500" smtClean="0">
                <a:solidFill>
                  <a:srgbClr val="F5F5F5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rPr>
              <a:t>Service de Neurologie, UNV</a:t>
            </a:r>
          </a:p>
          <a:p>
            <a:pPr marL="107950" indent="0" algn="ctr" eaLnBrk="1" hangingPunct="1">
              <a:buSzTx/>
              <a:buFont typeface="Arial" charset="0"/>
              <a:buNone/>
            </a:pPr>
            <a:r>
              <a:rPr lang="fr-FR" sz="2500" smtClean="0">
                <a:solidFill>
                  <a:srgbClr val="F5F5F5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rPr>
              <a:t>CH d’Aix-en-Provence</a:t>
            </a:r>
          </a:p>
        </p:txBody>
      </p:sp>
      <p:sp>
        <p:nvSpPr>
          <p:cNvPr id="30724" name="Shape 151"/>
          <p:cNvSpPr>
            <a:spLocks noGrp="1"/>
          </p:cNvSpPr>
          <p:nvPr>
            <p:ph type="sldNum" sz="quarter" idx="4294967295"/>
          </p:nvPr>
        </p:nvSpPr>
        <p:spPr>
          <a:xfrm>
            <a:off x="7218363" y="6524625"/>
            <a:ext cx="2349500" cy="276225"/>
          </a:xfrm>
          <a:noFill/>
        </p:spPr>
        <p:txBody>
          <a:bodyPr lIns="45718" tIns="45718" rIns="45718" bIns="45718" anchor="ctr"/>
          <a:lstStyle/>
          <a:p>
            <a:pPr>
              <a:lnSpc>
                <a:spcPct val="93000"/>
              </a:lnSpc>
            </a:pPr>
            <a:fld id="{C45786C6-3B6C-4251-AFD3-8F2ADAC05290}" type="slidenum">
              <a:rPr lang="fr-FR"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>
                <a:lnSpc>
                  <a:spcPct val="93000"/>
                </a:lnSpc>
              </a:pPr>
              <a:t>1</a:t>
            </a:fld>
            <a:endParaRPr lang="fr-FR" sz="120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30725" name="image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2175" y="482600"/>
            <a:ext cx="2025650" cy="14112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0726" name="image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88" y="474663"/>
            <a:ext cx="5486400" cy="14271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hape 256"/>
          <p:cNvSpPr>
            <a:spLocks noGrp="1"/>
          </p:cNvSpPr>
          <p:nvPr>
            <p:ph type="title"/>
          </p:nvPr>
        </p:nvSpPr>
        <p:spPr bwMode="auto">
          <a:xfrm>
            <a:off x="252413" y="266700"/>
            <a:ext cx="9566275" cy="1258888"/>
          </a:xfrm>
        </p:spPr>
        <p:txBody>
          <a:bodyPr vert="horz" wrap="square" lIns="0" tIns="0" rIns="0" bIns="0" numCol="1" anchorCtr="0" compatLnSpc="1">
            <a:prstTxWarp prst="textNoShape">
              <a:avLst/>
            </a:prstTxWarp>
          </a:bodyPr>
          <a:lstStyle/>
          <a:p>
            <a:pPr defTabSz="693738" eaLnBrk="1" hangingPunct="1"/>
            <a:r>
              <a:rPr lang="fr-FR" sz="2200" smtClean="0">
                <a:solidFill>
                  <a:srgbClr val="040404"/>
                </a:solidFill>
                <a:effectLst/>
                <a:latin typeface="Arial Bold"/>
                <a:ea typeface="Arial Bold"/>
                <a:cs typeface="Arial Bold"/>
                <a:sym typeface="Arial Bold"/>
              </a:rPr>
              <a:t>Prévalence de la FA en fonction </a:t>
            </a:r>
            <a:br>
              <a:rPr lang="fr-FR" sz="2200" smtClean="0">
                <a:solidFill>
                  <a:srgbClr val="040404"/>
                </a:solidFill>
                <a:effectLst/>
                <a:latin typeface="Arial Bold"/>
                <a:ea typeface="Arial Bold"/>
                <a:cs typeface="Arial Bold"/>
                <a:sym typeface="Arial Bold"/>
              </a:rPr>
            </a:br>
            <a:r>
              <a:rPr lang="fr-FR" sz="2200" smtClean="0">
                <a:solidFill>
                  <a:srgbClr val="040404"/>
                </a:solidFill>
                <a:effectLst/>
                <a:latin typeface="Arial Bold"/>
                <a:ea typeface="Arial Bold"/>
                <a:cs typeface="Arial Bold"/>
                <a:sym typeface="Arial Bold"/>
              </a:rPr>
              <a:t>de l’âge et % d’AVC attribuable à la FA 	</a:t>
            </a:r>
            <a:br>
              <a:rPr lang="fr-FR" sz="2200" smtClean="0">
                <a:solidFill>
                  <a:srgbClr val="040404"/>
                </a:solidFill>
                <a:effectLst/>
                <a:latin typeface="Arial Bold"/>
                <a:ea typeface="Arial Bold"/>
                <a:cs typeface="Arial Bold"/>
                <a:sym typeface="Arial Bold"/>
              </a:rPr>
            </a:br>
            <a:endParaRPr lang="fr-FR" sz="2200" smtClean="0">
              <a:solidFill>
                <a:srgbClr val="040404"/>
              </a:solidFill>
              <a:effectLst/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39939" name="image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7163" y="1149350"/>
            <a:ext cx="6951662" cy="60055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9940" name="Shape 258"/>
          <p:cNvSpPr>
            <a:spLocks noChangeArrowheads="1"/>
          </p:cNvSpPr>
          <p:nvPr/>
        </p:nvSpPr>
        <p:spPr bwMode="auto">
          <a:xfrm>
            <a:off x="125413" y="6697663"/>
            <a:ext cx="10079037" cy="3000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45718" tIns="45718" rIns="45718" bIns="45718">
            <a:spAutoFit/>
          </a:bodyPr>
          <a:lstStyle/>
          <a:p>
            <a:pPr defTabSz="503238">
              <a:lnSpc>
                <a:spcPct val="90000"/>
              </a:lnSpc>
              <a:spcBef>
                <a:spcPts val="200"/>
              </a:spcBef>
            </a:pPr>
            <a:r>
              <a:rPr lang="fr-FR" sz="1500">
                <a:solidFill>
                  <a:srgbClr val="020202"/>
                </a:solidFill>
                <a:sym typeface="Arial" charset="0"/>
              </a:rPr>
              <a:t>Wolf PA </a:t>
            </a:r>
            <a:r>
              <a:rPr lang="fr-FR" sz="1500" i="1">
                <a:solidFill>
                  <a:srgbClr val="020202"/>
                </a:solidFill>
                <a:sym typeface="Arial" charset="0"/>
              </a:rPr>
              <a:t>et al</a:t>
            </a:r>
            <a:r>
              <a:rPr lang="fr-FR" sz="1500">
                <a:solidFill>
                  <a:srgbClr val="020202"/>
                </a:solidFill>
                <a:sym typeface="Arial" charset="0"/>
              </a:rPr>
              <a:t>. Atrial fibrillation as an independent risk factor for stroke: the Framingham Study. Stroke 1991; 22: 983-8. </a:t>
            </a:r>
          </a:p>
        </p:txBody>
      </p:sp>
      <p:sp>
        <p:nvSpPr>
          <p:cNvPr id="39941" name="Shape 259"/>
          <p:cNvSpPr>
            <a:spLocks noGrp="1"/>
          </p:cNvSpPr>
          <p:nvPr>
            <p:ph type="sldNum" sz="quarter" idx="10"/>
          </p:nvPr>
        </p:nvSpPr>
        <p:spPr>
          <a:xfrm>
            <a:off x="7434263" y="7011988"/>
            <a:ext cx="2349500" cy="196850"/>
          </a:xfrm>
          <a:noFill/>
        </p:spPr>
        <p:txBody>
          <a:bodyPr lIns="0" tIns="0" rIns="0" bIns="0"/>
          <a:lstStyle/>
          <a:p>
            <a:pPr defTabSz="914400"/>
            <a:fld id="{2B51181A-DDF1-4077-BC98-D5EFCCFB8066}" type="slidenum">
              <a:rPr lang="fr-FR"/>
              <a:pPr defTabSz="914400"/>
              <a:t>10</a:t>
            </a:fld>
            <a:endParaRPr lang="fr-FR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 idx="4294967295"/>
          </p:nvPr>
        </p:nvSpPr>
        <p:spPr>
          <a:xfrm>
            <a:off x="338138" y="133350"/>
            <a:ext cx="9064625" cy="1258888"/>
          </a:xfrm>
          <a:effectLst>
            <a:outerShdw blurRad="63500" dist="38100" dir="2700000" rotWithShape="0">
              <a:srgbClr val="000000"/>
            </a:outerShdw>
          </a:effectLst>
        </p:spPr>
        <p:txBody>
          <a:bodyPr lIns="0" tIns="0" rIns="0" bIns="0"/>
          <a:lstStyle>
            <a:lvl1pPr algn="ctr">
              <a:defRPr sz="4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effectLst/>
              </a:defRPr>
            </a:pPr>
            <a:r>
              <a:rPr>
                <a:effectLst/>
              </a:rPr>
              <a:t>FA: autres chiffres</a:t>
            </a:r>
          </a:p>
        </p:txBody>
      </p:sp>
      <p:sp>
        <p:nvSpPr>
          <p:cNvPr id="262" name="Shape 262"/>
          <p:cNvSpPr>
            <a:spLocks noGrp="1"/>
          </p:cNvSpPr>
          <p:nvPr>
            <p:ph type="body" idx="4294967295"/>
          </p:nvPr>
        </p:nvSpPr>
        <p:spPr>
          <a:xfrm>
            <a:off x="315913" y="1138238"/>
            <a:ext cx="9439275" cy="4359275"/>
          </a:xfrm>
        </p:spPr>
        <p:txBody>
          <a:bodyPr>
            <a:normAutofit/>
          </a:bodyPr>
          <a:lstStyle/>
          <a:p>
            <a:pPr marL="732556" indent="-732556" defTabSz="457200" eaLnBrk="1" fontAlgn="auto" hangingPunct="1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ct val="100000"/>
              <a:buFont typeface="Times New Roman"/>
              <a:buChar char="•"/>
              <a:defRPr sz="1800"/>
            </a:pPr>
            <a:r>
              <a:rPr sz="2900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Risque d’AVC: augmenté de 5 fois </a:t>
            </a:r>
          </a:p>
          <a:p>
            <a:pPr marL="732556" indent="-732556" defTabSz="457200" eaLnBrk="1" fontAlgn="auto" hangingPunct="1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ct val="100000"/>
              <a:buFont typeface="Times New Roman"/>
              <a:buChar char="•"/>
              <a:defRPr sz="1800"/>
            </a:pPr>
            <a:r>
              <a:rPr sz="2900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Risque de décès: augmenté de 2 fois</a:t>
            </a:r>
          </a:p>
          <a:p>
            <a:pPr marL="732556" indent="-732556" defTabSz="457200" eaLnBrk="1" fontAlgn="auto" hangingPunct="1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ct val="100000"/>
              <a:buFont typeface="Times New Roman"/>
              <a:buChar char="•"/>
              <a:defRPr sz="1800"/>
            </a:pPr>
            <a:r>
              <a:rPr sz="2900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20% des AVC sont lies a la FA (&gt;80 ans: 25%)</a:t>
            </a:r>
          </a:p>
          <a:p>
            <a:pPr marL="655445" indent="-655445" defTabSz="457200" eaLnBrk="1" fontAlgn="auto" hangingPunct="1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ct val="100000"/>
              <a:buFont typeface="Times New Roman"/>
              <a:buChar char="•"/>
              <a:defRPr sz="1800"/>
            </a:pPr>
            <a:r>
              <a:rPr sz="2900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FA est la cause cardiaque la plus fréquente d’infarctus cérébral (45%) </a:t>
            </a:r>
          </a:p>
          <a:p>
            <a:pPr marL="655445" indent="-655445" defTabSz="457200" eaLnBrk="1" fontAlgn="auto" hangingPunct="1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ct val="100000"/>
              <a:buFont typeface="Times New Roman"/>
              <a:buChar char="•"/>
              <a:defRPr sz="1800"/>
            </a:pPr>
            <a:r>
              <a:rPr sz="2900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 France, la FA est responsable d’1 AVC toutes les 20 minutes*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Tx/>
              <a:buFont typeface="Wingdings 3"/>
              <a:buNone/>
              <a:defRPr sz="1800"/>
            </a:pPr>
            <a:r>
              <a:rPr sz="1800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</p:txBody>
      </p:sp>
      <p:grpSp>
        <p:nvGrpSpPr>
          <p:cNvPr id="40964" name="Group 265"/>
          <p:cNvGrpSpPr>
            <a:grpSpLocks/>
          </p:cNvGrpSpPr>
          <p:nvPr/>
        </p:nvGrpSpPr>
        <p:grpSpPr bwMode="auto">
          <a:xfrm>
            <a:off x="496888" y="4581525"/>
            <a:ext cx="9077325" cy="1293813"/>
            <a:chOff x="0" y="0"/>
            <a:chExt cx="9076164" cy="1293131"/>
          </a:xfrm>
        </p:grpSpPr>
        <p:sp>
          <p:nvSpPr>
            <p:cNvPr id="40967" name="Shape 263"/>
            <p:cNvSpPr>
              <a:spLocks noChangeArrowheads="1"/>
            </p:cNvSpPr>
            <p:nvPr/>
          </p:nvSpPr>
          <p:spPr bwMode="auto">
            <a:xfrm>
              <a:off x="215900" y="139700"/>
              <a:ext cx="8644365" cy="70283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354" tIns="50354" rIns="50354" bIns="50354">
              <a:spAutoFit/>
            </a:bodyPr>
            <a:lstStyle/>
            <a:p>
              <a:pPr defTabSz="914400">
                <a:spcBef>
                  <a:spcPts val="600"/>
                </a:spcBef>
              </a:pPr>
              <a:r>
                <a:rPr lang="fr-FR" sz="1800">
                  <a:solidFill>
                    <a:srgbClr val="FFFFFF"/>
                  </a:solidFill>
                  <a:sym typeface="Arial" charset="0"/>
                </a:rPr>
                <a:t>* 130,000 nouveaux cas d'AVC/an dont 20 % attribuables à la FA</a:t>
              </a:r>
              <a:r>
                <a:rPr lang="fr-FR" sz="1800" baseline="30000">
                  <a:solidFill>
                    <a:srgbClr val="FFFFFF"/>
                  </a:solidFill>
                  <a:sym typeface="Arial" charset="0"/>
                </a:rPr>
                <a:t> </a:t>
              </a:r>
              <a:r>
                <a:rPr lang="fr-FR" sz="1800">
                  <a:solidFill>
                    <a:srgbClr val="FFFFFF"/>
                  </a:solidFill>
                  <a:sym typeface="Arial" charset="0"/>
                </a:rPr>
                <a:t>soit </a:t>
              </a:r>
              <a:endParaRPr lang="fr-FR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endParaRPr>
            </a:p>
            <a:p>
              <a:pPr defTabSz="914400">
                <a:spcBef>
                  <a:spcPts val="600"/>
                </a:spcBef>
              </a:pPr>
              <a:r>
                <a:rPr lang="fr-FR" sz="1800">
                  <a:solidFill>
                    <a:srgbClr val="FFFFFF"/>
                  </a:solidFill>
                  <a:sym typeface="Arial" charset="0"/>
                </a:rPr>
                <a:t>   26,000 nouveaux cas/an dus à la FA soit environ 3 cas/heur.</a:t>
              </a:r>
            </a:p>
          </p:txBody>
        </p:sp>
        <p:pic>
          <p:nvPicPr>
            <p:cNvPr id="40968" name="image8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076165" cy="129313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40965" name="Shape 266"/>
          <p:cNvSpPr>
            <a:spLocks noGrp="1"/>
          </p:cNvSpPr>
          <p:nvPr>
            <p:ph type="sldNum" sz="quarter" idx="10"/>
          </p:nvPr>
        </p:nvSpPr>
        <p:spPr>
          <a:xfrm>
            <a:off x="7218363" y="6880225"/>
            <a:ext cx="2349500" cy="196850"/>
          </a:xfrm>
          <a:noFill/>
        </p:spPr>
        <p:txBody>
          <a:bodyPr lIns="0" tIns="0" rIns="0" bIns="0"/>
          <a:lstStyle/>
          <a:p>
            <a:pPr defTabSz="914400"/>
            <a:fld id="{4882EA53-224A-49D8-82C9-D2E6F03689D6}" type="slidenum">
              <a:rPr lang="fr-FR">
                <a:solidFill>
                  <a:srgbClr val="FFFFFF"/>
                </a:solidFill>
              </a:rPr>
              <a:pPr defTabSz="914400"/>
              <a:t>11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40966" name="Shape 267"/>
          <p:cNvSpPr>
            <a:spLocks noChangeArrowheads="1"/>
          </p:cNvSpPr>
          <p:nvPr/>
        </p:nvSpPr>
        <p:spPr bwMode="auto">
          <a:xfrm>
            <a:off x="76200" y="5984875"/>
            <a:ext cx="9918700" cy="10826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354" tIns="50354" rIns="50354" bIns="50354" anchor="b">
            <a:spAutoFit/>
          </a:bodyPr>
          <a:lstStyle/>
          <a:p>
            <a:pPr defTabSz="503238">
              <a:lnSpc>
                <a:spcPct val="90000"/>
              </a:lnSpc>
              <a:spcBef>
                <a:spcPts val="200"/>
              </a:spcBef>
            </a:pPr>
            <a:r>
              <a:rPr lang="fr-FR" sz="1400">
                <a:solidFill>
                  <a:srgbClr val="FFFFFF"/>
                </a:solidFill>
                <a:sym typeface="Arial" charset="0"/>
              </a:rPr>
              <a:t>Guidelines for the management of atrial fibrillation. The task force for the management of atrial fibrillation of the European  Society of Cardiology (ESC).  Eur Heart J 2010 ; 31 : 2369-2449.. 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defTabSz="503238">
              <a:lnSpc>
                <a:spcPct val="90000"/>
              </a:lnSpc>
              <a:spcBef>
                <a:spcPts val="200"/>
              </a:spcBef>
            </a:pPr>
            <a:r>
              <a:rPr lang="fr-FR" sz="1400">
                <a:solidFill>
                  <a:srgbClr val="FFFFFF"/>
                </a:solidFill>
                <a:sym typeface="Arial" charset="0"/>
              </a:rPr>
              <a:t>Ministère de la santé et des sports. La prévention et la prise en charge des accidents vasculaires cérébraux en France : </a:t>
            </a:r>
            <a:br>
              <a:rPr lang="fr-FR" sz="1400">
                <a:solidFill>
                  <a:srgbClr val="FFFFFF"/>
                </a:solidFill>
                <a:sym typeface="Arial" charset="0"/>
              </a:rPr>
            </a:br>
            <a:r>
              <a:rPr lang="fr-FR" sz="1400">
                <a:solidFill>
                  <a:srgbClr val="FFFFFF"/>
                </a:solidFill>
                <a:sym typeface="Arial" charset="0"/>
              </a:rPr>
              <a:t>2009. </a:t>
            </a:r>
            <a:r>
              <a:rPr lang="fr-FR" sz="1400">
                <a:solidFill>
                  <a:srgbClr val="000000"/>
                </a:solidFill>
                <a:sym typeface="Arial" charset="0"/>
              </a:rPr>
              <a:t>www.sante.gouv.fr</a:t>
            </a:r>
            <a:endParaRPr lang="fr-FR" sz="1400">
              <a:solidFill>
                <a:srgbClr val="FFFFFF"/>
              </a:solidFill>
              <a:sym typeface="Arial" charset="0"/>
            </a:endParaRPr>
          </a:p>
          <a:p>
            <a:pPr defTabSz="503238">
              <a:lnSpc>
                <a:spcPct val="90000"/>
              </a:lnSpc>
              <a:spcBef>
                <a:spcPts val="200"/>
              </a:spcBef>
            </a:pPr>
            <a:r>
              <a:rPr lang="fr-FR" sz="1400">
                <a:solidFill>
                  <a:srgbClr val="FFFFFF"/>
                </a:solidFill>
                <a:sym typeface="Arial" charset="0"/>
              </a:rPr>
              <a:t>HAS. Guide ALD. Accident vasculaire cérébral mars 2007. </a:t>
            </a:r>
            <a:r>
              <a:rPr lang="fr-FR" sz="1400">
                <a:solidFill>
                  <a:srgbClr val="000000"/>
                </a:solidFill>
                <a:sym typeface="Arial" charset="0"/>
              </a:rPr>
              <a:t>www.has-sante.fr</a:t>
            </a:r>
            <a:endParaRPr lang="fr-FR" sz="1400">
              <a:solidFill>
                <a:srgbClr val="000000"/>
              </a:solidFill>
              <a:sym typeface="Arial" charset="0"/>
              <a:hlinkClick r:id="rId3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hape 269"/>
          <p:cNvSpPr>
            <a:spLocks noGrp="1"/>
          </p:cNvSpPr>
          <p:nvPr>
            <p:ph type="sldNum" sz="quarter" idx="10"/>
          </p:nvPr>
        </p:nvSpPr>
        <p:spPr>
          <a:xfrm>
            <a:off x="9483725" y="6856413"/>
            <a:ext cx="587375" cy="184150"/>
          </a:xfrm>
          <a:noFill/>
        </p:spPr>
        <p:txBody>
          <a:bodyPr/>
          <a:lstStyle/>
          <a:p>
            <a:fld id="{D9B5F6EC-14DF-409E-83DA-A5AD34BE6FEA}" type="slidenum">
              <a:rPr lang="fr-FR"/>
              <a:pPr/>
              <a:t>12</a:t>
            </a:fld>
            <a:endParaRPr lang="fr-FR"/>
          </a:p>
        </p:txBody>
      </p:sp>
      <p:sp>
        <p:nvSpPr>
          <p:cNvPr id="41986" name="Shape 270"/>
          <p:cNvSpPr>
            <a:spLocks noChangeArrowheads="1"/>
          </p:cNvSpPr>
          <p:nvPr/>
        </p:nvSpPr>
        <p:spPr bwMode="auto">
          <a:xfrm>
            <a:off x="1844675" y="2894013"/>
            <a:ext cx="6378575" cy="5556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3000"/>
              </a:lnSpc>
            </a:pPr>
            <a:r>
              <a:rPr lang="fr-FR" sz="3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Méthodes pour la détection de la FA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hape 272"/>
          <p:cNvSpPr>
            <a:spLocks noGrp="1"/>
          </p:cNvSpPr>
          <p:nvPr>
            <p:ph type="sldNum" sz="quarter" idx="10"/>
          </p:nvPr>
        </p:nvSpPr>
        <p:spPr>
          <a:xfrm>
            <a:off x="9483725" y="6856413"/>
            <a:ext cx="587375" cy="184150"/>
          </a:xfrm>
          <a:noFill/>
        </p:spPr>
        <p:txBody>
          <a:bodyPr/>
          <a:lstStyle/>
          <a:p>
            <a:fld id="{6B6A2D9B-269F-4645-AFA6-2192A40892EB}" type="slidenum">
              <a:rPr lang="fr-FR"/>
              <a:pPr/>
              <a:t>13</a:t>
            </a:fld>
            <a:endParaRPr lang="fr-FR"/>
          </a:p>
        </p:txBody>
      </p:sp>
      <p:sp>
        <p:nvSpPr>
          <p:cNvPr id="273" name="Shape 273"/>
          <p:cNvSpPr>
            <a:spLocks noGrp="1"/>
          </p:cNvSpPr>
          <p:nvPr>
            <p:ph type="body" idx="4294967295"/>
          </p:nvPr>
        </p:nvSpPr>
        <p:spPr>
          <a:xfrm>
            <a:off x="412750" y="1374775"/>
            <a:ext cx="9245600" cy="5715000"/>
          </a:xfrm>
        </p:spPr>
        <p:txBody>
          <a:bodyPr>
            <a:normAutofit/>
          </a:bodyPr>
          <a:lstStyle/>
          <a:p>
            <a:pPr marL="65088" indent="-65088" defTabSz="190500" eaLnBrk="1" hangingPunct="1">
              <a:lnSpc>
                <a:spcPct val="93000"/>
              </a:lnSpc>
              <a:spcBef>
                <a:spcPts val="300"/>
              </a:spcBef>
              <a:buSzPct val="60000"/>
              <a:buFont typeface="Wingdings 3" pitchFamily="18" charset="2"/>
              <a:buBlip>
                <a:blip r:embed="rId2"/>
              </a:buBlip>
            </a:pPr>
            <a:r>
              <a:rPr lang="fr-FR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fr-FR" sz="1600" smtClean="0">
                <a:solidFill>
                  <a:srgbClr val="FCFCFC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F</a:t>
            </a:r>
            <a:r>
              <a:rPr lang="fr-FR" sz="21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orme récurrente auto-limitante, (&gt; 30 sec) </a:t>
            </a:r>
            <a:r>
              <a:rPr lang="fr-FR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peut se presenter par un episode isolé ou par « cluster » d’arythmie de durée variable</a:t>
            </a:r>
          </a:p>
          <a:p>
            <a:pPr marL="65088" indent="-65088" defTabSz="190500" eaLnBrk="1" hangingPunct="1">
              <a:lnSpc>
                <a:spcPct val="93000"/>
              </a:lnSpc>
              <a:spcBef>
                <a:spcPts val="300"/>
              </a:spcBef>
              <a:buSzPct val="60000"/>
              <a:buFont typeface="Wingdings 3" pitchFamily="18" charset="2"/>
              <a:buBlip>
                <a:blip r:embed="rId2"/>
              </a:buBlip>
            </a:pPr>
            <a:endParaRPr lang="fr-FR" sz="21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65088" indent="-65088" defTabSz="190500" eaLnBrk="1" hangingPunct="1">
              <a:lnSpc>
                <a:spcPct val="93000"/>
              </a:lnSpc>
              <a:spcBef>
                <a:spcPts val="300"/>
              </a:spcBef>
              <a:buSzPct val="60000"/>
              <a:buFont typeface="Wingdings 3" pitchFamily="18" charset="2"/>
              <a:buBlip>
                <a:blip r:embed="rId2"/>
              </a:buBlip>
            </a:pPr>
            <a:r>
              <a:rPr lang="fr-FR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Asymptomatique </a:t>
            </a:r>
          </a:p>
          <a:p>
            <a:pPr marL="65088" indent="-65088" defTabSz="190500" eaLnBrk="1" hangingPunct="1">
              <a:lnSpc>
                <a:spcPct val="93000"/>
              </a:lnSpc>
              <a:spcBef>
                <a:spcPts val="300"/>
              </a:spcBef>
              <a:buSzPct val="60000"/>
              <a:buFont typeface="Wingdings 3" pitchFamily="18" charset="2"/>
              <a:buBlip>
                <a:blip r:embed="rId2"/>
              </a:buBlip>
            </a:pPr>
            <a:endParaRPr lang="fr-FR" sz="21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65088" indent="-65088" defTabSz="190500" eaLnBrk="1" hangingPunct="1">
              <a:lnSpc>
                <a:spcPct val="93000"/>
              </a:lnSpc>
              <a:spcBef>
                <a:spcPts val="300"/>
              </a:spcBef>
              <a:buSzPct val="60000"/>
              <a:buFont typeface="Wingdings 3" pitchFamily="18" charset="2"/>
              <a:buBlip>
                <a:blip r:embed="rId2"/>
              </a:buBlip>
            </a:pPr>
            <a:r>
              <a:rPr lang="fr-FR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fr-FR" sz="2100" smtClean="0">
                <a:solidFill>
                  <a:srgbClr val="F4F4F4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Le risque embolique depends de la durée de la tachyarythmie, car dans la phase de retour au RS, l’auricule gauche présente un période de dysfonctionnement mécanique transitoire</a:t>
            </a:r>
          </a:p>
          <a:p>
            <a:pPr marL="65088" indent="-65088" defTabSz="190500" eaLnBrk="1" hangingPunct="1">
              <a:spcBef>
                <a:spcPts val="100"/>
              </a:spcBef>
              <a:buSzPct val="60000"/>
              <a:buFont typeface="Wingdings 3" pitchFamily="18" charset="2"/>
              <a:buBlip>
                <a:blip r:embed="rId2"/>
              </a:buBlip>
            </a:pPr>
            <a:endParaRPr lang="fr-FR" sz="2100" smtClean="0">
              <a:solidFill>
                <a:srgbClr val="FDFDFD"/>
              </a:solidFill>
              <a:latin typeface="Lucida Sans Unicode" pitchFamily="34" charset="0"/>
              <a:ea typeface="Lucida Sans Unicode" pitchFamily="34" charset="0"/>
              <a:cs typeface="Lucida Sans Unicode" pitchFamily="34" charset="0"/>
            </a:endParaRPr>
          </a:p>
          <a:p>
            <a:pPr marL="65088" indent="-65088" defTabSz="190500" eaLnBrk="1" hangingPunct="1">
              <a:spcBef>
                <a:spcPts val="100"/>
              </a:spcBef>
              <a:buSzPct val="60000"/>
              <a:buFont typeface="Wingdings 3" pitchFamily="18" charset="2"/>
              <a:buBlip>
                <a:blip r:embed="rId2"/>
              </a:buBlip>
            </a:pPr>
            <a:r>
              <a:rPr lang="fr-FR" sz="2100" smtClean="0">
                <a:solidFill>
                  <a:srgbClr val="FDFDFD"/>
                </a:solidFill>
                <a:latin typeface="Lucida Sans Unicode" pitchFamily="34" charset="0"/>
                <a:ea typeface="Lucida Sans Unicode" pitchFamily="34" charset="0"/>
                <a:cs typeface="Lucida Sans Unicode" pitchFamily="34" charset="0"/>
              </a:rPr>
              <a:t> Existe-t-il un cut-off pour le risque thromboembolique?</a:t>
            </a:r>
          </a:p>
          <a:p>
            <a:pPr marL="185738" lvl="1" indent="-26988" defTabSz="190500" eaLnBrk="1" hangingPunct="1">
              <a:spcBef>
                <a:spcPts val="100"/>
              </a:spcBef>
              <a:buSzPct val="60000"/>
              <a:buFont typeface="Wingdings 3" pitchFamily="18" charset="2"/>
              <a:buBlip>
                <a:blip r:embed="rId2"/>
              </a:buBlip>
            </a:pPr>
            <a:r>
              <a:rPr lang="fr-FR" sz="2100" smtClean="0">
                <a:solidFill>
                  <a:srgbClr val="FDFDFD"/>
                </a:solidFill>
                <a:latin typeface="Lucida Sans Unicode" pitchFamily="34" charset="0"/>
                <a:ea typeface="Lucida Sans Unicode" pitchFamily="34" charset="0"/>
                <a:cs typeface="Lucida Sans Unicode" pitchFamily="34" charset="0"/>
              </a:rPr>
              <a:t> MOde Selection Trial (MOST): </a:t>
            </a:r>
            <a:r>
              <a:rPr lang="fr-FR" sz="2100" b="1" smtClean="0">
                <a:solidFill>
                  <a:srgbClr val="FFC342"/>
                </a:solidFill>
                <a:latin typeface="Lucida Sans Unicode" pitchFamily="34" charset="0"/>
                <a:ea typeface="Lucida Sans Unicode" pitchFamily="34" charset="0"/>
                <a:cs typeface="Lucida Sans Unicode" pitchFamily="34" charset="0"/>
              </a:rPr>
              <a:t>FAP&gt; 5 min</a:t>
            </a:r>
            <a:r>
              <a:rPr lang="fr-FR" sz="2100" smtClean="0">
                <a:solidFill>
                  <a:srgbClr val="FDFDFD"/>
                </a:solidFill>
                <a:latin typeface="Lucida Sans Unicode" pitchFamily="34" charset="0"/>
                <a:ea typeface="Lucida Sans Unicode" pitchFamily="34" charset="0"/>
                <a:cs typeface="Lucida Sans Unicode" pitchFamily="34" charset="0"/>
              </a:rPr>
              <a:t> facteur predictif independent d’AVC/embolie systémique</a:t>
            </a:r>
          </a:p>
          <a:p>
            <a:pPr marL="185738" lvl="1" indent="-26988" defTabSz="190500" eaLnBrk="1" hangingPunct="1">
              <a:spcBef>
                <a:spcPts val="100"/>
              </a:spcBef>
              <a:buSzPct val="60000"/>
              <a:buFont typeface="Wingdings 3" pitchFamily="18" charset="2"/>
              <a:buBlip>
                <a:blip r:embed="rId2"/>
              </a:buBlip>
            </a:pPr>
            <a:r>
              <a:rPr lang="fr-FR" sz="2100" smtClean="0">
                <a:solidFill>
                  <a:srgbClr val="FDFDFD"/>
                </a:solidFill>
                <a:latin typeface="Lucida Sans Unicode" pitchFamily="34" charset="0"/>
                <a:ea typeface="Lucida Sans Unicode" pitchFamily="34" charset="0"/>
                <a:cs typeface="Lucida Sans Unicode" pitchFamily="34" charset="0"/>
              </a:rPr>
              <a:t> Etude ASSERT: </a:t>
            </a:r>
            <a:r>
              <a:rPr lang="fr-FR" sz="2100" b="1" smtClean="0">
                <a:solidFill>
                  <a:srgbClr val="FED135"/>
                </a:solidFill>
                <a:latin typeface="Lucida Sans Unicode" pitchFamily="34" charset="0"/>
                <a:ea typeface="Lucida Sans Unicode" pitchFamily="34" charset="0"/>
                <a:cs typeface="Lucida Sans Unicode" pitchFamily="34" charset="0"/>
              </a:rPr>
              <a:t>FAP&gt;6 min</a:t>
            </a:r>
            <a:r>
              <a:rPr lang="fr-FR" sz="2100" smtClean="0">
                <a:solidFill>
                  <a:srgbClr val="FDFDFD"/>
                </a:solidFill>
                <a:latin typeface="Lucida Sans Unicode" pitchFamily="34" charset="0"/>
                <a:ea typeface="Lucida Sans Unicode" pitchFamily="34" charset="0"/>
                <a:cs typeface="Lucida Sans Unicode" pitchFamily="34" charset="0"/>
              </a:rPr>
              <a:t> a été détecté en 51% des patients qui ont eu un AVC/embolie systémique </a:t>
            </a:r>
          </a:p>
        </p:txBody>
      </p:sp>
      <p:sp>
        <p:nvSpPr>
          <p:cNvPr id="274" name="Shape 274"/>
          <p:cNvSpPr/>
          <p:nvPr/>
        </p:nvSpPr>
        <p:spPr>
          <a:xfrm>
            <a:off x="1797050" y="501650"/>
            <a:ext cx="61087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45718" tIns="45718" rIns="45718" bIns="45718">
            <a:spAutoFit/>
          </a:bodyPr>
          <a:lstStyle>
            <a:lvl1pPr algn="ctr" defTabSz="914400">
              <a:lnSpc>
                <a:spcPct val="100000"/>
              </a:lnSpc>
              <a:defRPr sz="2700" b="1">
                <a:solidFill>
                  <a:srgbClr val="FDFCFE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effectLst/>
              </a:defRPr>
            </a:pPr>
            <a:r>
              <a:rPr kern="0"/>
              <a:t>FAP et risque thromboembolique </a:t>
            </a:r>
          </a:p>
        </p:txBody>
      </p:sp>
      <p:sp>
        <p:nvSpPr>
          <p:cNvPr id="43012" name="Shape 275"/>
          <p:cNvSpPr>
            <a:spLocks noChangeArrowheads="1"/>
          </p:cNvSpPr>
          <p:nvPr/>
        </p:nvSpPr>
        <p:spPr bwMode="auto">
          <a:xfrm>
            <a:off x="339725" y="6726238"/>
            <a:ext cx="9391650" cy="3254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45718" tIns="45718" rIns="45718" bIns="45718">
            <a:spAutoFit/>
          </a:bodyPr>
          <a:lstStyle/>
          <a:p>
            <a:pPr algn="r" defTabSz="914400">
              <a:spcBef>
                <a:spcPts val="400"/>
              </a:spcBef>
            </a:pPr>
            <a:r>
              <a:rPr lang="fr-FR" sz="1400" i="1">
                <a:solidFill>
                  <a:srgbClr val="FAFB3B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rPr>
              <a:t>Raymond CS et al. Circulation 2011; Glotzer TV et al. Circulation, 2003; Brambatti M et al. Circulation 2014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hape 277"/>
          <p:cNvSpPr>
            <a:spLocks/>
          </p:cNvSpPr>
          <p:nvPr/>
        </p:nvSpPr>
        <p:spPr bwMode="auto">
          <a:xfrm>
            <a:off x="2892425" y="692150"/>
            <a:ext cx="771525" cy="4519613"/>
          </a:xfrm>
          <a:custGeom>
            <a:avLst/>
            <a:gdLst>
              <a:gd name="T0" fmla="*/ 386255 w 21600"/>
              <a:gd name="T1" fmla="*/ 2260303 h 21600"/>
              <a:gd name="T2" fmla="*/ 386255 w 21600"/>
              <a:gd name="T3" fmla="*/ 2260303 h 21600"/>
              <a:gd name="T4" fmla="*/ 386255 w 21600"/>
              <a:gd name="T5" fmla="*/ 2260303 h 21600"/>
              <a:gd name="T6" fmla="*/ 386255 w 21600"/>
              <a:gd name="T7" fmla="*/ 2260303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462"/>
                  <a:pt x="10800" y="21292"/>
                </a:cubicBezTo>
                <a:lnTo>
                  <a:pt x="10800" y="11108"/>
                </a:lnTo>
                <a:cubicBezTo>
                  <a:pt x="10800" y="10938"/>
                  <a:pt x="5965" y="10800"/>
                  <a:pt x="0" y="10800"/>
                </a:cubicBezTo>
                <a:cubicBezTo>
                  <a:pt x="5965" y="10800"/>
                  <a:pt x="10800" y="10662"/>
                  <a:pt x="10800" y="10492"/>
                </a:cubicBezTo>
                <a:lnTo>
                  <a:pt x="10800" y="308"/>
                </a:lnTo>
                <a:cubicBezTo>
                  <a:pt x="10800" y="138"/>
                  <a:pt x="15635" y="0"/>
                  <a:pt x="21600" y="0"/>
                </a:cubicBezTo>
              </a:path>
            </a:pathLst>
          </a:custGeom>
          <a:noFill/>
          <a:ln w="12700">
            <a:solidFill>
              <a:srgbClr val="3333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44034" name="Shape 278"/>
          <p:cNvSpPr>
            <a:spLocks noChangeArrowheads="1"/>
          </p:cNvSpPr>
          <p:nvPr/>
        </p:nvSpPr>
        <p:spPr bwMode="auto">
          <a:xfrm>
            <a:off x="261938" y="2716213"/>
            <a:ext cx="2352675" cy="4714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354" tIns="50354" rIns="50354" bIns="50354">
            <a:spAutoFit/>
          </a:bodyPr>
          <a:lstStyle/>
          <a:p>
            <a:pPr defTabSz="914400"/>
            <a:r>
              <a:rPr lang="fr-FR" sz="2200" b="1">
                <a:solidFill>
                  <a:srgbClr val="3333FF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rPr>
              <a:t>ECG de surface</a:t>
            </a:r>
          </a:p>
        </p:txBody>
      </p:sp>
      <p:sp>
        <p:nvSpPr>
          <p:cNvPr id="44035" name="Shape 279"/>
          <p:cNvSpPr>
            <a:spLocks noChangeShapeType="1"/>
          </p:cNvSpPr>
          <p:nvPr/>
        </p:nvSpPr>
        <p:spPr bwMode="auto">
          <a:xfrm flipH="1">
            <a:off x="2894013" y="5981700"/>
            <a:ext cx="957262" cy="0"/>
          </a:xfrm>
          <a:prstGeom prst="line">
            <a:avLst/>
          </a:prstGeom>
          <a:noFill/>
          <a:ln w="12700">
            <a:solidFill>
              <a:srgbClr val="3333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4036" name="Shape 280"/>
          <p:cNvSpPr>
            <a:spLocks noChangeArrowheads="1"/>
          </p:cNvSpPr>
          <p:nvPr/>
        </p:nvSpPr>
        <p:spPr bwMode="auto">
          <a:xfrm>
            <a:off x="219075" y="5402263"/>
            <a:ext cx="2617788" cy="8763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354" tIns="50354" rIns="50354" bIns="50354">
            <a:spAutoFit/>
          </a:bodyPr>
          <a:lstStyle/>
          <a:p>
            <a:pPr defTabSz="914400"/>
            <a:r>
              <a:rPr lang="fr-FR" sz="2300">
                <a:solidFill>
                  <a:srgbClr val="000000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rPr>
              <a:t>I</a:t>
            </a:r>
            <a:r>
              <a:rPr lang="fr-FR" sz="2300" b="1">
                <a:solidFill>
                  <a:srgbClr val="3333FF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rPr>
              <a:t>mplants sous-cutanées</a:t>
            </a:r>
          </a:p>
        </p:txBody>
      </p:sp>
      <p:sp>
        <p:nvSpPr>
          <p:cNvPr id="44037" name="Shape 281"/>
          <p:cNvSpPr>
            <a:spLocks noChangeArrowheads="1"/>
          </p:cNvSpPr>
          <p:nvPr/>
        </p:nvSpPr>
        <p:spPr bwMode="auto">
          <a:xfrm>
            <a:off x="258763" y="6359525"/>
            <a:ext cx="2538412" cy="123190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354" tIns="50354" rIns="50354" bIns="50354">
            <a:spAutoFit/>
          </a:bodyPr>
          <a:lstStyle/>
          <a:p>
            <a:pPr defTabSz="914400"/>
            <a:r>
              <a:rPr lang="fr-FR" sz="2200" b="1">
                <a:solidFill>
                  <a:srgbClr val="3A3BEE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rPr>
              <a:t>Systèmes d’enregistrement intracardiaques</a:t>
            </a:r>
          </a:p>
        </p:txBody>
      </p:sp>
      <p:sp>
        <p:nvSpPr>
          <p:cNvPr id="44038" name="Shape 282"/>
          <p:cNvSpPr>
            <a:spLocks noChangeShapeType="1"/>
          </p:cNvSpPr>
          <p:nvPr/>
        </p:nvSpPr>
        <p:spPr bwMode="auto">
          <a:xfrm flipH="1">
            <a:off x="2894013" y="6975475"/>
            <a:ext cx="957262" cy="0"/>
          </a:xfrm>
          <a:prstGeom prst="line">
            <a:avLst/>
          </a:prstGeom>
          <a:noFill/>
          <a:ln w="12700">
            <a:solidFill>
              <a:srgbClr val="3333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4039" name="Shape 283"/>
          <p:cNvSpPr>
            <a:spLocks noGrp="1"/>
          </p:cNvSpPr>
          <p:nvPr>
            <p:ph type="sldNum" sz="quarter" idx="10"/>
          </p:nvPr>
        </p:nvSpPr>
        <p:spPr>
          <a:xfrm>
            <a:off x="9523413" y="6705600"/>
            <a:ext cx="403225" cy="184150"/>
          </a:xfrm>
          <a:noFill/>
        </p:spPr>
        <p:txBody>
          <a:bodyPr lIns="0" tIns="0" rIns="0" bIns="0"/>
          <a:lstStyle/>
          <a:p>
            <a:pPr defTabSz="914400"/>
            <a:fld id="{43BAD0DD-41E6-4884-9A47-37A8F845294B}" type="slidenum">
              <a:rPr lang="fr-FR"/>
              <a:pPr defTabSz="914400"/>
              <a:t>14</a:t>
            </a:fld>
            <a:endParaRPr lang="fr-FR"/>
          </a:p>
        </p:txBody>
      </p:sp>
      <p:pic>
        <p:nvPicPr>
          <p:cNvPr id="44040" name="image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8425" y="-9525"/>
            <a:ext cx="5656263" cy="7575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4041" name="Shape 285"/>
          <p:cNvSpPr>
            <a:spLocks noChangeArrowheads="1"/>
          </p:cNvSpPr>
          <p:nvPr/>
        </p:nvSpPr>
        <p:spPr bwMode="auto">
          <a:xfrm>
            <a:off x="3719513" y="652463"/>
            <a:ext cx="1338262" cy="314325"/>
          </a:xfrm>
          <a:prstGeom prst="roundRect">
            <a:avLst>
              <a:gd name="adj" fmla="val 15134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Lucida Sans Unicode" pitchFamily="34" charset="0"/>
              <a:cs typeface="Helvetica" pitchFamily="34" charset="0"/>
              <a:sym typeface="Lucida Sans Unicode" pitchFamily="34" charset="0"/>
            </a:endParaRPr>
          </a:p>
        </p:txBody>
      </p:sp>
      <p:sp>
        <p:nvSpPr>
          <p:cNvPr id="44042" name="Shape 286"/>
          <p:cNvSpPr>
            <a:spLocks noChangeArrowheads="1"/>
          </p:cNvSpPr>
          <p:nvPr/>
        </p:nvSpPr>
        <p:spPr bwMode="auto">
          <a:xfrm>
            <a:off x="3719513" y="5467350"/>
            <a:ext cx="1338262" cy="314325"/>
          </a:xfrm>
          <a:prstGeom prst="roundRect">
            <a:avLst>
              <a:gd name="adj" fmla="val 15134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Lucida Sans Unicode" pitchFamily="34" charset="0"/>
              <a:cs typeface="Helvetica" pitchFamily="34" charset="0"/>
              <a:sym typeface="Lucida Sans Unicode" pitchFamily="34" charset="0"/>
            </a:endParaRPr>
          </a:p>
        </p:txBody>
      </p:sp>
      <p:sp>
        <p:nvSpPr>
          <p:cNvPr id="44043" name="Shape 287"/>
          <p:cNvSpPr>
            <a:spLocks noChangeArrowheads="1"/>
          </p:cNvSpPr>
          <p:nvPr/>
        </p:nvSpPr>
        <p:spPr bwMode="auto">
          <a:xfrm>
            <a:off x="153988" y="388938"/>
            <a:ext cx="3176587" cy="3270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45718" tIns="45718" rIns="45718" bIns="45718">
            <a:spAutoFit/>
          </a:bodyPr>
          <a:lstStyle/>
          <a:p>
            <a:pPr algn="r" defTabSz="914400">
              <a:spcBef>
                <a:spcPts val="400"/>
              </a:spcBef>
            </a:pPr>
            <a:r>
              <a:rPr lang="fr-FR" sz="1400" i="1">
                <a:solidFill>
                  <a:srgbClr val="030301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rPr>
              <a:t>Raymond CS et al. Circulation 2011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309563" y="339725"/>
            <a:ext cx="9794875" cy="1258888"/>
          </a:xfrm>
        </p:spPr>
        <p:txBody>
          <a:bodyPr/>
          <a:lstStyle/>
          <a:p>
            <a:pPr defTabSz="758951"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effectLst/>
              </a:defRPr>
            </a:pPr>
            <a:r>
              <a:rPr sz="3600">
                <a:effectLst>
                  <a:outerShdw blurRad="25400" dist="21082" dir="5400000" rotWithShape="0">
                    <a:srgbClr val="000000">
                      <a:alpha val="25000"/>
                    </a:srgbClr>
                  </a:outerShdw>
                </a:effectLst>
                <a:sym typeface="Lucida Sans Unicode"/>
              </a:rPr>
              <a:t>Méthodes de monitorage cardiaque</a:t>
            </a:r>
            <a:br>
              <a:rPr sz="3600">
                <a:effectLst>
                  <a:outerShdw blurRad="25400" dist="21082" dir="5400000" rotWithShape="0">
                    <a:srgbClr val="000000">
                      <a:alpha val="25000"/>
                    </a:srgbClr>
                  </a:outerShdw>
                </a:effectLst>
                <a:sym typeface="Lucida Sans Unicode"/>
              </a:rPr>
            </a:br>
            <a:r>
              <a:rPr sz="3100">
                <a:solidFill>
                  <a:srgbClr val="2B43FF"/>
                </a:solidFill>
                <a:effectLst>
                  <a:outerShdw blurRad="25400" dist="21082" dir="5400000" rotWithShape="0">
                    <a:srgbClr val="000000">
                      <a:alpha val="25000"/>
                    </a:srgbClr>
                  </a:outerShdw>
                </a:effectLst>
                <a:sym typeface="Lucida Sans Unicode"/>
              </a:rPr>
              <a:t>ECG de surface</a:t>
            </a:r>
          </a:p>
        </p:txBody>
      </p:sp>
      <p:sp>
        <p:nvSpPr>
          <p:cNvPr id="45058" name="Shape 290"/>
          <p:cNvSpPr>
            <a:spLocks noChangeArrowheads="1"/>
          </p:cNvSpPr>
          <p:nvPr/>
        </p:nvSpPr>
        <p:spPr bwMode="auto">
          <a:xfrm>
            <a:off x="401638" y="2236788"/>
            <a:ext cx="9386887" cy="3705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Non invasive 				Avantages 					Désavantages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Télémétrie 				Diagnostic exact 			Nécessité d’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intra-hospitalier			Detection d’événements	hospitalisation 									asymptomatiques			du patient				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								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							Coûteux	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								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							Limitations des 																mouvements du patient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</a:t>
            </a:r>
          </a:p>
        </p:txBody>
      </p:sp>
      <p:sp>
        <p:nvSpPr>
          <p:cNvPr id="291" name="Shape 291"/>
          <p:cNvSpPr/>
          <p:nvPr/>
        </p:nvSpPr>
        <p:spPr>
          <a:xfrm>
            <a:off x="441325" y="2722563"/>
            <a:ext cx="9188450" cy="0"/>
          </a:xfrm>
          <a:prstGeom prst="line">
            <a:avLst/>
          </a:prstGeom>
          <a:ln w="25400">
            <a:solidFill>
              <a:srgbClr val="00CC99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200"/>
            </a:pPr>
            <a:endParaRPr sz="1200" kern="0">
              <a:solidFill>
                <a:sysClr val="windowText" lastClr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5060" name="Shape 292"/>
          <p:cNvSpPr>
            <a:spLocks noGrp="1"/>
          </p:cNvSpPr>
          <p:nvPr>
            <p:ph type="sldNum" sz="quarter" idx="10"/>
          </p:nvPr>
        </p:nvSpPr>
        <p:spPr>
          <a:xfrm>
            <a:off x="9523413" y="6705600"/>
            <a:ext cx="403225" cy="184150"/>
          </a:xfrm>
          <a:noFill/>
        </p:spPr>
        <p:txBody>
          <a:bodyPr lIns="0" tIns="0" rIns="0" bIns="0"/>
          <a:lstStyle/>
          <a:p>
            <a:pPr defTabSz="914400"/>
            <a:fld id="{C75D9886-399A-4B17-AB6E-CF1B93B03DA4}" type="slidenum">
              <a:rPr lang="fr-FR"/>
              <a:pPr defTabSz="914400"/>
              <a:t>15</a:t>
            </a:fld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Group 296"/>
          <p:cNvGrpSpPr>
            <a:grpSpLocks/>
          </p:cNvGrpSpPr>
          <p:nvPr/>
        </p:nvGrpSpPr>
        <p:grpSpPr bwMode="auto">
          <a:xfrm>
            <a:off x="952500" y="4537075"/>
            <a:ext cx="4635500" cy="1830388"/>
            <a:chOff x="-1" y="0"/>
            <a:chExt cx="4635283" cy="1831238"/>
          </a:xfrm>
        </p:grpSpPr>
        <p:sp>
          <p:nvSpPr>
            <p:cNvPr id="46087" name="Shape 294"/>
            <p:cNvSpPr>
              <a:spLocks noChangeArrowheads="1"/>
            </p:cNvSpPr>
            <p:nvPr/>
          </p:nvSpPr>
          <p:spPr bwMode="auto">
            <a:xfrm>
              <a:off x="38098" y="38099"/>
              <a:ext cx="4559085" cy="167883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354" tIns="50354" rIns="50354" bIns="50354">
              <a:spAutoFit/>
            </a:bodyPr>
            <a:lstStyle/>
            <a:p>
              <a:pPr defTabSz="914400"/>
              <a:r>
                <a:rPr lang="fr-FR" sz="1800">
                  <a:solidFill>
                    <a:srgbClr val="000000"/>
                  </a:solidFill>
                  <a:latin typeface="Lucida Sans Unicode" pitchFamily="34" charset="0"/>
                  <a:cs typeface="Helvetica" pitchFamily="34" charset="0"/>
                  <a:sym typeface="Lucida Sans Unicode" pitchFamily="34" charset="0"/>
                </a:rPr>
                <a:t>de 3 à 12 derivations</a:t>
              </a:r>
              <a:endParaRPr lang="fr-FR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endParaRPr>
            </a:p>
            <a:p>
              <a:pPr defTabSz="914400"/>
              <a:endParaRPr lang="fr-FR" sz="1800">
                <a:solidFill>
                  <a:srgbClr val="000000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endParaRPr>
            </a:p>
            <a:p>
              <a:pPr defTabSz="914400"/>
              <a:r>
                <a:rPr lang="fr-FR" sz="1800">
                  <a:solidFill>
                    <a:srgbClr val="000000"/>
                  </a:solidFill>
                  <a:latin typeface="Lucida Sans Unicode" pitchFamily="34" charset="0"/>
                  <a:cs typeface="Helvetica" pitchFamily="34" charset="0"/>
                  <a:sym typeface="Lucida Sans Unicode" pitchFamily="34" charset="0"/>
                </a:rPr>
                <a:t>analyse informatique des données</a:t>
              </a:r>
              <a:endParaRPr lang="fr-FR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endParaRPr>
            </a:p>
            <a:p>
              <a:pPr defTabSz="914400"/>
              <a:endParaRPr lang="fr-FR" sz="1800">
                <a:solidFill>
                  <a:srgbClr val="000000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endParaRPr>
            </a:p>
            <a:p>
              <a:pPr defTabSz="914400"/>
              <a:r>
                <a:rPr lang="fr-FR" sz="1800">
                  <a:solidFill>
                    <a:srgbClr val="000000"/>
                  </a:solidFill>
                  <a:latin typeface="Lucida Sans Unicode" pitchFamily="34" charset="0"/>
                  <a:cs typeface="Helvetica" pitchFamily="34" charset="0"/>
                  <a:sym typeface="Lucida Sans Unicode" pitchFamily="34" charset="0"/>
                </a:rPr>
                <a:t>lecture par cardiologue</a:t>
              </a:r>
            </a:p>
          </p:txBody>
        </p:sp>
        <p:pic>
          <p:nvPicPr>
            <p:cNvPr id="46088" name="image10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" y="0"/>
              <a:ext cx="4635285" cy="183124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46082" name="image11.png"/>
          <p:cNvPicPr>
            <a:picLocks noChangeAspect="1" noChangeArrowheads="1"/>
          </p:cNvPicPr>
          <p:nvPr/>
        </p:nvPicPr>
        <p:blipFill>
          <a:blip r:embed="rId3"/>
          <a:srcRect r="65900"/>
          <a:stretch>
            <a:fillRect/>
          </a:stretch>
        </p:blipFill>
        <p:spPr bwMode="auto">
          <a:xfrm>
            <a:off x="7091363" y="4217988"/>
            <a:ext cx="2168525" cy="3181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6083" name="Shape 298"/>
          <p:cNvSpPr>
            <a:spLocks noChangeArrowheads="1"/>
          </p:cNvSpPr>
          <p:nvPr/>
        </p:nvSpPr>
        <p:spPr bwMode="auto">
          <a:xfrm>
            <a:off x="341313" y="1328738"/>
            <a:ext cx="9388475" cy="37766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Non invasive 				Avantages 					Désavantages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Holter ECG en			Facilité d’utilisation			Courte période de 		ambulatoire											surveillance 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Enregistrement continue		Nécessité que le patient 														garde une agenda des 															symptômes 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Détection d’événements														asymptomatiques							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								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																				</a:t>
            </a:r>
          </a:p>
        </p:txBody>
      </p:sp>
      <p:sp>
        <p:nvSpPr>
          <p:cNvPr id="299" name="Shape 299"/>
          <p:cNvSpPr/>
          <p:nvPr/>
        </p:nvSpPr>
        <p:spPr>
          <a:xfrm>
            <a:off x="350838" y="1747838"/>
            <a:ext cx="9190037" cy="0"/>
          </a:xfrm>
          <a:prstGeom prst="line">
            <a:avLst/>
          </a:prstGeom>
          <a:ln w="25400">
            <a:solidFill>
              <a:srgbClr val="00CC99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200"/>
            </a:pPr>
            <a:endParaRPr sz="1200" kern="0">
              <a:solidFill>
                <a:sysClr val="windowText" lastClr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355600" y="96838"/>
            <a:ext cx="9793288" cy="125888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50354" tIns="50354" rIns="50354" bIns="50354" anchor="ctr">
            <a:normAutofit/>
          </a:bodyPr>
          <a:lstStyle/>
          <a:p>
            <a:pPr defTabSz="758951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3600" b="1" kern="0">
                <a:solidFill>
                  <a:srgbClr val="464646"/>
                </a:solidFill>
                <a:effectLst>
                  <a:outerShdw blurRad="25400" dist="21082" dir="5400000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rPr>
              <a:t>Méthodes de monitorage cardiaque</a:t>
            </a:r>
            <a:endParaRPr sz="1800" kern="0">
              <a:solidFill>
                <a:sysClr val="windowText" lastClr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758951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3100" b="1" kern="0">
                <a:solidFill>
                  <a:srgbClr val="2B43FF"/>
                </a:solidFill>
                <a:effectLst>
                  <a:outerShdw blurRad="25400" dist="21082" dir="5400000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rPr>
              <a:t>ECG de surface</a:t>
            </a:r>
          </a:p>
        </p:txBody>
      </p:sp>
      <p:sp>
        <p:nvSpPr>
          <p:cNvPr id="46086" name="Shape 301"/>
          <p:cNvSpPr>
            <a:spLocks noGrp="1"/>
          </p:cNvSpPr>
          <p:nvPr>
            <p:ph type="sldNum" sz="quarter" idx="10"/>
          </p:nvPr>
        </p:nvSpPr>
        <p:spPr>
          <a:xfrm>
            <a:off x="9523413" y="6705600"/>
            <a:ext cx="403225" cy="184150"/>
          </a:xfrm>
          <a:noFill/>
        </p:spPr>
        <p:txBody>
          <a:bodyPr lIns="0" tIns="0" rIns="0" bIns="0"/>
          <a:lstStyle/>
          <a:p>
            <a:pPr defTabSz="914400"/>
            <a:fld id="{46AF0A90-5470-4835-9983-B80CBE0EC8C8}" type="slidenum">
              <a:rPr lang="fr-FR"/>
              <a:pPr defTabSz="914400"/>
              <a:t>16</a:t>
            </a:fld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Group 305"/>
          <p:cNvGrpSpPr>
            <a:grpSpLocks/>
          </p:cNvGrpSpPr>
          <p:nvPr/>
        </p:nvGrpSpPr>
        <p:grpSpPr bwMode="auto">
          <a:xfrm>
            <a:off x="215900" y="2995613"/>
            <a:ext cx="3614738" cy="1235075"/>
            <a:chOff x="0" y="-1"/>
            <a:chExt cx="3614458" cy="1233818"/>
          </a:xfrm>
        </p:grpSpPr>
        <p:sp>
          <p:nvSpPr>
            <p:cNvPr id="47119" name="Shape 303"/>
            <p:cNvSpPr>
              <a:spLocks noChangeArrowheads="1"/>
            </p:cNvSpPr>
            <p:nvPr/>
          </p:nvSpPr>
          <p:spPr bwMode="auto">
            <a:xfrm>
              <a:off x="38100" y="38099"/>
              <a:ext cx="3538259" cy="108141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354" tIns="50354" rIns="50354" bIns="50354">
              <a:spAutoFit/>
            </a:bodyPr>
            <a:lstStyle/>
            <a:p>
              <a:pPr marL="200025" indent="-200025" defTabSz="914400">
                <a:buSzPct val="100000"/>
                <a:buFont typeface="Euphemia UCAS"/>
                <a:buChar char="•"/>
              </a:pPr>
              <a:r>
                <a:rPr lang="fr-FR" sz="1900" b="1">
                  <a:solidFill>
                    <a:srgbClr val="000000"/>
                  </a:solidFill>
                  <a:latin typeface="Lucida Sans Unicode" pitchFamily="34" charset="0"/>
                  <a:cs typeface="Helvetica" pitchFamily="34" charset="0"/>
                  <a:sym typeface="Lucida Sans Unicode" pitchFamily="34" charset="0"/>
                </a:rPr>
                <a:t>de 4 à 6 semaines</a:t>
              </a:r>
              <a:endParaRPr lang="fr-FR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endParaRPr>
            </a:p>
            <a:p>
              <a:pPr marL="200025" indent="-200025" defTabSz="914400">
                <a:buSzPct val="100000"/>
                <a:buFont typeface="Euphemia UCAS"/>
                <a:buChar char="•"/>
              </a:pPr>
              <a:r>
                <a:rPr lang="fr-FR" sz="1900" b="1">
                  <a:solidFill>
                    <a:srgbClr val="000000"/>
                  </a:solidFill>
                  <a:latin typeface="Lucida Sans Unicode" pitchFamily="34" charset="0"/>
                  <a:cs typeface="Helvetica" pitchFamily="34" charset="0"/>
                  <a:sym typeface="Lucida Sans Unicode" pitchFamily="34" charset="0"/>
                </a:rPr>
                <a:t>porté toujours ou seulement si nécessaire</a:t>
              </a:r>
            </a:p>
          </p:txBody>
        </p:sp>
        <p:pic>
          <p:nvPicPr>
            <p:cNvPr id="47120" name="image12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2"/>
              <a:ext cx="3614459" cy="123382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grpSp>
        <p:nvGrpSpPr>
          <p:cNvPr id="47106" name="Group 312"/>
          <p:cNvGrpSpPr>
            <a:grpSpLocks/>
          </p:cNvGrpSpPr>
          <p:nvPr/>
        </p:nvGrpSpPr>
        <p:grpSpPr bwMode="auto">
          <a:xfrm>
            <a:off x="160338" y="4614863"/>
            <a:ext cx="7354887" cy="2492375"/>
            <a:chOff x="0" y="0"/>
            <a:chExt cx="7354632" cy="2491444"/>
          </a:xfrm>
        </p:grpSpPr>
        <p:pic>
          <p:nvPicPr>
            <p:cNvPr id="47113" name="image13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82305" y="-1"/>
              <a:ext cx="2472328" cy="249144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7114" name="image14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" y="8781"/>
              <a:ext cx="2463614" cy="248266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7115" name="image15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40258" y="8781"/>
              <a:ext cx="2463613" cy="248266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47116" name="Shape 309"/>
            <p:cNvSpPr>
              <a:spLocks noChangeArrowheads="1"/>
            </p:cNvSpPr>
            <p:nvPr/>
          </p:nvSpPr>
          <p:spPr bwMode="auto">
            <a:xfrm>
              <a:off x="0" y="45370"/>
              <a:ext cx="2199146" cy="500859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354" tIns="50354" rIns="50354" bIns="50354">
              <a:spAutoFit/>
            </a:bodyPr>
            <a:lstStyle/>
            <a:p>
              <a:pPr defTabSz="914400"/>
              <a:r>
                <a:rPr lang="fr-FR" sz="1200" b="1">
                  <a:solidFill>
                    <a:srgbClr val="000000"/>
                  </a:solidFill>
                  <a:latin typeface="Lucida Sans Unicode" pitchFamily="34" charset="0"/>
                  <a:cs typeface="Helvetica" pitchFamily="34" charset="0"/>
                  <a:sym typeface="Lucida Sans Unicode" pitchFamily="34" charset="0"/>
                </a:rPr>
                <a:t>Looping-Memory Event Recorders</a:t>
              </a:r>
            </a:p>
          </p:txBody>
        </p:sp>
        <p:sp>
          <p:nvSpPr>
            <p:cNvPr id="47117" name="Shape 310"/>
            <p:cNvSpPr>
              <a:spLocks noChangeArrowheads="1"/>
            </p:cNvSpPr>
            <p:nvPr/>
          </p:nvSpPr>
          <p:spPr bwMode="auto">
            <a:xfrm>
              <a:off x="2507576" y="69073"/>
              <a:ext cx="2330264" cy="297659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354" tIns="50354" rIns="50354" bIns="50354">
              <a:spAutoFit/>
            </a:bodyPr>
            <a:lstStyle/>
            <a:p>
              <a:pPr defTabSz="914400"/>
              <a:r>
                <a:rPr lang="fr-FR" sz="1200" b="1">
                  <a:solidFill>
                    <a:srgbClr val="000000"/>
                  </a:solidFill>
                  <a:latin typeface="Lucida Sans Unicode" pitchFamily="34" charset="0"/>
                  <a:cs typeface="Helvetica" pitchFamily="34" charset="0"/>
                  <a:sym typeface="Lucida Sans Unicode" pitchFamily="34" charset="0"/>
                </a:rPr>
                <a:t>Auto-Trigger Event Monitors</a:t>
              </a:r>
            </a:p>
          </p:txBody>
        </p:sp>
        <p:sp>
          <p:nvSpPr>
            <p:cNvPr id="47118" name="Shape 311"/>
            <p:cNvSpPr>
              <a:spLocks noChangeArrowheads="1"/>
            </p:cNvSpPr>
            <p:nvPr/>
          </p:nvSpPr>
          <p:spPr bwMode="auto">
            <a:xfrm>
              <a:off x="4959272" y="69073"/>
              <a:ext cx="2337142" cy="500859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354" tIns="50354" rIns="50354" bIns="50354">
              <a:spAutoFit/>
            </a:bodyPr>
            <a:lstStyle/>
            <a:p>
              <a:pPr defTabSz="914400"/>
              <a:r>
                <a:rPr lang="fr-FR" sz="1200" b="1">
                  <a:solidFill>
                    <a:srgbClr val="000000"/>
                  </a:solidFill>
                  <a:latin typeface="Lucida Sans Unicode" pitchFamily="34" charset="0"/>
                  <a:cs typeface="Helvetica" pitchFamily="34" charset="0"/>
                  <a:sym typeface="Lucida Sans Unicode" pitchFamily="34" charset="0"/>
                </a:rPr>
                <a:t>Non-Looping (Chest plate) Event Recorders</a:t>
              </a:r>
            </a:p>
          </p:txBody>
        </p:sp>
      </p:grpSp>
      <p:sp>
        <p:nvSpPr>
          <p:cNvPr id="47107" name="Shape 313"/>
          <p:cNvSpPr>
            <a:spLocks noChangeArrowheads="1"/>
          </p:cNvSpPr>
          <p:nvPr/>
        </p:nvSpPr>
        <p:spPr bwMode="auto">
          <a:xfrm>
            <a:off x="7615238" y="5453063"/>
            <a:ext cx="2320925" cy="1682750"/>
          </a:xfrm>
          <a:prstGeom prst="rect">
            <a:avLst/>
          </a:prstGeom>
          <a:noFill/>
          <a:ln w="3175">
            <a:solidFill>
              <a:srgbClr val="009999"/>
            </a:solidFill>
            <a:miter lim="800000"/>
            <a:headEnd/>
            <a:tailEnd/>
          </a:ln>
        </p:spPr>
        <p:txBody>
          <a:bodyPr lIns="50354" tIns="50354" rIns="50354" bIns="50354">
            <a:spAutoFit/>
          </a:bodyPr>
          <a:lstStyle/>
          <a:p>
            <a:pPr defTabSz="914400"/>
            <a:r>
              <a:rPr lang="fr-FR" sz="1800">
                <a:solidFill>
                  <a:srgbClr val="FF0000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rPr>
              <a:t>Seulement les événements perçus par le patient et avec une durée &gt; 3 minutes</a:t>
            </a:r>
          </a:p>
        </p:txBody>
      </p:sp>
      <p:sp>
        <p:nvSpPr>
          <p:cNvPr id="47108" name="Shape 314"/>
          <p:cNvSpPr>
            <a:spLocks/>
          </p:cNvSpPr>
          <p:nvPr/>
        </p:nvSpPr>
        <p:spPr bwMode="auto">
          <a:xfrm rot="5400000">
            <a:off x="7287419" y="4883944"/>
            <a:ext cx="466725" cy="741363"/>
          </a:xfrm>
          <a:custGeom>
            <a:avLst/>
            <a:gdLst>
              <a:gd name="T0" fmla="*/ 233640 w 21600"/>
              <a:gd name="T1" fmla="*/ 370130 h 21600"/>
              <a:gd name="T2" fmla="*/ 233640 w 21600"/>
              <a:gd name="T3" fmla="*/ 370130 h 21600"/>
              <a:gd name="T4" fmla="*/ 233640 w 21600"/>
              <a:gd name="T5" fmla="*/ 370130 h 21600"/>
              <a:gd name="T6" fmla="*/ 233640 w 21600"/>
              <a:gd name="T7" fmla="*/ 37013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21600"/>
                </a:moveTo>
                <a:lnTo>
                  <a:pt x="0" y="7670"/>
                </a:lnTo>
                <a:cubicBezTo>
                  <a:pt x="0" y="4375"/>
                  <a:pt x="4231" y="1704"/>
                  <a:pt x="9450" y="1704"/>
                </a:cubicBezTo>
                <a:lnTo>
                  <a:pt x="16200" y="1704"/>
                </a:lnTo>
                <a:lnTo>
                  <a:pt x="16200" y="0"/>
                </a:lnTo>
                <a:lnTo>
                  <a:pt x="21600" y="3409"/>
                </a:lnTo>
                <a:lnTo>
                  <a:pt x="16200" y="6817"/>
                </a:lnTo>
                <a:lnTo>
                  <a:pt x="16200" y="5113"/>
                </a:lnTo>
                <a:lnTo>
                  <a:pt x="9450" y="5113"/>
                </a:lnTo>
                <a:cubicBezTo>
                  <a:pt x="7213" y="5113"/>
                  <a:pt x="5400" y="6258"/>
                  <a:pt x="5400" y="7670"/>
                </a:cubicBezTo>
                <a:lnTo>
                  <a:pt x="5400" y="21600"/>
                </a:lnTo>
                <a:close/>
              </a:path>
            </a:pathLst>
          </a:custGeom>
          <a:noFill/>
          <a:ln w="50800">
            <a:solidFill>
              <a:srgbClr val="21768B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47109" name="Shape 315"/>
          <p:cNvSpPr>
            <a:spLocks noChangeArrowheads="1"/>
          </p:cNvSpPr>
          <p:nvPr/>
        </p:nvSpPr>
        <p:spPr bwMode="auto">
          <a:xfrm>
            <a:off x="298450" y="1384300"/>
            <a:ext cx="9474200" cy="27813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Non invasive 					Avantages 					Désavantages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Détecteur d’événements		Période de monitorage	Pas de détection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déclenchés par le patient		plus long					d’événements 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								asymptomatiques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	</a:t>
            </a:r>
            <a:r>
              <a:rPr lang="fr-FR" sz="2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Corrélation entre 																les symptoms 				Nécessité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 sz="2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	et le rythme cardiaque		de la participation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 sz="2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								du patient</a:t>
            </a:r>
          </a:p>
        </p:txBody>
      </p:sp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xfrm>
            <a:off x="249238" y="139700"/>
            <a:ext cx="9793287" cy="1258888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effectLst/>
              </a:defRPr>
            </a:pPr>
            <a:r>
              <a:rPr sz="3100">
                <a:sym typeface="Lucida Sans Unicode"/>
              </a:rPr>
              <a:t>Méthodes de monitorage cardiaque</a:t>
            </a:r>
            <a:br>
              <a:rPr sz="3100">
                <a:sym typeface="Lucida Sans Unicode"/>
              </a:rPr>
            </a:br>
            <a:r>
              <a:rPr sz="3100">
                <a:solidFill>
                  <a:srgbClr val="2B43FF"/>
                </a:solidFill>
                <a:sym typeface="Lucida Sans Unicode"/>
              </a:rPr>
              <a:t>ECG de surface</a:t>
            </a:r>
          </a:p>
        </p:txBody>
      </p:sp>
      <p:sp>
        <p:nvSpPr>
          <p:cNvPr id="317" name="Shape 317"/>
          <p:cNvSpPr/>
          <p:nvPr/>
        </p:nvSpPr>
        <p:spPr>
          <a:xfrm>
            <a:off x="198438" y="1887538"/>
            <a:ext cx="9190037" cy="0"/>
          </a:xfrm>
          <a:prstGeom prst="line">
            <a:avLst/>
          </a:prstGeom>
          <a:ln w="25400">
            <a:solidFill>
              <a:srgbClr val="00CC99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200"/>
            </a:pPr>
            <a:endParaRPr sz="1200" kern="0">
              <a:solidFill>
                <a:sysClr val="windowText" lastClr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7112" name="Shape 318"/>
          <p:cNvSpPr>
            <a:spLocks noGrp="1"/>
          </p:cNvSpPr>
          <p:nvPr>
            <p:ph type="sldNum" sz="quarter" idx="10"/>
          </p:nvPr>
        </p:nvSpPr>
        <p:spPr>
          <a:xfrm>
            <a:off x="9523413" y="6705600"/>
            <a:ext cx="403225" cy="184150"/>
          </a:xfrm>
          <a:noFill/>
        </p:spPr>
        <p:txBody>
          <a:bodyPr lIns="0" tIns="0" rIns="0" bIns="0"/>
          <a:lstStyle/>
          <a:p>
            <a:pPr defTabSz="914400"/>
            <a:fld id="{12330A8A-0713-47BB-A295-6A33CC74F45E}" type="slidenum">
              <a:rPr lang="fr-FR"/>
              <a:pPr defTabSz="914400"/>
              <a:t>17</a:t>
            </a:fld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age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0213" y="4427538"/>
            <a:ext cx="2855912" cy="28908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8130" name="Shape 321"/>
          <p:cNvSpPr>
            <a:spLocks noChangeArrowheads="1"/>
          </p:cNvSpPr>
          <p:nvPr/>
        </p:nvSpPr>
        <p:spPr bwMode="auto">
          <a:xfrm>
            <a:off x="1233488" y="4694238"/>
            <a:ext cx="4075112" cy="12096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354" tIns="50354" rIns="50354" bIns="50354">
            <a:spAutoFit/>
          </a:bodyPr>
          <a:lstStyle/>
          <a:p>
            <a:pPr defTabSz="914400"/>
            <a:r>
              <a:rPr lang="fr-FR" sz="1600">
                <a:solidFill>
                  <a:srgbClr val="000000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rPr>
              <a:t>Relecture par un cardiologue </a:t>
            </a:r>
            <a:r>
              <a:rPr lang="fr-FR" sz="1600">
                <a:solidFill>
                  <a:srgbClr val="000000"/>
                </a:solidFill>
                <a:latin typeface="Wingdings" pitchFamily="2" charset="2"/>
                <a:cs typeface="Helvetica" pitchFamily="34" charset="0"/>
                <a:sym typeface="Wingdings" pitchFamily="2" charset="2"/>
              </a:rPr>
              <a:t> </a:t>
            </a:r>
          </a:p>
          <a:p>
            <a:pPr defTabSz="914400"/>
            <a:r>
              <a:rPr lang="fr-FR" sz="1600">
                <a:solidFill>
                  <a:srgbClr val="000000"/>
                </a:solidFill>
                <a:latin typeface="Wingdings" pitchFamily="2" charset="2"/>
                <a:cs typeface="Helvetica" pitchFamily="34" charset="0"/>
                <a:sym typeface="Wingdings" pitchFamily="2" charset="2"/>
              </a:rPr>
              <a:t>problème de </a:t>
            </a:r>
            <a:r>
              <a:rPr lang="fr-FR" sz="1600">
                <a:solidFill>
                  <a:srgbClr val="000000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rPr>
              <a:t>faux positifs a cause des potentiels musculaires ou artefacts des mouvements</a:t>
            </a:r>
          </a:p>
        </p:txBody>
      </p:sp>
      <p:sp>
        <p:nvSpPr>
          <p:cNvPr id="322" name="Shape 322"/>
          <p:cNvSpPr/>
          <p:nvPr/>
        </p:nvSpPr>
        <p:spPr>
          <a:xfrm>
            <a:off x="355600" y="96838"/>
            <a:ext cx="9793288" cy="125888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50354" tIns="50354" rIns="50354" bIns="50354" anchor="ctr">
            <a:normAutofit/>
          </a:bodyPr>
          <a:lstStyle/>
          <a:p>
            <a:pPr defTabSz="758951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3600" b="1" kern="0">
                <a:solidFill>
                  <a:srgbClr val="464646"/>
                </a:solidFill>
                <a:effectLst>
                  <a:outerShdw blurRad="25400" dist="21082" dir="5400000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rPr>
              <a:t>Méthodes de monitorage cardiaque</a:t>
            </a:r>
            <a:endParaRPr sz="1800" kern="0">
              <a:solidFill>
                <a:sysClr val="windowText" lastClr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758951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3100" b="1" kern="0">
                <a:solidFill>
                  <a:srgbClr val="2B43FF"/>
                </a:solidFill>
                <a:effectLst>
                  <a:outerShdw blurRad="25400" dist="21082" dir="5400000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rPr>
              <a:t>ECG de surface</a:t>
            </a:r>
          </a:p>
        </p:txBody>
      </p:sp>
      <p:sp>
        <p:nvSpPr>
          <p:cNvPr id="48132" name="Shape 323"/>
          <p:cNvSpPr>
            <a:spLocks noChangeArrowheads="1"/>
          </p:cNvSpPr>
          <p:nvPr/>
        </p:nvSpPr>
        <p:spPr bwMode="auto">
          <a:xfrm>
            <a:off x="341313" y="1401763"/>
            <a:ext cx="9388475" cy="2816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Non invasive 				Avantages 					Désavantages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Holter ECG 				Enregistrement continue   Coûteux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prolongée 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(7-21 j) 					Detection événements 	Nécessité que le patient 							asymptomatiques				soit adherent 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							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							Irritations cutanées					</a:t>
            </a:r>
          </a:p>
        </p:txBody>
      </p:sp>
      <p:sp>
        <p:nvSpPr>
          <p:cNvPr id="324" name="Shape 324"/>
          <p:cNvSpPr/>
          <p:nvPr/>
        </p:nvSpPr>
        <p:spPr>
          <a:xfrm>
            <a:off x="441325" y="1831975"/>
            <a:ext cx="9188450" cy="0"/>
          </a:xfrm>
          <a:prstGeom prst="line">
            <a:avLst/>
          </a:prstGeom>
          <a:ln w="25400">
            <a:solidFill>
              <a:srgbClr val="00CC99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200"/>
            </a:pPr>
            <a:endParaRPr sz="1200" kern="0">
              <a:solidFill>
                <a:sysClr val="windowText" lastClr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25" name="Shape 325"/>
          <p:cNvSpPr>
            <a:spLocks noGrp="1"/>
          </p:cNvSpPr>
          <p:nvPr>
            <p:ph type="title"/>
          </p:nvPr>
        </p:nvSpPr>
        <p:spPr>
          <a:xfrm>
            <a:off x="1419225" y="-946150"/>
            <a:ext cx="9793288" cy="1258888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effectLst/>
              </a:defRPr>
            </a:pPr>
            <a:r>
              <a:rPr>
                <a:sym typeface="Lucida Sans Unicode"/>
              </a:rPr>
              <a:t>Metodi di monitoraggio cardiaco</a:t>
            </a:r>
          </a:p>
        </p:txBody>
      </p:sp>
      <p:sp>
        <p:nvSpPr>
          <p:cNvPr id="48135" name="Shape 326"/>
          <p:cNvSpPr>
            <a:spLocks noGrp="1"/>
          </p:cNvSpPr>
          <p:nvPr>
            <p:ph type="sldNum" sz="quarter" idx="10"/>
          </p:nvPr>
        </p:nvSpPr>
        <p:spPr>
          <a:xfrm>
            <a:off x="9523413" y="6705600"/>
            <a:ext cx="403225" cy="184150"/>
          </a:xfrm>
          <a:noFill/>
        </p:spPr>
        <p:txBody>
          <a:bodyPr lIns="0" tIns="0" rIns="0" bIns="0"/>
          <a:lstStyle/>
          <a:p>
            <a:pPr defTabSz="914400"/>
            <a:fld id="{CF389B46-A611-42E4-ACD7-82726BA426E7}" type="slidenum">
              <a:rPr lang="fr-FR"/>
              <a:pPr defTabSz="914400"/>
              <a:t>18</a:t>
            </a:fld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/>
        </p:nvSpPr>
        <p:spPr>
          <a:xfrm>
            <a:off x="355600" y="527050"/>
            <a:ext cx="9359900" cy="601821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50354" tIns="50354" rIns="50354" bIns="50354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3100" b="1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Monitorage ECG à long terme</a:t>
            </a:r>
            <a:endParaRPr sz="1800" kern="0">
              <a:solidFill>
                <a:sysClr val="windowText" lastClr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3100" kern="0">
                <a:solidFill>
                  <a:srgbClr val="2446FE"/>
                </a:solidFill>
                <a:latin typeface="Calibri"/>
                <a:ea typeface="Calibri"/>
                <a:cs typeface="Calibri"/>
                <a:sym typeface="Calibri"/>
              </a:rPr>
              <a:t>Spiderflash-t </a:t>
            </a:r>
            <a:endParaRPr sz="1800" kern="0">
              <a:solidFill>
                <a:srgbClr val="2446F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endParaRPr sz="1800" kern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endParaRPr sz="1900" kern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900" b="1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Patients symptomatiques et asymptomatiques</a:t>
            </a:r>
            <a:endParaRPr sz="1800" kern="0">
              <a:solidFill>
                <a:sysClr val="windowText" lastClr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endParaRPr sz="1900" b="1" kern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900" b="1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1 pile AAA est suffisante pour des enregistrements prolongés: par exemple 2 canaux ECG pour une période de 14 à 40 j.</a:t>
            </a:r>
            <a:endParaRPr sz="1900" b="1" kern="0" baseline="30105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endParaRPr sz="1900" b="1" kern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900" b="1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Les événements d’arythmie sont enregistrés et documentés en forme de tracé ECG de 3 façon différents:</a:t>
            </a:r>
            <a:endParaRPr sz="1800" kern="0">
              <a:solidFill>
                <a:sysClr val="windowText" lastClr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01082" indent="-201082" defTabSz="914400" fontAlgn="auto">
              <a:spcBef>
                <a:spcPts val="0"/>
              </a:spcBef>
              <a:spcAft>
                <a:spcPts val="0"/>
              </a:spcAft>
              <a:buSzPct val="60000"/>
              <a:buFontTx/>
              <a:buBlip>
                <a:blip r:embed="rId2"/>
              </a:buBlip>
              <a:defRPr sz="1800"/>
            </a:pPr>
            <a:r>
              <a:rPr sz="19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 Auto-stimulé par des algorithmes indépendants: un pour la detection d’une anomalie et l’autre dédié à la FA.</a:t>
            </a:r>
            <a:endParaRPr sz="1800" kern="0">
              <a:solidFill>
                <a:sysClr val="windowText" lastClr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01082" indent="-201082" defTabSz="914400" fontAlgn="auto">
              <a:spcBef>
                <a:spcPts val="0"/>
              </a:spcBef>
              <a:spcAft>
                <a:spcPts val="0"/>
              </a:spcAft>
              <a:buSzPct val="60000"/>
              <a:buFontTx/>
              <a:buBlip>
                <a:blip r:embed="rId2"/>
              </a:buBlip>
              <a:defRPr sz="1800"/>
            </a:pPr>
            <a:r>
              <a:rPr sz="19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 Activé par le patient quand il a un symptôme.</a:t>
            </a:r>
            <a:endParaRPr sz="1800" kern="0">
              <a:solidFill>
                <a:sysClr val="windowText" lastClr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01082" indent="-201082" defTabSz="914400" fontAlgn="auto">
              <a:spcBef>
                <a:spcPts val="0"/>
              </a:spcBef>
              <a:spcAft>
                <a:spcPts val="0"/>
              </a:spcAft>
              <a:buSzPct val="60000"/>
              <a:buFontTx/>
              <a:buBlip>
                <a:blip r:embed="rId2"/>
              </a:buBlip>
              <a:defRPr sz="1800"/>
            </a:pPr>
            <a:r>
              <a:rPr sz="19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 Automatiquement à des horaires pré-établis (la programmation permet d’obtenir le numero, la durée, et le type de tracé ECG désiré).</a:t>
            </a:r>
            <a:endParaRPr sz="1800" kern="0">
              <a:solidFill>
                <a:sysClr val="windowText" lastClr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endParaRPr sz="1900" kern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9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En plus, </a:t>
            </a:r>
            <a:r>
              <a:rPr sz="1900" b="1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en appuyant sur la touche</a:t>
            </a:r>
            <a:r>
              <a:rPr sz="19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 "envoi", Spiderflash-t envoie 10 seconds d’ECG à toutes les numero téléphoniques qui sont équipées avec une interface compatible.</a:t>
            </a:r>
            <a:endParaRPr sz="1800" kern="0">
              <a:solidFill>
                <a:sysClr val="windowText" lastClr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800" b="1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</a:p>
        </p:txBody>
      </p:sp>
      <p:pic>
        <p:nvPicPr>
          <p:cNvPr id="49154" name="image1.jpeg" descr="http://www.sorin.com/file/view-1321.a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1863" y="96838"/>
            <a:ext cx="2406650" cy="24050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7763" y="6127750"/>
            <a:ext cx="5486400" cy="14271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1746" name="Shape 156"/>
          <p:cNvSpPr>
            <a:spLocks noChangeArrowheads="1"/>
          </p:cNvSpPr>
          <p:nvPr/>
        </p:nvSpPr>
        <p:spPr bwMode="auto">
          <a:xfrm>
            <a:off x="0" y="1588"/>
            <a:ext cx="10071100" cy="684212"/>
          </a:xfrm>
          <a:prstGeom prst="rect">
            <a:avLst/>
          </a:prstGeom>
          <a:solidFill>
            <a:srgbClr val="982C2A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Calibri" pitchFamily="34" charset="0"/>
              <a:cs typeface="Helvetica" pitchFamily="34" charset="0"/>
              <a:sym typeface="Calibri" pitchFamily="34" charset="0"/>
            </a:endParaRPr>
          </a:p>
        </p:txBody>
      </p:sp>
      <p:sp>
        <p:nvSpPr>
          <p:cNvPr id="31747" name="Shape 157"/>
          <p:cNvSpPr>
            <a:spLocks noChangeArrowheads="1"/>
          </p:cNvSpPr>
          <p:nvPr/>
        </p:nvSpPr>
        <p:spPr bwMode="auto">
          <a:xfrm>
            <a:off x="0" y="77788"/>
            <a:ext cx="10071100" cy="5191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354" tIns="50354" rIns="50354" bIns="50354">
            <a:spAutoFit/>
          </a:bodyPr>
          <a:lstStyle/>
          <a:p>
            <a:pPr algn="ctr" defTabSz="914400"/>
            <a:r>
              <a:rPr lang="fr-FR" sz="30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DECLARATION DES CONFLITS D’INTERETS</a:t>
            </a:r>
          </a:p>
        </p:txBody>
      </p:sp>
      <p:sp>
        <p:nvSpPr>
          <p:cNvPr id="31748" name="Shape 158"/>
          <p:cNvSpPr>
            <a:spLocks noChangeArrowheads="1"/>
          </p:cNvSpPr>
          <p:nvPr/>
        </p:nvSpPr>
        <p:spPr bwMode="auto">
          <a:xfrm>
            <a:off x="0" y="685800"/>
            <a:ext cx="10071100" cy="358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354" tIns="50354" rIns="50354" bIns="50354">
            <a:spAutoFit/>
          </a:bodyPr>
          <a:lstStyle/>
          <a:p>
            <a:pPr algn="ctr" defTabSz="914400"/>
            <a:r>
              <a:rPr lang="fr-FR" sz="1800">
                <a:solidFill>
                  <a:srgbClr val="982C2A"/>
                </a:solidFill>
                <a:sym typeface="Arial" charset="0"/>
              </a:rPr>
              <a:t>Jnlf Marseille 2015</a:t>
            </a:r>
          </a:p>
        </p:txBody>
      </p:sp>
      <p:sp>
        <p:nvSpPr>
          <p:cNvPr id="31749" name="Shape 159"/>
          <p:cNvSpPr>
            <a:spLocks noChangeArrowheads="1"/>
          </p:cNvSpPr>
          <p:nvPr/>
        </p:nvSpPr>
        <p:spPr bwMode="auto">
          <a:xfrm>
            <a:off x="1992313" y="2933700"/>
            <a:ext cx="6338887" cy="506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354" tIns="50354" rIns="50354" bIns="50354">
            <a:spAutoFit/>
          </a:bodyPr>
          <a:lstStyle/>
          <a:p>
            <a:pPr algn="ctr" defTabSz="914400"/>
            <a:r>
              <a:rPr lang="fr-FR" sz="2800">
                <a:solidFill>
                  <a:srgbClr val="000000"/>
                </a:solidFill>
                <a:latin typeface="Calibri" pitchFamily="34" charset="0"/>
                <a:cs typeface="Helvetica" pitchFamily="34" charset="0"/>
                <a:sym typeface="Calibri" pitchFamily="34" charset="0"/>
              </a:rPr>
              <a:t>Pas de conflicts d’intérêts à declarer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hape 331"/>
          <p:cNvSpPr>
            <a:spLocks noChangeArrowheads="1"/>
          </p:cNvSpPr>
          <p:nvPr/>
        </p:nvSpPr>
        <p:spPr bwMode="auto">
          <a:xfrm>
            <a:off x="3121025" y="6434138"/>
            <a:ext cx="5503863" cy="7270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354" tIns="50354" rIns="50354" bIns="50354">
            <a:spAutoFit/>
          </a:bodyPr>
          <a:lstStyle/>
          <a:p>
            <a:pPr defTabSz="914400"/>
            <a:r>
              <a:rPr lang="fr-FR" sz="1800">
                <a:solidFill>
                  <a:srgbClr val="3333FF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rPr>
              <a:t>Analyse informatique avec algorithme 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defTabSz="914400"/>
            <a:r>
              <a:rPr lang="fr-FR" sz="1800">
                <a:solidFill>
                  <a:srgbClr val="3333FF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rPr>
              <a:t>Besoin d’un cardiologue qui contrôle les alarmes</a:t>
            </a:r>
          </a:p>
        </p:txBody>
      </p:sp>
      <p:pic>
        <p:nvPicPr>
          <p:cNvPr id="50178" name="image1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9738" y="4049713"/>
            <a:ext cx="3079750" cy="25447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0179" name="image1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8" y="4597400"/>
            <a:ext cx="3336925" cy="16589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34" name="Shape 334"/>
          <p:cNvSpPr/>
          <p:nvPr/>
        </p:nvSpPr>
        <p:spPr>
          <a:xfrm>
            <a:off x="274638" y="180975"/>
            <a:ext cx="9793287" cy="1258888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50354" tIns="50354" rIns="50354" bIns="50354" anchor="ctr">
            <a:norm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3100" b="1" kern="0">
                <a:solidFill>
                  <a:srgbClr val="464646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rPr>
              <a:t>Méthodes de monitorage cardiaque</a:t>
            </a:r>
            <a:endParaRPr sz="1800" kern="0">
              <a:solidFill>
                <a:sysClr val="windowText" lastClr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900" b="1" kern="0">
                <a:solidFill>
                  <a:srgbClr val="3333FF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Monitorage sous-cutanées pour detection FA</a:t>
            </a:r>
          </a:p>
        </p:txBody>
      </p:sp>
      <p:sp>
        <p:nvSpPr>
          <p:cNvPr id="50181" name="Shape 335"/>
          <p:cNvSpPr>
            <a:spLocks noChangeArrowheads="1"/>
          </p:cNvSpPr>
          <p:nvPr/>
        </p:nvSpPr>
        <p:spPr bwMode="auto">
          <a:xfrm>
            <a:off x="196850" y="1366838"/>
            <a:ext cx="9474200" cy="42973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Invasive 					Avantages 					Désavantages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 sz="2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monitor				Période de monitorage				Coûteux et invasive</a:t>
            </a:r>
          </a:p>
          <a:p>
            <a:pPr>
              <a:lnSpc>
                <a:spcPct val="93000"/>
              </a:lnSpc>
            </a:pPr>
            <a:r>
              <a:rPr lang="fr-FR" sz="2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implantable			plus long (jusqu’a 3 ans)		</a:t>
            </a:r>
          </a:p>
          <a:p>
            <a:pPr>
              <a:lnSpc>
                <a:spcPct val="93000"/>
              </a:lnSpc>
            </a:pPr>
            <a:r>
              <a:rPr lang="fr-FR" sz="2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							Nécessité de la 								Evénements symptomatiques 		collaboration du patient</a:t>
            </a:r>
          </a:p>
          <a:p>
            <a:pPr>
              <a:lnSpc>
                <a:spcPct val="93000"/>
              </a:lnSpc>
            </a:pPr>
            <a:r>
              <a:rPr lang="fr-FR" sz="2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et asymptomatiques					pour télécharger</a:t>
            </a:r>
          </a:p>
          <a:p>
            <a:pPr>
              <a:lnSpc>
                <a:spcPct val="93000"/>
              </a:lnSpc>
            </a:pPr>
            <a:r>
              <a:rPr lang="fr-FR" sz="2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							les données</a:t>
            </a:r>
          </a:p>
          <a:p>
            <a:pPr>
              <a:lnSpc>
                <a:spcPct val="93000"/>
              </a:lnSpc>
            </a:pPr>
            <a:r>
              <a:rPr lang="fr-FR" sz="2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Absence d’irritations															cutanées																		</a:t>
            </a:r>
          </a:p>
          <a:p>
            <a:pPr>
              <a:lnSpc>
                <a:spcPct val="93000"/>
              </a:lnSpc>
            </a:pPr>
            <a:r>
              <a:rPr lang="fr-FR" sz="2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Détections des faux 	</a:t>
            </a:r>
          </a:p>
          <a:p>
            <a:pPr>
              <a:lnSpc>
                <a:spcPct val="93000"/>
              </a:lnSpc>
            </a:pPr>
            <a:r>
              <a:rPr lang="fr-FR" sz="2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positifs et des faux </a:t>
            </a: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négatifs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										</a:t>
            </a:r>
          </a:p>
        </p:txBody>
      </p:sp>
      <p:sp>
        <p:nvSpPr>
          <p:cNvPr id="336" name="Shape 336"/>
          <p:cNvSpPr/>
          <p:nvPr/>
        </p:nvSpPr>
        <p:spPr>
          <a:xfrm>
            <a:off x="212725" y="1862138"/>
            <a:ext cx="9188450" cy="0"/>
          </a:xfrm>
          <a:prstGeom prst="line">
            <a:avLst/>
          </a:prstGeom>
          <a:ln w="25400">
            <a:solidFill>
              <a:srgbClr val="00CC99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200"/>
            </a:pPr>
            <a:endParaRPr sz="1200" kern="0">
              <a:solidFill>
                <a:sysClr val="windowText" lastClr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0183" name="Shape 337"/>
          <p:cNvSpPr>
            <a:spLocks noGrp="1"/>
          </p:cNvSpPr>
          <p:nvPr>
            <p:ph type="sldNum" sz="quarter" idx="10"/>
          </p:nvPr>
        </p:nvSpPr>
        <p:spPr>
          <a:xfrm>
            <a:off x="9523413" y="6705600"/>
            <a:ext cx="403225" cy="184150"/>
          </a:xfrm>
          <a:noFill/>
        </p:spPr>
        <p:txBody>
          <a:bodyPr lIns="0" tIns="0" rIns="0" bIns="0"/>
          <a:lstStyle/>
          <a:p>
            <a:pPr defTabSz="914400"/>
            <a:fld id="{85EBC512-D210-449E-B093-50E1355B6AD7}" type="slidenum">
              <a:rPr lang="fr-FR"/>
              <a:pPr defTabSz="914400"/>
              <a:t>20</a:t>
            </a:fld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age2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625" y="4051300"/>
            <a:ext cx="9517063" cy="1609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1202" name="Shape 340"/>
          <p:cNvSpPr>
            <a:spLocks noChangeArrowheads="1"/>
          </p:cNvSpPr>
          <p:nvPr/>
        </p:nvSpPr>
        <p:spPr bwMode="auto">
          <a:xfrm>
            <a:off x="360363" y="5218113"/>
            <a:ext cx="955675" cy="1778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93675" lvl="1" indent="-193675" defTabSz="503238">
              <a:spcBef>
                <a:spcPts val="700"/>
              </a:spcBef>
              <a:tabLst>
                <a:tab pos="203200" algn="l"/>
                <a:tab pos="698500" algn="l"/>
                <a:tab pos="1193800" algn="l"/>
                <a:tab pos="1689100" algn="l"/>
                <a:tab pos="2171700" algn="l"/>
                <a:tab pos="2679700" algn="l"/>
                <a:tab pos="3175000" algn="l"/>
                <a:tab pos="3657600" algn="l"/>
                <a:tab pos="4165600" algn="l"/>
                <a:tab pos="4648200" algn="l"/>
                <a:tab pos="5156200" algn="l"/>
                <a:tab pos="5638800" algn="l"/>
                <a:tab pos="6134100" algn="l"/>
                <a:tab pos="6642100" algn="l"/>
                <a:tab pos="7124700" algn="l"/>
                <a:tab pos="7620000" algn="l"/>
                <a:tab pos="8115300" algn="l"/>
                <a:tab pos="8610600" algn="l"/>
                <a:tab pos="9118600" algn="l"/>
                <a:tab pos="9601200" algn="l"/>
                <a:tab pos="10096500" algn="l"/>
              </a:tabLst>
            </a:pPr>
            <a:r>
              <a:rPr lang="fr-FR" sz="1200" b="1">
                <a:solidFill>
                  <a:srgbClr val="000000"/>
                </a:solidFill>
                <a:latin typeface="Calibri" pitchFamily="34" charset="0"/>
                <a:cs typeface="Helvetica" pitchFamily="34" charset="0"/>
                <a:sym typeface="Calibri" pitchFamily="34" charset="0"/>
              </a:rPr>
              <a:t>Implant</a:t>
            </a:r>
          </a:p>
        </p:txBody>
      </p:sp>
      <p:sp>
        <p:nvSpPr>
          <p:cNvPr id="51203" name="Shape 341"/>
          <p:cNvSpPr>
            <a:spLocks noChangeArrowheads="1"/>
          </p:cNvSpPr>
          <p:nvPr/>
        </p:nvSpPr>
        <p:spPr bwMode="auto">
          <a:xfrm>
            <a:off x="1812925" y="5076825"/>
            <a:ext cx="2136775" cy="4587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1545" tIns="51545" rIns="51545" bIns="51545">
            <a:spAutoFit/>
          </a:bodyPr>
          <a:lstStyle/>
          <a:p>
            <a:pPr algn="ctr" defTabSz="503238">
              <a:tabLst>
                <a:tab pos="482600" algn="l"/>
                <a:tab pos="977900" algn="l"/>
                <a:tab pos="1473200" algn="l"/>
                <a:tab pos="1968500" algn="l"/>
                <a:tab pos="2451100" algn="l"/>
                <a:tab pos="2959100" algn="l"/>
                <a:tab pos="3454400" algn="l"/>
                <a:tab pos="3937000" algn="l"/>
                <a:tab pos="4445000" algn="l"/>
                <a:tab pos="4927600" algn="l"/>
                <a:tab pos="5435600" algn="l"/>
                <a:tab pos="5918200" algn="l"/>
                <a:tab pos="6413500" algn="l"/>
                <a:tab pos="6921500" algn="l"/>
                <a:tab pos="7404100" algn="l"/>
                <a:tab pos="7899400" algn="l"/>
                <a:tab pos="8394700" algn="l"/>
                <a:tab pos="8890000" algn="l"/>
                <a:tab pos="9398000" algn="l"/>
                <a:tab pos="9880600" algn="l"/>
              </a:tabLst>
            </a:pPr>
            <a:r>
              <a:rPr lang="fr-FR" sz="1200" b="1">
                <a:solidFill>
                  <a:srgbClr val="000000"/>
                </a:solidFill>
                <a:latin typeface="Calibri" pitchFamily="34" charset="0"/>
                <a:cs typeface="Helvetica" pitchFamily="34" charset="0"/>
                <a:sym typeface="Calibri" pitchFamily="34" charset="0"/>
              </a:rPr>
              <a:t>Cardio-Messenger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defTabSz="503238">
              <a:tabLst>
                <a:tab pos="482600" algn="l"/>
                <a:tab pos="977900" algn="l"/>
                <a:tab pos="1473200" algn="l"/>
                <a:tab pos="1968500" algn="l"/>
                <a:tab pos="2451100" algn="l"/>
                <a:tab pos="2959100" algn="l"/>
                <a:tab pos="3454400" algn="l"/>
                <a:tab pos="3937000" algn="l"/>
                <a:tab pos="4445000" algn="l"/>
                <a:tab pos="4927600" algn="l"/>
                <a:tab pos="5435600" algn="l"/>
                <a:tab pos="5918200" algn="l"/>
                <a:tab pos="6413500" algn="l"/>
                <a:tab pos="6921500" algn="l"/>
                <a:tab pos="7404100" algn="l"/>
                <a:tab pos="7899400" algn="l"/>
                <a:tab pos="8394700" algn="l"/>
                <a:tab pos="8890000" algn="l"/>
                <a:tab pos="9398000" algn="l"/>
                <a:tab pos="9880600" algn="l"/>
              </a:tabLst>
            </a:pPr>
            <a:r>
              <a:rPr lang="fr-FR" sz="1200" b="1">
                <a:solidFill>
                  <a:srgbClr val="000000"/>
                </a:solidFill>
                <a:latin typeface="Calibri" pitchFamily="34" charset="0"/>
                <a:cs typeface="Helvetica" pitchFamily="34" charset="0"/>
                <a:sym typeface="Calibri" pitchFamily="34" charset="0"/>
              </a:rPr>
              <a:t>CM IIs</a:t>
            </a:r>
          </a:p>
        </p:txBody>
      </p:sp>
      <p:sp>
        <p:nvSpPr>
          <p:cNvPr id="51204" name="Shape 342"/>
          <p:cNvSpPr>
            <a:spLocks noChangeArrowheads="1"/>
          </p:cNvSpPr>
          <p:nvPr/>
        </p:nvSpPr>
        <p:spPr bwMode="auto">
          <a:xfrm>
            <a:off x="6154738" y="5165725"/>
            <a:ext cx="1763712" cy="2809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1545" tIns="51545" rIns="51545" bIns="51545">
            <a:spAutoFit/>
          </a:bodyPr>
          <a:lstStyle/>
          <a:p>
            <a:pPr algn="ctr" defTabSz="503238">
              <a:tabLst>
                <a:tab pos="482600" algn="l"/>
                <a:tab pos="977900" algn="l"/>
                <a:tab pos="1473200" algn="l"/>
                <a:tab pos="1968500" algn="l"/>
                <a:tab pos="2451100" algn="l"/>
                <a:tab pos="2959100" algn="l"/>
                <a:tab pos="3454400" algn="l"/>
                <a:tab pos="3937000" algn="l"/>
                <a:tab pos="4445000" algn="l"/>
                <a:tab pos="4927600" algn="l"/>
                <a:tab pos="5435600" algn="l"/>
                <a:tab pos="5918200" algn="l"/>
                <a:tab pos="6413500" algn="l"/>
                <a:tab pos="6921500" algn="l"/>
                <a:tab pos="7404100" algn="l"/>
                <a:tab pos="7899400" algn="l"/>
                <a:tab pos="8394700" algn="l"/>
                <a:tab pos="8890000" algn="l"/>
                <a:tab pos="9398000" algn="l"/>
                <a:tab pos="9880600" algn="l"/>
              </a:tabLst>
            </a:pPr>
            <a:r>
              <a:rPr lang="fr-FR" sz="1200" b="1">
                <a:solidFill>
                  <a:srgbClr val="000000"/>
                </a:solidFill>
                <a:latin typeface="Calibri" pitchFamily="34" charset="0"/>
                <a:cs typeface="Helvetica" pitchFamily="34" charset="0"/>
                <a:sym typeface="Calibri" pitchFamily="34" charset="0"/>
              </a:rPr>
              <a:t>Centre de Service</a:t>
            </a:r>
          </a:p>
        </p:txBody>
      </p:sp>
      <p:sp>
        <p:nvSpPr>
          <p:cNvPr id="51205" name="Shape 343"/>
          <p:cNvSpPr>
            <a:spLocks noChangeArrowheads="1"/>
          </p:cNvSpPr>
          <p:nvPr/>
        </p:nvSpPr>
        <p:spPr bwMode="auto">
          <a:xfrm>
            <a:off x="8343900" y="5165725"/>
            <a:ext cx="1765300" cy="2809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1545" tIns="51545" rIns="51545" bIns="51545">
            <a:spAutoFit/>
          </a:bodyPr>
          <a:lstStyle/>
          <a:p>
            <a:pPr algn="ctr" defTabSz="503238">
              <a:tabLst>
                <a:tab pos="482600" algn="l"/>
                <a:tab pos="977900" algn="l"/>
                <a:tab pos="1473200" algn="l"/>
                <a:tab pos="1968500" algn="l"/>
                <a:tab pos="2451100" algn="l"/>
                <a:tab pos="2959100" algn="l"/>
                <a:tab pos="3454400" algn="l"/>
                <a:tab pos="3937000" algn="l"/>
                <a:tab pos="4445000" algn="l"/>
                <a:tab pos="4927600" algn="l"/>
                <a:tab pos="5435600" algn="l"/>
                <a:tab pos="5918200" algn="l"/>
                <a:tab pos="6413500" algn="l"/>
                <a:tab pos="6921500" algn="l"/>
                <a:tab pos="7404100" algn="l"/>
                <a:tab pos="7899400" algn="l"/>
                <a:tab pos="8394700" algn="l"/>
                <a:tab pos="8890000" algn="l"/>
                <a:tab pos="9398000" algn="l"/>
                <a:tab pos="9880600" algn="l"/>
              </a:tabLst>
            </a:pPr>
            <a:r>
              <a:rPr lang="fr-FR" sz="1200" b="1">
                <a:solidFill>
                  <a:srgbClr val="000000"/>
                </a:solidFill>
                <a:latin typeface="Calibri" pitchFamily="34" charset="0"/>
                <a:cs typeface="Helvetica" pitchFamily="34" charset="0"/>
                <a:sym typeface="Calibri" pitchFamily="34" charset="0"/>
              </a:rPr>
              <a:t>Equipe médicale</a:t>
            </a:r>
          </a:p>
        </p:txBody>
      </p:sp>
      <p:sp>
        <p:nvSpPr>
          <p:cNvPr id="51206" name="Shape 344"/>
          <p:cNvSpPr>
            <a:spLocks noChangeArrowheads="1"/>
          </p:cNvSpPr>
          <p:nvPr/>
        </p:nvSpPr>
        <p:spPr bwMode="auto">
          <a:xfrm>
            <a:off x="3860800" y="5165725"/>
            <a:ext cx="2144713" cy="2809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1545" tIns="51545" rIns="51545" bIns="51545">
            <a:spAutoFit/>
          </a:bodyPr>
          <a:lstStyle/>
          <a:p>
            <a:pPr algn="ctr" defTabSz="503238">
              <a:tabLst>
                <a:tab pos="482600" algn="l"/>
                <a:tab pos="977900" algn="l"/>
                <a:tab pos="1473200" algn="l"/>
                <a:tab pos="1968500" algn="l"/>
                <a:tab pos="2451100" algn="l"/>
                <a:tab pos="2959100" algn="l"/>
                <a:tab pos="3454400" algn="l"/>
                <a:tab pos="3937000" algn="l"/>
                <a:tab pos="4445000" algn="l"/>
                <a:tab pos="4927600" algn="l"/>
                <a:tab pos="5435600" algn="l"/>
                <a:tab pos="5918200" algn="l"/>
                <a:tab pos="6413500" algn="l"/>
                <a:tab pos="6921500" algn="l"/>
                <a:tab pos="7404100" algn="l"/>
                <a:tab pos="7899400" algn="l"/>
                <a:tab pos="8394700" algn="l"/>
                <a:tab pos="8890000" algn="l"/>
                <a:tab pos="9398000" algn="l"/>
                <a:tab pos="9880600" algn="l"/>
              </a:tabLst>
            </a:pPr>
            <a:r>
              <a:rPr lang="fr-FR" sz="1200" b="1">
                <a:solidFill>
                  <a:srgbClr val="000000"/>
                </a:solidFill>
                <a:latin typeface="Calibri" pitchFamily="34" charset="0"/>
                <a:cs typeface="Helvetica" pitchFamily="34" charset="0"/>
                <a:sym typeface="Calibri" pitchFamily="34" charset="0"/>
              </a:rPr>
              <a:t>Réseaux mobiles</a:t>
            </a:r>
          </a:p>
        </p:txBody>
      </p:sp>
      <p:sp>
        <p:nvSpPr>
          <p:cNvPr id="51207" name="Shape 345"/>
          <p:cNvSpPr>
            <a:spLocks noChangeArrowheads="1"/>
          </p:cNvSpPr>
          <p:nvPr/>
        </p:nvSpPr>
        <p:spPr bwMode="auto">
          <a:xfrm>
            <a:off x="7239000" y="2743200"/>
            <a:ext cx="2062163" cy="7635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1545" tIns="51545" rIns="51545" bIns="51545">
            <a:spAutoFit/>
          </a:bodyPr>
          <a:lstStyle/>
          <a:p>
            <a:pPr algn="ctr" defTabSz="503238">
              <a:tabLst>
                <a:tab pos="482600" algn="l"/>
                <a:tab pos="977900" algn="l"/>
                <a:tab pos="1473200" algn="l"/>
                <a:tab pos="1968500" algn="l"/>
                <a:tab pos="2451100" algn="l"/>
                <a:tab pos="2959100" algn="l"/>
                <a:tab pos="3454400" algn="l"/>
                <a:tab pos="3937000" algn="l"/>
                <a:tab pos="4445000" algn="l"/>
                <a:tab pos="4927600" algn="l"/>
                <a:tab pos="5435600" algn="l"/>
                <a:tab pos="5918200" algn="l"/>
                <a:tab pos="6413500" algn="l"/>
                <a:tab pos="6921500" algn="l"/>
                <a:tab pos="7404100" algn="l"/>
                <a:tab pos="7899400" algn="l"/>
                <a:tab pos="8394700" algn="l"/>
                <a:tab pos="8890000" algn="l"/>
                <a:tab pos="9398000" algn="l"/>
                <a:tab pos="9880600" algn="l"/>
              </a:tabLst>
            </a:pPr>
            <a:r>
              <a:rPr lang="fr-FR" sz="2200" b="1">
                <a:solidFill>
                  <a:srgbClr val="000000"/>
                </a:solidFill>
                <a:latin typeface="Calibri" pitchFamily="34" charset="0"/>
                <a:cs typeface="Helvetica" pitchFamily="34" charset="0"/>
                <a:sym typeface="Calibri" pitchFamily="34" charset="0"/>
              </a:rPr>
              <a:t>Email automatique</a:t>
            </a:r>
          </a:p>
        </p:txBody>
      </p:sp>
      <p:sp>
        <p:nvSpPr>
          <p:cNvPr id="51208" name="Shape 346"/>
          <p:cNvSpPr>
            <a:spLocks noChangeArrowheads="1"/>
          </p:cNvSpPr>
          <p:nvPr/>
        </p:nvSpPr>
        <p:spPr bwMode="auto">
          <a:xfrm>
            <a:off x="7075488" y="5495925"/>
            <a:ext cx="2854325" cy="7635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1545" tIns="51545" rIns="51545" bIns="51545">
            <a:spAutoFit/>
          </a:bodyPr>
          <a:lstStyle/>
          <a:p>
            <a:pPr algn="ctr" defTabSz="503238">
              <a:tabLst>
                <a:tab pos="482600" algn="l"/>
                <a:tab pos="977900" algn="l"/>
                <a:tab pos="1473200" algn="l"/>
                <a:tab pos="1968500" algn="l"/>
                <a:tab pos="2451100" algn="l"/>
                <a:tab pos="2959100" algn="l"/>
                <a:tab pos="3454400" algn="l"/>
                <a:tab pos="3937000" algn="l"/>
                <a:tab pos="4445000" algn="l"/>
                <a:tab pos="4927600" algn="l"/>
                <a:tab pos="5435600" algn="l"/>
                <a:tab pos="5918200" algn="l"/>
                <a:tab pos="6413500" algn="l"/>
                <a:tab pos="6921500" algn="l"/>
                <a:tab pos="7404100" algn="l"/>
                <a:tab pos="7899400" algn="l"/>
                <a:tab pos="8394700" algn="l"/>
                <a:tab pos="8890000" algn="l"/>
                <a:tab pos="9398000" algn="l"/>
                <a:tab pos="9880600" algn="l"/>
              </a:tabLst>
            </a:pPr>
            <a:r>
              <a:rPr lang="fr-FR" sz="2200" b="1">
                <a:solidFill>
                  <a:srgbClr val="000000"/>
                </a:solidFill>
                <a:latin typeface="Calibri" pitchFamily="34" charset="0"/>
                <a:cs typeface="Helvetica" pitchFamily="34" charset="0"/>
                <a:sym typeface="Calibri" pitchFamily="34" charset="0"/>
              </a:rPr>
              <a:t>Consultation 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defTabSz="503238">
              <a:tabLst>
                <a:tab pos="482600" algn="l"/>
                <a:tab pos="977900" algn="l"/>
                <a:tab pos="1473200" algn="l"/>
                <a:tab pos="1968500" algn="l"/>
                <a:tab pos="2451100" algn="l"/>
                <a:tab pos="2959100" algn="l"/>
                <a:tab pos="3454400" algn="l"/>
                <a:tab pos="3937000" algn="l"/>
                <a:tab pos="4445000" algn="l"/>
                <a:tab pos="4927600" algn="l"/>
                <a:tab pos="5435600" algn="l"/>
                <a:tab pos="5918200" algn="l"/>
                <a:tab pos="6413500" algn="l"/>
                <a:tab pos="6921500" algn="l"/>
                <a:tab pos="7404100" algn="l"/>
                <a:tab pos="7899400" algn="l"/>
                <a:tab pos="8394700" algn="l"/>
                <a:tab pos="8890000" algn="l"/>
                <a:tab pos="9398000" algn="l"/>
                <a:tab pos="9880600" algn="l"/>
              </a:tabLst>
            </a:pPr>
            <a:r>
              <a:rPr lang="fr-FR" sz="2200" b="1">
                <a:solidFill>
                  <a:srgbClr val="000000"/>
                </a:solidFill>
                <a:latin typeface="Calibri" pitchFamily="34" charset="0"/>
                <a:cs typeface="Helvetica" pitchFamily="34" charset="0"/>
                <a:sym typeface="Calibri" pitchFamily="34" charset="0"/>
              </a:rPr>
              <a:t>sur Internet</a:t>
            </a:r>
          </a:p>
        </p:txBody>
      </p:sp>
      <p:sp>
        <p:nvSpPr>
          <p:cNvPr id="51209" name="Shape 347"/>
          <p:cNvSpPr>
            <a:spLocks noChangeArrowheads="1"/>
          </p:cNvSpPr>
          <p:nvPr/>
        </p:nvSpPr>
        <p:spPr bwMode="auto">
          <a:xfrm>
            <a:off x="865188" y="158750"/>
            <a:ext cx="6608762" cy="628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1545" tIns="51545" rIns="51545" bIns="51545">
            <a:spAutoFit/>
          </a:bodyPr>
          <a:lstStyle/>
          <a:p>
            <a:pPr algn="ctr" defTabSz="503238">
              <a:tabLst>
                <a:tab pos="482600" algn="l"/>
                <a:tab pos="977900" algn="l"/>
                <a:tab pos="1473200" algn="l"/>
                <a:tab pos="1968500" algn="l"/>
                <a:tab pos="2451100" algn="l"/>
                <a:tab pos="2959100" algn="l"/>
                <a:tab pos="3454400" algn="l"/>
                <a:tab pos="3937000" algn="l"/>
                <a:tab pos="4445000" algn="l"/>
                <a:tab pos="4927600" algn="l"/>
                <a:tab pos="5435600" algn="l"/>
                <a:tab pos="5918200" algn="l"/>
                <a:tab pos="6413500" algn="l"/>
                <a:tab pos="6921500" algn="l"/>
                <a:tab pos="7404100" algn="l"/>
                <a:tab pos="7899400" algn="l"/>
                <a:tab pos="8394700" algn="l"/>
                <a:tab pos="8890000" algn="l"/>
                <a:tab pos="9398000" algn="l"/>
                <a:tab pos="9880600" algn="l"/>
              </a:tabLst>
            </a:pPr>
            <a:r>
              <a:rPr lang="fr-FR" sz="1800">
                <a:solidFill>
                  <a:srgbClr val="000000"/>
                </a:solidFill>
                <a:sym typeface="Arial" charset="0"/>
              </a:rPr>
              <a:t/>
            </a:r>
            <a:br>
              <a:rPr lang="fr-FR" sz="1800">
                <a:solidFill>
                  <a:srgbClr val="000000"/>
                </a:solidFill>
                <a:sym typeface="Arial" charset="0"/>
              </a:rPr>
            </a:br>
            <a:r>
              <a:rPr lang="fr-FR" sz="1800">
                <a:solidFill>
                  <a:srgbClr val="000000"/>
                </a:solidFill>
                <a:sym typeface="Arial" charset="0"/>
              </a:rPr>
              <a:t>Monitor cardiaque sous-cutanée</a:t>
            </a:r>
          </a:p>
        </p:txBody>
      </p:sp>
      <p:sp>
        <p:nvSpPr>
          <p:cNvPr id="51210" name="Shape 348"/>
          <p:cNvSpPr>
            <a:spLocks noChangeArrowheads="1"/>
          </p:cNvSpPr>
          <p:nvPr/>
        </p:nvSpPr>
        <p:spPr bwMode="auto">
          <a:xfrm>
            <a:off x="2608263" y="862013"/>
            <a:ext cx="4649787" cy="4937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3000"/>
              </a:lnSpc>
            </a:pPr>
            <a:r>
              <a:rPr lang="fr-FR" sz="3500">
                <a:solidFill>
                  <a:srgbClr val="000000"/>
                </a:solidFill>
                <a:sym typeface="Arial" charset="0"/>
              </a:rPr>
              <a:t>BioMonitor: Biotronik</a:t>
            </a:r>
          </a:p>
        </p:txBody>
      </p:sp>
      <p:sp>
        <p:nvSpPr>
          <p:cNvPr id="51211" name="Shape 349"/>
          <p:cNvSpPr>
            <a:spLocks noChangeArrowheads="1"/>
          </p:cNvSpPr>
          <p:nvPr/>
        </p:nvSpPr>
        <p:spPr bwMode="auto">
          <a:xfrm>
            <a:off x="147638" y="6307138"/>
            <a:ext cx="8564562" cy="5381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>
              <a:lnSpc>
                <a:spcPct val="80000"/>
              </a:lnSpc>
              <a:spcBef>
                <a:spcPts val="500"/>
              </a:spcBef>
            </a:pPr>
            <a:r>
              <a:rPr lang="fr-FR" sz="1800">
                <a:solidFill>
                  <a:srgbClr val="000000"/>
                </a:solidFill>
                <a:sym typeface="Arial" charset="0"/>
              </a:rPr>
              <a:t>Dispositif de nouvelle generation: les données sont téléchargées automatiquement, </a:t>
            </a:r>
          </a:p>
          <a:p>
            <a:pPr defTabSz="914400">
              <a:lnSpc>
                <a:spcPct val="80000"/>
              </a:lnSpc>
              <a:spcBef>
                <a:spcPts val="500"/>
              </a:spcBef>
            </a:pPr>
            <a:r>
              <a:rPr lang="fr-FR" sz="1800">
                <a:solidFill>
                  <a:srgbClr val="000000"/>
                </a:solidFill>
                <a:sym typeface="Arial" charset="0"/>
              </a:rPr>
              <a:t>et des alertes sont déclenchées si un rythme anomal est détectée.</a:t>
            </a:r>
          </a:p>
        </p:txBody>
      </p:sp>
      <p:pic>
        <p:nvPicPr>
          <p:cNvPr id="51212" name="pasted-image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428750"/>
            <a:ext cx="2120900" cy="2032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1213" name="pasted-image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17850" y="1687513"/>
            <a:ext cx="2455863" cy="17224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age2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733550"/>
            <a:ext cx="6580187" cy="32781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3250" name="image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425" y="130175"/>
            <a:ext cx="8842375" cy="13858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3251" name="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3125" y="4316413"/>
            <a:ext cx="2938463" cy="29384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3252" name="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6388" y="4327525"/>
            <a:ext cx="2814637" cy="2914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3253" name="Shape 359"/>
          <p:cNvSpPr>
            <a:spLocks noChangeArrowheads="1"/>
          </p:cNvSpPr>
          <p:nvPr/>
        </p:nvSpPr>
        <p:spPr bwMode="auto">
          <a:xfrm rot="-1104749">
            <a:off x="6430963" y="5345113"/>
            <a:ext cx="1025525" cy="182562"/>
          </a:xfrm>
          <a:prstGeom prst="leftArrow">
            <a:avLst>
              <a:gd name="adj1" fmla="val 50000"/>
              <a:gd name="adj2" fmla="val 159966"/>
            </a:avLst>
          </a:prstGeom>
          <a:solidFill>
            <a:srgbClr val="FF00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lIns="50355" tIns="50355" rIns="50355" bIns="50355" anchor="ctr"/>
          <a:lstStyle/>
          <a:p>
            <a:pPr defTabSz="914400"/>
            <a:endParaRPr lang="fr-FR" sz="180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53254" name="Shape 360"/>
          <p:cNvSpPr>
            <a:spLocks/>
          </p:cNvSpPr>
          <p:nvPr/>
        </p:nvSpPr>
        <p:spPr bwMode="auto">
          <a:xfrm rot="-1104749">
            <a:off x="6605588" y="3306763"/>
            <a:ext cx="966787" cy="173037"/>
          </a:xfrm>
          <a:custGeom>
            <a:avLst/>
            <a:gdLst>
              <a:gd name="T0" fmla="*/ 484125 w 21600"/>
              <a:gd name="T1" fmla="*/ 86660 h 21600"/>
              <a:gd name="T2" fmla="*/ 484125 w 21600"/>
              <a:gd name="T3" fmla="*/ 86660 h 21600"/>
              <a:gd name="T4" fmla="*/ 484125 w 21600"/>
              <a:gd name="T5" fmla="*/ 86660 h 21600"/>
              <a:gd name="T6" fmla="*/ 484125 w 21600"/>
              <a:gd name="T7" fmla="*/ 8666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6195" y="5400"/>
                </a:moveTo>
                <a:lnTo>
                  <a:pt x="6195" y="0"/>
                </a:lnTo>
                <a:lnTo>
                  <a:pt x="0" y="10800"/>
                </a:lnTo>
                <a:lnTo>
                  <a:pt x="6195" y="21600"/>
                </a:lnTo>
                <a:lnTo>
                  <a:pt x="6195" y="16200"/>
                </a:lnTo>
                <a:lnTo>
                  <a:pt x="21600" y="16200"/>
                </a:lnTo>
                <a:lnTo>
                  <a:pt x="21600" y="5400"/>
                </a:lnTo>
                <a:close/>
              </a:path>
            </a:pathLst>
          </a:custGeom>
          <a:solidFill>
            <a:srgbClr val="FF00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lIns="50355" tIns="50355" rIns="50355" bIns="50355" anchor="ctr"/>
          <a:lstStyle/>
          <a:p>
            <a:endParaRPr lang="fr-FR"/>
          </a:p>
        </p:txBody>
      </p:sp>
      <p:sp>
        <p:nvSpPr>
          <p:cNvPr id="53255" name="Shape 361"/>
          <p:cNvSpPr>
            <a:spLocks noChangeArrowheads="1"/>
          </p:cNvSpPr>
          <p:nvPr/>
        </p:nvSpPr>
        <p:spPr bwMode="auto">
          <a:xfrm>
            <a:off x="7562850" y="2965450"/>
            <a:ext cx="763588" cy="814388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3000"/>
              </a:lnSpc>
            </a:pPr>
            <a:endParaRPr lang="fr-FR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3256" name="Shape 362"/>
          <p:cNvSpPr>
            <a:spLocks noChangeArrowheads="1"/>
          </p:cNvSpPr>
          <p:nvPr/>
        </p:nvSpPr>
        <p:spPr bwMode="auto">
          <a:xfrm>
            <a:off x="7677150" y="2867025"/>
            <a:ext cx="2081213" cy="330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AVC ischémique</a:t>
            </a:r>
          </a:p>
        </p:txBody>
      </p:sp>
      <p:sp>
        <p:nvSpPr>
          <p:cNvPr id="53257" name="Shape 363"/>
          <p:cNvSpPr>
            <a:spLocks noChangeArrowheads="1"/>
          </p:cNvSpPr>
          <p:nvPr/>
        </p:nvSpPr>
        <p:spPr bwMode="auto">
          <a:xfrm>
            <a:off x="7562850" y="4729163"/>
            <a:ext cx="2311400" cy="11699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355" tIns="50355" rIns="50355" bIns="50355">
            <a:spAutoFit/>
          </a:bodyPr>
          <a:lstStyle/>
          <a:p>
            <a:pPr defTabSz="914400">
              <a:lnSpc>
                <a:spcPct val="80000"/>
              </a:lnSpc>
              <a:spcBef>
                <a:spcPts val="400"/>
              </a:spcBef>
            </a:pPr>
            <a:r>
              <a:rPr lang="fr-FR" sz="1800">
                <a:solidFill>
                  <a:srgbClr val="000000"/>
                </a:solidFill>
                <a:sym typeface="Arial" charset="0"/>
              </a:rPr>
              <a:t>Occlusion </a:t>
            </a:r>
          </a:p>
          <a:p>
            <a:pPr defTabSz="914400">
              <a:lnSpc>
                <a:spcPct val="80000"/>
              </a:lnSpc>
              <a:spcBef>
                <a:spcPts val="400"/>
              </a:spcBef>
            </a:pPr>
            <a:r>
              <a:rPr lang="fr-FR" sz="1800">
                <a:solidFill>
                  <a:srgbClr val="000000"/>
                </a:solidFill>
                <a:sym typeface="Arial" charset="0"/>
              </a:rPr>
              <a:t>De l’artère cérébrale </a:t>
            </a:r>
          </a:p>
          <a:p>
            <a:pPr defTabSz="914400">
              <a:lnSpc>
                <a:spcPct val="80000"/>
              </a:lnSpc>
              <a:spcBef>
                <a:spcPts val="400"/>
              </a:spcBef>
            </a:pPr>
            <a:r>
              <a:rPr lang="fr-FR" sz="1800">
                <a:solidFill>
                  <a:srgbClr val="000000"/>
                </a:solidFill>
                <a:sym typeface="Arial" charset="0"/>
              </a:rPr>
              <a:t>moyenne gauche </a:t>
            </a:r>
          </a:p>
          <a:p>
            <a:pPr defTabSz="914400">
              <a:lnSpc>
                <a:spcPct val="80000"/>
              </a:lnSpc>
              <a:spcBef>
                <a:spcPts val="400"/>
              </a:spcBef>
            </a:pPr>
            <a:r>
              <a:rPr lang="fr-FR" sz="1800">
                <a:solidFill>
                  <a:srgbClr val="000000"/>
                </a:solidFill>
                <a:sym typeface="Arial" charset="0"/>
              </a:rPr>
              <a:t>de la bifurcation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hape 365"/>
          <p:cNvSpPr>
            <a:spLocks noGrp="1"/>
          </p:cNvSpPr>
          <p:nvPr>
            <p:ph type="title" idx="4294967295"/>
          </p:nvPr>
        </p:nvSpPr>
        <p:spPr bwMode="auto">
          <a:xfrm>
            <a:off x="593725" y="525463"/>
            <a:ext cx="9064625" cy="1220787"/>
          </a:xfrm>
          <a:noFill/>
          <a:ln w="9525"/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defTabSz="812800" eaLnBrk="1" hangingPunct="1"/>
            <a:r>
              <a:rPr lang="fr-FR" sz="3500" b="0" smtClean="0">
                <a:solidFill>
                  <a:srgbClr val="F9F9F9"/>
                </a:solidFill>
                <a:effectLst/>
                <a:latin typeface="Arial Bold"/>
                <a:ea typeface="Arial Bold"/>
                <a:cs typeface="Arial Bold"/>
                <a:sym typeface="Arial Bold"/>
              </a:rPr>
              <a:t>Qui surveille?</a:t>
            </a:r>
            <a:br>
              <a:rPr lang="fr-FR" sz="3500" b="0" smtClean="0">
                <a:solidFill>
                  <a:srgbClr val="F9F9F9"/>
                </a:solidFill>
                <a:effectLst/>
                <a:latin typeface="Arial Bold"/>
                <a:ea typeface="Arial Bold"/>
                <a:cs typeface="Arial Bold"/>
                <a:sym typeface="Arial Bold"/>
              </a:rPr>
            </a:br>
            <a:endParaRPr lang="fr-FR" sz="3500" b="0" smtClean="0">
              <a:solidFill>
                <a:srgbClr val="F9F9F9"/>
              </a:solidFill>
              <a:effectLst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66" name="Shape 366"/>
          <p:cNvSpPr>
            <a:spLocks noGrp="1"/>
          </p:cNvSpPr>
          <p:nvPr>
            <p:ph type="body" idx="4294967295"/>
          </p:nvPr>
        </p:nvSpPr>
        <p:spPr>
          <a:xfrm>
            <a:off x="619125" y="1257300"/>
            <a:ext cx="8832850" cy="5641975"/>
          </a:xfrm>
        </p:spPr>
        <p:txBody>
          <a:bodyPr>
            <a:normAutofit/>
          </a:bodyPr>
          <a:lstStyle/>
          <a:p>
            <a:pPr marL="284606" indent="-284606" algn="ctr" defTabSz="758951" eaLnBrk="1" fontAlgn="auto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Tx/>
              <a:buFont typeface="Wingdings 3"/>
              <a:buNone/>
              <a:defRPr sz="1800"/>
            </a:pPr>
            <a:r>
              <a:rPr sz="2200">
                <a:solidFill>
                  <a:srgbClr val="FCFCFC"/>
                </a:solidFill>
                <a:latin typeface="Arial"/>
                <a:ea typeface="Arial"/>
                <a:cs typeface="Arial"/>
                <a:sym typeface="Arial"/>
              </a:rPr>
              <a:t>Le cardiologue contrôle les sites tous les matins</a:t>
            </a:r>
          </a:p>
          <a:p>
            <a:pPr marL="284606" indent="-284606" algn="ctr" defTabSz="758951" eaLnBrk="1" fontAlgn="auto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Tx/>
              <a:buFont typeface="Wingdings 3"/>
              <a:buNone/>
              <a:defRPr sz="1800"/>
            </a:pPr>
            <a:endParaRPr sz="2200">
              <a:solidFill>
                <a:srgbClr val="FCFCF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4606" indent="-284606" defTabSz="758951" eaLnBrk="1" fontAlgn="auto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Tx/>
              <a:buFont typeface="Wingdings 3"/>
              <a:buNone/>
              <a:defRPr sz="1800"/>
            </a:pPr>
            <a:r>
              <a:rPr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Alarme rouge</a:t>
            </a:r>
            <a:r>
              <a:rPr sz="220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rPr>
              <a:t>: défibrillateur désactivée non réactivée, pile fin 	de vie, sonde cassée, chocs</a:t>
            </a:r>
          </a:p>
          <a:p>
            <a:pPr marL="284606" indent="-284606" defTabSz="758951" eaLnBrk="1" fontAlgn="auto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Tx/>
              <a:buFont typeface="Wingdings 3"/>
              <a:buNone/>
              <a:defRPr sz="1800"/>
            </a:pPr>
            <a:endParaRPr sz="2200">
              <a:solidFill>
                <a:srgbClr val="FDFDF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4606" indent="-284606" defTabSz="758951" eaLnBrk="1" fontAlgn="auto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Tx/>
              <a:buFont typeface="Wingdings 3"/>
              <a:buNone/>
              <a:defRPr sz="1800"/>
            </a:pPr>
            <a:r>
              <a:rPr sz="2200">
                <a:solidFill>
                  <a:srgbClr val="FFE300"/>
                </a:solidFill>
                <a:latin typeface="Arial"/>
                <a:ea typeface="Arial"/>
                <a:cs typeface="Arial"/>
                <a:sym typeface="Arial"/>
              </a:rPr>
              <a:t>Alarme jaune:</a:t>
            </a:r>
            <a:r>
              <a:rPr sz="2200">
                <a:solidFill>
                  <a:srgbClr val="FCFCF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20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rPr>
              <a:t>accès de fibrillation auriculaires</a:t>
            </a:r>
          </a:p>
          <a:p>
            <a:pPr marL="302392" indent="-302392" defTabSz="758951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1800"/>
            </a:pPr>
            <a:endParaRPr sz="180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31717" indent="-731717" defTabSz="758951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sz="1800"/>
            </a:pPr>
            <a:r>
              <a: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Coût de la télécardiologie? gratuit</a:t>
            </a:r>
          </a:p>
          <a:p>
            <a:pPr marL="731717" indent="-731717" defTabSz="758951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sz="1800"/>
            </a:pPr>
            <a:r>
              <a: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Coût des communications? gratuit </a:t>
            </a:r>
          </a:p>
          <a:p>
            <a:pPr marL="731717" indent="-731717" defTabSz="758951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sz="1800"/>
            </a:pPr>
            <a:r>
              <a: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Fréquence des contrôles à l’hôpital? 1 contrôle tout les 6 mois =&gt; 1/an </a:t>
            </a:r>
          </a:p>
          <a:p>
            <a:pPr marL="731717" indent="-731717" defTabSz="758951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sz="1800"/>
            </a:pPr>
            <a:r>
              <a: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Confidentialité ? oui CNIL (Comité National de l’Informatique et des Libertés)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age1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3" y="3373438"/>
            <a:ext cx="4229100" cy="3514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5298" name="Shape 369"/>
          <p:cNvSpPr>
            <a:spLocks noChangeArrowheads="1"/>
          </p:cNvSpPr>
          <p:nvPr/>
        </p:nvSpPr>
        <p:spPr bwMode="auto">
          <a:xfrm>
            <a:off x="5130800" y="5665788"/>
            <a:ext cx="3981450" cy="7254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354" tIns="50354" rIns="50354" bIns="50354">
            <a:spAutoFit/>
          </a:bodyPr>
          <a:lstStyle/>
          <a:p>
            <a:pPr defTabSz="914400"/>
            <a:r>
              <a:rPr lang="fr-FR" sz="1800">
                <a:solidFill>
                  <a:srgbClr val="3333FF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rPr>
              <a:t>Analyse informatique des données</a:t>
            </a:r>
          </a:p>
          <a:p>
            <a:pPr defTabSz="914400"/>
            <a:r>
              <a:rPr lang="fr-FR" sz="1800">
                <a:solidFill>
                  <a:srgbClr val="3333FF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rPr>
              <a:t>CR du cardiologue</a:t>
            </a:r>
          </a:p>
        </p:txBody>
      </p:sp>
      <p:sp>
        <p:nvSpPr>
          <p:cNvPr id="55299" name="Shape 370"/>
          <p:cNvSpPr>
            <a:spLocks noChangeArrowheads="1"/>
          </p:cNvSpPr>
          <p:nvPr/>
        </p:nvSpPr>
        <p:spPr bwMode="auto">
          <a:xfrm>
            <a:off x="4073525" y="4708525"/>
            <a:ext cx="5622925" cy="3714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354" tIns="50354" rIns="50354" bIns="50354">
            <a:spAutoFit/>
          </a:bodyPr>
          <a:lstStyle/>
          <a:p>
            <a:pPr defTabSz="914400"/>
            <a:r>
              <a:rPr lang="fr-FR" sz="1600">
                <a:solidFill>
                  <a:srgbClr val="000000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rPr>
              <a:t>La durée de la batterie est de 5 à 12 ans </a:t>
            </a:r>
          </a:p>
        </p:txBody>
      </p:sp>
      <p:sp>
        <p:nvSpPr>
          <p:cNvPr id="55300" name="Shape 371"/>
          <p:cNvSpPr>
            <a:spLocks noChangeArrowheads="1"/>
          </p:cNvSpPr>
          <p:nvPr/>
        </p:nvSpPr>
        <p:spPr bwMode="auto">
          <a:xfrm>
            <a:off x="4084638" y="3708400"/>
            <a:ext cx="5313362" cy="9318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354" tIns="50354" rIns="50354" bIns="50354">
            <a:spAutoFit/>
          </a:bodyPr>
          <a:lstStyle/>
          <a:p>
            <a:pPr defTabSz="914400"/>
            <a:r>
              <a:rPr lang="fr-FR" sz="1600">
                <a:solidFill>
                  <a:srgbClr val="000000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rPr>
              <a:t>PMK et défibrillateurs à double chambre sont les seuls qui enregistrent l’arythmie atrial en presence d’une réponse ventriculaire normal</a:t>
            </a:r>
          </a:p>
        </p:txBody>
      </p:sp>
      <p:sp>
        <p:nvSpPr>
          <p:cNvPr id="372" name="Shape 372"/>
          <p:cNvSpPr/>
          <p:nvPr/>
        </p:nvSpPr>
        <p:spPr>
          <a:xfrm>
            <a:off x="138113" y="141288"/>
            <a:ext cx="9794875" cy="125888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50354" tIns="50354" rIns="50354" bIns="50354" anchor="ctr">
            <a:norm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3200" b="1" kern="0">
                <a:solidFill>
                  <a:srgbClr val="464646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rPr>
              <a:t>Méthodes de monitorage cardiaque</a:t>
            </a:r>
            <a:endParaRPr sz="1800" kern="0">
              <a:solidFill>
                <a:sysClr val="windowText" lastClr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3200" kern="0">
                <a:solidFill>
                  <a:sysClr val="windowText" lastClr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PM/défibrillateurs</a:t>
            </a:r>
          </a:p>
        </p:txBody>
      </p:sp>
      <p:sp>
        <p:nvSpPr>
          <p:cNvPr id="373" name="Shape 373"/>
          <p:cNvSpPr/>
          <p:nvPr/>
        </p:nvSpPr>
        <p:spPr>
          <a:xfrm>
            <a:off x="325438" y="1900238"/>
            <a:ext cx="9190037" cy="0"/>
          </a:xfrm>
          <a:prstGeom prst="line">
            <a:avLst/>
          </a:prstGeom>
          <a:ln w="25400">
            <a:solidFill>
              <a:srgbClr val="00CC99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200"/>
            </a:pPr>
            <a:endParaRPr sz="1200" kern="0">
              <a:solidFill>
                <a:sysClr val="windowText" lastClr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5303" name="Shape 374"/>
          <p:cNvSpPr>
            <a:spLocks noChangeArrowheads="1"/>
          </p:cNvSpPr>
          <p:nvPr/>
        </p:nvSpPr>
        <p:spPr bwMode="auto">
          <a:xfrm>
            <a:off x="298450" y="1376363"/>
            <a:ext cx="9474200" cy="2746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Invasive 					Avantages 					Désavantages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PM/défibrillateurs			Detection 					Coûteux et invasive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d’événements 				Risque de 											asymptomatiques			complications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								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						</a:t>
            </a:r>
            <a:r>
              <a:rPr lang="fr-FR" sz="2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</a:t>
            </a:r>
          </a:p>
        </p:txBody>
      </p:sp>
      <p:sp>
        <p:nvSpPr>
          <p:cNvPr id="55304" name="Shape 375"/>
          <p:cNvSpPr>
            <a:spLocks noGrp="1"/>
          </p:cNvSpPr>
          <p:nvPr>
            <p:ph type="sldNum" sz="quarter" idx="10"/>
          </p:nvPr>
        </p:nvSpPr>
        <p:spPr>
          <a:xfrm>
            <a:off x="9523413" y="6705600"/>
            <a:ext cx="403225" cy="184150"/>
          </a:xfrm>
          <a:noFill/>
        </p:spPr>
        <p:txBody>
          <a:bodyPr lIns="0" tIns="0" rIns="0" bIns="0"/>
          <a:lstStyle/>
          <a:p>
            <a:pPr defTabSz="914400"/>
            <a:fld id="{A7532C7A-506B-4DF0-92E5-AA053B28F5BA}" type="slidenum">
              <a:rPr lang="fr-FR"/>
              <a:pPr defTabSz="914400"/>
              <a:t>24</a:t>
            </a:fld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hape 377"/>
          <p:cNvSpPr>
            <a:spLocks noGrp="1"/>
          </p:cNvSpPr>
          <p:nvPr>
            <p:ph type="body" idx="1"/>
          </p:nvPr>
        </p:nvSpPr>
        <p:spPr>
          <a:xfrm>
            <a:off x="739775" y="2101850"/>
            <a:ext cx="8605838" cy="5454650"/>
          </a:xfrm>
        </p:spPr>
        <p:txBody>
          <a:bodyPr/>
          <a:lstStyle/>
          <a:p>
            <a:pPr eaLnBrk="1" hangingPunct="1">
              <a:buFont typeface="Arial" charset="0"/>
              <a:buChar char="●"/>
            </a:pPr>
            <a:endParaRPr lang="fr-FR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56322" name="image4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38" y="1222375"/>
            <a:ext cx="9010650" cy="5708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6323" name="Shape 379"/>
          <p:cNvSpPr>
            <a:spLocks noChangeArrowheads="1"/>
          </p:cNvSpPr>
          <p:nvPr/>
        </p:nvSpPr>
        <p:spPr bwMode="auto">
          <a:xfrm>
            <a:off x="139700" y="177800"/>
            <a:ext cx="9432925" cy="8588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fr-FR" sz="22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Quelle méthode est la plus efficace pour la détection de la FAP ?</a:t>
            </a:r>
            <a:endParaRPr lang="fr-FR" sz="1100" b="1">
              <a:solidFill>
                <a:srgbClr val="000000"/>
              </a:solidFill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fr-FR" sz="12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The black bar on the bottom shows the biological sequence of periods of AF (black) and periods of sinus rhythm (grey). </a:t>
            </a:r>
          </a:p>
          <a:p>
            <a:r>
              <a:rPr lang="fr-FR" sz="12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Monitored times are shown in red in each line. Longer ECG monitoring intervals will result in higher AF detection rates. pAF: </a:t>
            </a:r>
          </a:p>
          <a:p>
            <a:r>
              <a:rPr lang="fr-FR" sz="12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paroxysmal AF, no AF: no atrial fibrillation.</a:t>
            </a:r>
          </a:p>
        </p:txBody>
      </p:sp>
      <p:sp>
        <p:nvSpPr>
          <p:cNvPr id="56324" name="Shape 380"/>
          <p:cNvSpPr>
            <a:spLocks noChangeArrowheads="1"/>
          </p:cNvSpPr>
          <p:nvPr/>
        </p:nvSpPr>
        <p:spPr bwMode="auto">
          <a:xfrm>
            <a:off x="5192713" y="6962775"/>
            <a:ext cx="4040187" cy="330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3000"/>
              </a:lnSpc>
            </a:pPr>
            <a:r>
              <a:rPr lang="fr-FR" i="1">
                <a:solidFill>
                  <a:srgbClr val="080802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Kirchhof P et al. Europace, 2009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age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-69850"/>
            <a:ext cx="9980613" cy="16525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7346" name="image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2047875"/>
            <a:ext cx="10071100" cy="50688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84" name="Shape 384"/>
          <p:cNvSpPr>
            <a:spLocks noChangeArrowheads="1"/>
          </p:cNvSpPr>
          <p:nvPr/>
        </p:nvSpPr>
        <p:spPr bwMode="auto">
          <a:xfrm>
            <a:off x="90488" y="3222625"/>
            <a:ext cx="9702800" cy="555625"/>
          </a:xfrm>
          <a:prstGeom prst="rect">
            <a:avLst/>
          </a:prstGeom>
          <a:noFill/>
          <a:ln w="25400">
            <a:solidFill>
              <a:srgbClr val="3333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Lucida Sans Unicode" pitchFamily="34" charset="0"/>
              <a:cs typeface="Helvetica" pitchFamily="34" charset="0"/>
              <a:sym typeface="Lucida Sans Unicode" pitchFamily="34" charset="0"/>
            </a:endParaRPr>
          </a:p>
        </p:txBody>
      </p:sp>
      <p:sp>
        <p:nvSpPr>
          <p:cNvPr id="385" name="Shape 385"/>
          <p:cNvSpPr>
            <a:spLocks noChangeArrowheads="1"/>
          </p:cNvSpPr>
          <p:nvPr/>
        </p:nvSpPr>
        <p:spPr bwMode="auto">
          <a:xfrm>
            <a:off x="77788" y="4175125"/>
            <a:ext cx="9702800" cy="792163"/>
          </a:xfrm>
          <a:prstGeom prst="rect">
            <a:avLst/>
          </a:prstGeom>
          <a:noFill/>
          <a:ln w="25400">
            <a:solidFill>
              <a:srgbClr val="3333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Lucida Sans Unicode" pitchFamily="34" charset="0"/>
              <a:cs typeface="Helvetica" pitchFamily="34" charset="0"/>
              <a:sym typeface="Lucida Sans Unicode" pitchFamily="34" charset="0"/>
            </a:endParaRPr>
          </a:p>
        </p:txBody>
      </p:sp>
      <p:sp>
        <p:nvSpPr>
          <p:cNvPr id="386" name="Shape 386"/>
          <p:cNvSpPr>
            <a:spLocks noChangeArrowheads="1"/>
          </p:cNvSpPr>
          <p:nvPr/>
        </p:nvSpPr>
        <p:spPr bwMode="auto">
          <a:xfrm>
            <a:off x="90488" y="5840413"/>
            <a:ext cx="9702800" cy="317500"/>
          </a:xfrm>
          <a:prstGeom prst="rect">
            <a:avLst/>
          </a:prstGeom>
          <a:noFill/>
          <a:ln w="25400">
            <a:solidFill>
              <a:srgbClr val="3333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Lucida Sans Unicode" pitchFamily="34" charset="0"/>
              <a:cs typeface="Helvetica" pitchFamily="34" charset="0"/>
              <a:sym typeface="Lucida Sans Unicode" pitchFamily="34" charset="0"/>
            </a:endParaRPr>
          </a:p>
        </p:txBody>
      </p:sp>
      <p:sp>
        <p:nvSpPr>
          <p:cNvPr id="57350" name="Shape 387"/>
          <p:cNvSpPr>
            <a:spLocks noChangeShapeType="1"/>
          </p:cNvSpPr>
          <p:nvPr/>
        </p:nvSpPr>
        <p:spPr bwMode="auto">
          <a:xfrm>
            <a:off x="4084638" y="2509838"/>
            <a:ext cx="857250" cy="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88" name="Shape 388"/>
          <p:cNvSpPr>
            <a:spLocks noChangeArrowheads="1"/>
          </p:cNvSpPr>
          <p:nvPr/>
        </p:nvSpPr>
        <p:spPr bwMode="auto">
          <a:xfrm>
            <a:off x="90488" y="5435600"/>
            <a:ext cx="9702800" cy="395288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Lucida Sans Unicode" pitchFamily="34" charset="0"/>
              <a:cs typeface="Helvetica" pitchFamily="34" charset="0"/>
              <a:sym typeface="Lucida Sans Unicode" pitchFamily="34" charset="0"/>
            </a:endParaRPr>
          </a:p>
        </p:txBody>
      </p:sp>
      <p:sp>
        <p:nvSpPr>
          <p:cNvPr id="389" name="Shape 389"/>
          <p:cNvSpPr>
            <a:spLocks noChangeArrowheads="1"/>
          </p:cNvSpPr>
          <p:nvPr/>
        </p:nvSpPr>
        <p:spPr bwMode="auto">
          <a:xfrm>
            <a:off x="112713" y="6157913"/>
            <a:ext cx="9702800" cy="396875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Lucida Sans Unicode" pitchFamily="34" charset="0"/>
              <a:cs typeface="Helvetica" pitchFamily="34" charset="0"/>
              <a:sym typeface="Lucida Sans Unicode" pitchFamily="34" charset="0"/>
            </a:endParaRPr>
          </a:p>
        </p:txBody>
      </p:sp>
      <p:sp>
        <p:nvSpPr>
          <p:cNvPr id="390" name="Shape 390"/>
          <p:cNvSpPr>
            <a:spLocks noChangeArrowheads="1"/>
          </p:cNvSpPr>
          <p:nvPr/>
        </p:nvSpPr>
        <p:spPr bwMode="auto">
          <a:xfrm>
            <a:off x="82550" y="4979988"/>
            <a:ext cx="9702800" cy="3968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Lucida Sans Unicode" pitchFamily="34" charset="0"/>
              <a:cs typeface="Helvetica" pitchFamily="34" charset="0"/>
              <a:sym typeface="Lucida Sans Unicode" pitchFamily="34" charset="0"/>
            </a:endParaRPr>
          </a:p>
        </p:txBody>
      </p:sp>
      <p:sp>
        <p:nvSpPr>
          <p:cNvPr id="57354" name="Shape 391"/>
          <p:cNvSpPr>
            <a:spLocks noChangeArrowheads="1"/>
          </p:cNvSpPr>
          <p:nvPr/>
        </p:nvSpPr>
        <p:spPr bwMode="auto">
          <a:xfrm>
            <a:off x="4084638" y="2192338"/>
            <a:ext cx="879475" cy="317500"/>
          </a:xfrm>
          <a:prstGeom prst="roundRect">
            <a:avLst>
              <a:gd name="adj" fmla="val 15134"/>
            </a:avLst>
          </a:prstGeom>
          <a:noFill/>
          <a:ln w="50800">
            <a:solidFill>
              <a:srgbClr val="21768B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Lucida Sans Unicode" pitchFamily="34" charset="0"/>
              <a:cs typeface="Helvetica" pitchFamily="34" charset="0"/>
              <a:sym typeface="Lucida Sans Unicode" pitchFamily="34" charset="0"/>
            </a:endParaRPr>
          </a:p>
        </p:txBody>
      </p:sp>
      <p:sp>
        <p:nvSpPr>
          <p:cNvPr id="57355" name="Shape 392"/>
          <p:cNvSpPr>
            <a:spLocks noChangeArrowheads="1"/>
          </p:cNvSpPr>
          <p:nvPr/>
        </p:nvSpPr>
        <p:spPr bwMode="auto">
          <a:xfrm>
            <a:off x="1766888" y="5908675"/>
            <a:ext cx="223837" cy="4095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354" tIns="50354" rIns="50354" bIns="50354">
            <a:spAutoFit/>
          </a:bodyPr>
          <a:lstStyle/>
          <a:p>
            <a:pPr defTabSz="914400"/>
            <a:r>
              <a:rPr lang="fr-FR" sz="1800">
                <a:solidFill>
                  <a:srgbClr val="000000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rPr>
              <a:t>*</a:t>
            </a:r>
          </a:p>
        </p:txBody>
      </p:sp>
      <p:sp>
        <p:nvSpPr>
          <p:cNvPr id="393" name="Shape 393"/>
          <p:cNvSpPr/>
          <p:nvPr/>
        </p:nvSpPr>
        <p:spPr>
          <a:xfrm>
            <a:off x="5441950" y="6872288"/>
            <a:ext cx="3349625" cy="40957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354" tIns="50354" rIns="50354" bIns="50354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800" kern="0">
                <a:solidFill>
                  <a:sysClr val="windowText" lastClr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* </a:t>
            </a:r>
            <a:r>
              <a:rPr sz="1200" kern="0">
                <a:solidFill>
                  <a:sysClr val="windowText" lastClr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rPr>
              <a:t>Not crucial early initiation of monitoring </a:t>
            </a:r>
          </a:p>
        </p:txBody>
      </p:sp>
      <p:sp>
        <p:nvSpPr>
          <p:cNvPr id="57357" name="Shape 394"/>
          <p:cNvSpPr>
            <a:spLocks noChangeArrowheads="1"/>
          </p:cNvSpPr>
          <p:nvPr/>
        </p:nvSpPr>
        <p:spPr bwMode="auto">
          <a:xfrm>
            <a:off x="1443038" y="5173663"/>
            <a:ext cx="333375" cy="4095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354" tIns="50354" rIns="50354" bIns="50354">
            <a:spAutoFit/>
          </a:bodyPr>
          <a:lstStyle/>
          <a:p>
            <a:pPr defTabSz="914400"/>
            <a:r>
              <a:rPr lang="fr-FR" sz="1800">
                <a:solidFill>
                  <a:srgbClr val="000000"/>
                </a:solidFill>
                <a:latin typeface="Lucida Sans Unicode" pitchFamily="34" charset="0"/>
                <a:cs typeface="Helvetica" pitchFamily="34" charset="0"/>
                <a:sym typeface="Lucida Sans Unicode" pitchFamily="34" charset="0"/>
              </a:rPr>
              <a:t>**</a:t>
            </a:r>
          </a:p>
        </p:txBody>
      </p:sp>
      <p:sp>
        <p:nvSpPr>
          <p:cNvPr id="395" name="Shape 395"/>
          <p:cNvSpPr/>
          <p:nvPr/>
        </p:nvSpPr>
        <p:spPr>
          <a:xfrm>
            <a:off x="5441950" y="7140575"/>
            <a:ext cx="3154363" cy="40957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354" tIns="50354" rIns="50354" bIns="50354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800" kern="0">
                <a:solidFill>
                  <a:sysClr val="windowText" lastClr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** </a:t>
            </a:r>
            <a:r>
              <a:rPr sz="1200" kern="0">
                <a:solidFill>
                  <a:sysClr val="windowText" lastClr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rPr>
              <a:t>Crucial early initiation of monitoring </a:t>
            </a:r>
          </a:p>
        </p:txBody>
      </p:sp>
      <p:sp>
        <p:nvSpPr>
          <p:cNvPr id="57359" name="Shape 396"/>
          <p:cNvSpPr>
            <a:spLocks noGrp="1"/>
          </p:cNvSpPr>
          <p:nvPr>
            <p:ph type="sldNum" sz="quarter" idx="10"/>
          </p:nvPr>
        </p:nvSpPr>
        <p:spPr>
          <a:xfrm>
            <a:off x="9523413" y="6705600"/>
            <a:ext cx="403225" cy="184150"/>
          </a:xfrm>
          <a:noFill/>
        </p:spPr>
        <p:txBody>
          <a:bodyPr lIns="0" tIns="0" rIns="0" bIns="0"/>
          <a:lstStyle/>
          <a:p>
            <a:pPr defTabSz="914400"/>
            <a:fld id="{339BB494-1EF7-4D11-883B-C69843E4386A}" type="slidenum">
              <a:rPr lang="fr-FR"/>
              <a:pPr defTabSz="914400"/>
              <a:t>26</a:t>
            </a:fld>
            <a:endParaRPr lang="fr-FR"/>
          </a:p>
        </p:txBody>
      </p:sp>
      <p:sp>
        <p:nvSpPr>
          <p:cNvPr id="57360" name="Shape 397"/>
          <p:cNvSpPr>
            <a:spLocks noChangeArrowheads="1"/>
          </p:cNvSpPr>
          <p:nvPr/>
        </p:nvSpPr>
        <p:spPr bwMode="auto">
          <a:xfrm>
            <a:off x="196850" y="1238250"/>
            <a:ext cx="3317875" cy="579438"/>
          </a:xfrm>
          <a:prstGeom prst="rect">
            <a:avLst/>
          </a:prstGeom>
          <a:noFill/>
          <a:ln w="25400">
            <a:solidFill>
              <a:srgbClr val="00CC99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3000"/>
              </a:lnSpc>
            </a:pPr>
            <a:r>
              <a:rPr lang="fr-FR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séries consécutives</a:t>
            </a:r>
          </a:p>
          <a:p>
            <a:pPr>
              <a:lnSpc>
                <a:spcPct val="93000"/>
              </a:lnSpc>
            </a:pPr>
            <a:r>
              <a:rPr lang="fr-FR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minimum 12 h d’enregistrement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" grpId="1" animBg="1" advAuto="0"/>
      <p:bldP spid="384" grpId="4" animBg="1" advAuto="0"/>
      <p:bldP spid="385" grpId="2" animBg="1" advAuto="0"/>
      <p:bldP spid="385" grpId="5" animBg="1" advAuto="0"/>
      <p:bldP spid="386" grpId="3" animBg="1" advAuto="0"/>
      <p:bldP spid="386" grpId="6" animBg="1" advAuto="0"/>
      <p:bldP spid="388" grpId="9" animBg="1" advAuto="0"/>
      <p:bldP spid="389" grpId="10" animBg="1" advAuto="0"/>
      <p:bldP spid="390" grpId="7" animBg="1" advAuto="0"/>
      <p:bldP spid="390" grpId="8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age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1731963"/>
            <a:ext cx="10079038" cy="49577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00" name="Shape 400"/>
          <p:cNvSpPr/>
          <p:nvPr/>
        </p:nvSpPr>
        <p:spPr>
          <a:xfrm>
            <a:off x="7177088" y="1206500"/>
            <a:ext cx="1835150" cy="407988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354" tIns="50354" rIns="50354" bIns="50354">
            <a:spAutoFit/>
          </a:bodyPr>
          <a:lstStyle>
            <a:lvl1pPr defTabSz="914400">
              <a:lnSpc>
                <a:spcPct val="100000"/>
              </a:lnSpc>
              <a:defRPr sz="1800" b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b="0">
                <a:solidFill>
                  <a:srgbClr val="000000"/>
                </a:solidFill>
                <a:effectLst/>
              </a:defRPr>
            </a:pPr>
            <a:r>
              <a:rPr kern="0"/>
              <a:t>Almeno 12 ore</a:t>
            </a:r>
          </a:p>
        </p:txBody>
      </p:sp>
      <p:sp>
        <p:nvSpPr>
          <p:cNvPr id="401" name="Shape 401"/>
          <p:cNvSpPr>
            <a:spLocks noChangeArrowheads="1"/>
          </p:cNvSpPr>
          <p:nvPr/>
        </p:nvSpPr>
        <p:spPr bwMode="auto">
          <a:xfrm>
            <a:off x="93663" y="3222625"/>
            <a:ext cx="9699625" cy="396875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Lucida Sans Unicode" pitchFamily="34" charset="0"/>
              <a:cs typeface="Helvetica" pitchFamily="34" charset="0"/>
              <a:sym typeface="Lucida Sans Unicode" pitchFamily="34" charset="0"/>
            </a:endParaRPr>
          </a:p>
        </p:txBody>
      </p:sp>
      <p:sp>
        <p:nvSpPr>
          <p:cNvPr id="402" name="Shape 402"/>
          <p:cNvSpPr>
            <a:spLocks noChangeArrowheads="1"/>
          </p:cNvSpPr>
          <p:nvPr/>
        </p:nvSpPr>
        <p:spPr bwMode="auto">
          <a:xfrm>
            <a:off x="119063" y="4729163"/>
            <a:ext cx="9702800" cy="238125"/>
          </a:xfrm>
          <a:prstGeom prst="rect">
            <a:avLst/>
          </a:prstGeom>
          <a:noFill/>
          <a:ln w="25400">
            <a:solidFill>
              <a:srgbClr val="009999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Lucida Sans Unicode" pitchFamily="34" charset="0"/>
              <a:cs typeface="Helvetica" pitchFamily="34" charset="0"/>
              <a:sym typeface="Lucida Sans Unicode" pitchFamily="34" charset="0"/>
            </a:endParaRPr>
          </a:p>
        </p:txBody>
      </p:sp>
      <p:sp>
        <p:nvSpPr>
          <p:cNvPr id="403" name="Shape 403"/>
          <p:cNvSpPr>
            <a:spLocks noChangeArrowheads="1"/>
          </p:cNvSpPr>
          <p:nvPr/>
        </p:nvSpPr>
        <p:spPr bwMode="auto">
          <a:xfrm>
            <a:off x="93663" y="2747963"/>
            <a:ext cx="9702800" cy="395287"/>
          </a:xfrm>
          <a:prstGeom prst="rect">
            <a:avLst/>
          </a:prstGeom>
          <a:noFill/>
          <a:ln w="25400">
            <a:solidFill>
              <a:srgbClr val="3333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Lucida Sans Unicode" pitchFamily="34" charset="0"/>
              <a:cs typeface="Helvetica" pitchFamily="34" charset="0"/>
              <a:sym typeface="Lucida Sans Unicode" pitchFamily="34" charset="0"/>
            </a:endParaRPr>
          </a:p>
        </p:txBody>
      </p:sp>
      <p:sp>
        <p:nvSpPr>
          <p:cNvPr id="404" name="Shape 404"/>
          <p:cNvSpPr>
            <a:spLocks noChangeArrowheads="1"/>
          </p:cNvSpPr>
          <p:nvPr/>
        </p:nvSpPr>
        <p:spPr bwMode="auto">
          <a:xfrm>
            <a:off x="93663" y="3698875"/>
            <a:ext cx="9702800" cy="238125"/>
          </a:xfrm>
          <a:prstGeom prst="rect">
            <a:avLst/>
          </a:prstGeom>
          <a:noFill/>
          <a:ln w="25400">
            <a:solidFill>
              <a:srgbClr val="3333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Lucida Sans Unicode" pitchFamily="34" charset="0"/>
              <a:cs typeface="Helvetica" pitchFamily="34" charset="0"/>
              <a:sym typeface="Lucida Sans Unicode" pitchFamily="34" charset="0"/>
            </a:endParaRPr>
          </a:p>
        </p:txBody>
      </p:sp>
      <p:sp>
        <p:nvSpPr>
          <p:cNvPr id="58375" name="Shape 405"/>
          <p:cNvSpPr>
            <a:spLocks noChangeShapeType="1"/>
          </p:cNvSpPr>
          <p:nvPr/>
        </p:nvSpPr>
        <p:spPr bwMode="auto">
          <a:xfrm>
            <a:off x="4005263" y="2033588"/>
            <a:ext cx="633412" cy="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06" name="Shape 406"/>
          <p:cNvSpPr>
            <a:spLocks noChangeShapeType="1"/>
          </p:cNvSpPr>
          <p:nvPr/>
        </p:nvSpPr>
        <p:spPr bwMode="auto">
          <a:xfrm>
            <a:off x="434975" y="6316663"/>
            <a:ext cx="9121775" cy="0"/>
          </a:xfrm>
          <a:prstGeom prst="line">
            <a:avLst/>
          </a:prstGeom>
          <a:noFill/>
          <a:ln w="25400">
            <a:solidFill>
              <a:srgbClr val="009999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07" name="Shape 407"/>
          <p:cNvSpPr>
            <a:spLocks noChangeShapeType="1"/>
          </p:cNvSpPr>
          <p:nvPr/>
        </p:nvSpPr>
        <p:spPr bwMode="auto">
          <a:xfrm>
            <a:off x="119063" y="6554788"/>
            <a:ext cx="1268412" cy="0"/>
          </a:xfrm>
          <a:prstGeom prst="line">
            <a:avLst/>
          </a:prstGeom>
          <a:noFill/>
          <a:ln w="25400">
            <a:solidFill>
              <a:srgbClr val="009999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08" name="Shape 408"/>
          <p:cNvSpPr>
            <a:spLocks noChangeArrowheads="1"/>
          </p:cNvSpPr>
          <p:nvPr/>
        </p:nvSpPr>
        <p:spPr bwMode="auto">
          <a:xfrm>
            <a:off x="119063" y="4333875"/>
            <a:ext cx="9702800" cy="396875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Lucida Sans Unicode" pitchFamily="34" charset="0"/>
              <a:cs typeface="Helvetica" pitchFamily="34" charset="0"/>
              <a:sym typeface="Lucida Sans Unicode" pitchFamily="34" charset="0"/>
            </a:endParaRPr>
          </a:p>
        </p:txBody>
      </p:sp>
      <p:sp>
        <p:nvSpPr>
          <p:cNvPr id="409" name="Shape 409"/>
          <p:cNvSpPr>
            <a:spLocks noChangeArrowheads="1"/>
          </p:cNvSpPr>
          <p:nvPr/>
        </p:nvSpPr>
        <p:spPr bwMode="auto">
          <a:xfrm>
            <a:off x="119063" y="4967288"/>
            <a:ext cx="9702800" cy="7143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Lucida Sans Unicode" pitchFamily="34" charset="0"/>
              <a:cs typeface="Helvetica" pitchFamily="34" charset="0"/>
              <a:sym typeface="Lucida Sans Unicode" pitchFamily="34" charset="0"/>
            </a:endParaRPr>
          </a:p>
        </p:txBody>
      </p:sp>
      <p:sp>
        <p:nvSpPr>
          <p:cNvPr id="410" name="Shape 410"/>
          <p:cNvSpPr>
            <a:spLocks noChangeArrowheads="1"/>
          </p:cNvSpPr>
          <p:nvPr/>
        </p:nvSpPr>
        <p:spPr bwMode="auto">
          <a:xfrm>
            <a:off x="119063" y="3937000"/>
            <a:ext cx="9702800" cy="3571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Lucida Sans Unicode" pitchFamily="34" charset="0"/>
              <a:cs typeface="Helvetica" pitchFamily="34" charset="0"/>
              <a:sym typeface="Lucida Sans Unicode" pitchFamily="34" charset="0"/>
            </a:endParaRPr>
          </a:p>
        </p:txBody>
      </p:sp>
      <p:sp>
        <p:nvSpPr>
          <p:cNvPr id="58381" name="Shape 411"/>
          <p:cNvSpPr>
            <a:spLocks noChangeArrowheads="1"/>
          </p:cNvSpPr>
          <p:nvPr/>
        </p:nvSpPr>
        <p:spPr bwMode="auto">
          <a:xfrm>
            <a:off x="4005263" y="1795463"/>
            <a:ext cx="633412" cy="242887"/>
          </a:xfrm>
          <a:prstGeom prst="roundRect">
            <a:avLst>
              <a:gd name="adj" fmla="val 15134"/>
            </a:avLst>
          </a:prstGeom>
          <a:noFill/>
          <a:ln w="50800">
            <a:solidFill>
              <a:srgbClr val="21768B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endParaRPr lang="fr-FR" sz="1800">
              <a:solidFill>
                <a:srgbClr val="FFFFFF"/>
              </a:solidFill>
              <a:latin typeface="Lucida Sans Unicode" pitchFamily="34" charset="0"/>
              <a:cs typeface="Helvetica" pitchFamily="34" charset="0"/>
              <a:sym typeface="Lucida Sans Unicode" pitchFamily="34" charset="0"/>
            </a:endParaRPr>
          </a:p>
        </p:txBody>
      </p:sp>
      <p:sp>
        <p:nvSpPr>
          <p:cNvPr id="58382" name="Shape 412"/>
          <p:cNvSpPr>
            <a:spLocks noGrp="1"/>
          </p:cNvSpPr>
          <p:nvPr>
            <p:ph type="sldNum" sz="quarter" idx="10"/>
          </p:nvPr>
        </p:nvSpPr>
        <p:spPr>
          <a:xfrm>
            <a:off x="9523413" y="6705600"/>
            <a:ext cx="403225" cy="184150"/>
          </a:xfrm>
          <a:noFill/>
        </p:spPr>
        <p:txBody>
          <a:bodyPr lIns="0" tIns="0" rIns="0" bIns="0"/>
          <a:lstStyle/>
          <a:p>
            <a:pPr defTabSz="914400"/>
            <a:fld id="{7E9506C9-4E06-4B36-AE52-407229DFE396}" type="slidenum">
              <a:rPr lang="fr-FR"/>
              <a:pPr defTabSz="914400"/>
              <a:t>27</a:t>
            </a:fld>
            <a:endParaRPr lang="fr-FR"/>
          </a:p>
        </p:txBody>
      </p:sp>
      <p:pic>
        <p:nvPicPr>
          <p:cNvPr id="58383" name="image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488" y="36513"/>
            <a:ext cx="9979025" cy="16525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8384" name="Shape 414"/>
          <p:cNvSpPr>
            <a:spLocks noChangeArrowheads="1"/>
          </p:cNvSpPr>
          <p:nvPr/>
        </p:nvSpPr>
        <p:spPr bwMode="auto">
          <a:xfrm>
            <a:off x="133350" y="1039813"/>
            <a:ext cx="3154363" cy="554037"/>
          </a:xfrm>
          <a:prstGeom prst="rect">
            <a:avLst/>
          </a:prstGeom>
          <a:noFill/>
          <a:ln w="25400">
            <a:solidFill>
              <a:srgbClr val="00CC99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3000"/>
              </a:lnSpc>
            </a:pPr>
            <a:r>
              <a:rPr lang="fr-FR" sz="19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séries consécutives</a:t>
            </a:r>
          </a:p>
          <a:p>
            <a:pPr>
              <a:lnSpc>
                <a:spcPct val="93000"/>
              </a:lnSpc>
            </a:pPr>
            <a:r>
              <a:rPr lang="fr-FR" sz="19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minimum 12 h d’enregistrement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16" animBg="1" advAuto="0"/>
      <p:bldP spid="402" grpId="3" animBg="1" advAuto="0"/>
      <p:bldP spid="402" grpId="8" animBg="1" advAuto="0"/>
      <p:bldP spid="403" grpId="1" animBg="1" advAuto="0"/>
      <p:bldP spid="403" grpId="6" animBg="1" advAuto="0"/>
      <p:bldP spid="404" grpId="2" animBg="1" advAuto="0"/>
      <p:bldP spid="404" grpId="7" animBg="1" advAuto="0"/>
      <p:bldP spid="406" grpId="0" animBg="1"/>
      <p:bldP spid="406" grpId="1" animBg="1"/>
      <p:bldP spid="407" grpId="0" animBg="1"/>
      <p:bldP spid="407" grpId="1" animBg="1"/>
      <p:bldP spid="408" grpId="11" animBg="1" advAuto="0"/>
      <p:bldP spid="408" grpId="12" animBg="1" advAuto="0"/>
      <p:bldP spid="409" grpId="15" animBg="1" advAuto="0"/>
      <p:bldP spid="410" grpId="13" animBg="1" advAuto="0"/>
      <p:bldP spid="410" grpId="14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929A3"/>
            </a:gs>
            <a:gs pos="100000">
              <a:srgbClr val="2364FF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/>
          </p:cNvSpPr>
          <p:nvPr>
            <p:ph type="title"/>
          </p:nvPr>
        </p:nvSpPr>
        <p:spPr>
          <a:xfrm>
            <a:off x="503238" y="304800"/>
            <a:ext cx="9064625" cy="1258888"/>
          </a:xfrm>
        </p:spPr>
        <p:txBody>
          <a:bodyPr lIns="0" tIns="0" rIns="0" bIns="0">
            <a:normAutofit/>
          </a:bodyPr>
          <a:lstStyle>
            <a:lvl1pPr>
              <a:defRPr sz="3200">
                <a:solidFill>
                  <a:srgbClr val="FBFBFB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effectLst/>
              </a:defRPr>
            </a:pPr>
            <a:r>
              <a:t>Cryptogenic Stroke and underlying Atrial Fibrillation (CRYSTAL AF)</a:t>
            </a:r>
          </a:p>
        </p:txBody>
      </p:sp>
      <p:sp>
        <p:nvSpPr>
          <p:cNvPr id="417" name="Shape 417"/>
          <p:cNvSpPr>
            <a:spLocks noGrp="1"/>
          </p:cNvSpPr>
          <p:nvPr>
            <p:ph type="body" idx="1"/>
          </p:nvPr>
        </p:nvSpPr>
        <p:spPr>
          <a:xfrm>
            <a:off x="503238" y="1763713"/>
            <a:ext cx="9064625" cy="4984750"/>
          </a:xfrm>
        </p:spPr>
        <p:txBody>
          <a:bodyPr lIns="0" tIns="0" rIns="0" bIns="0">
            <a:normAutofit/>
          </a:bodyPr>
          <a:lstStyle/>
          <a:p>
            <a:pPr marL="180888" indent="-180888" defTabSz="594359" eaLnBrk="1" fontAlgn="auto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FontTx/>
              <a:buChar char="•"/>
              <a:defRPr sz="1800"/>
            </a:pPr>
            <a:r>
              <a:rPr sz="2300">
                <a:solidFill>
                  <a:srgbClr val="FFFFFF"/>
                </a:solidFill>
              </a:rPr>
              <a:t> RCT </a:t>
            </a:r>
            <a:r>
              <a:rPr sz="2300">
                <a:solidFill>
                  <a:srgbClr val="FFFFFF"/>
                </a:solidFill>
                <a:effectLst>
                  <a:outerShdw blurRad="25400" dist="24765" dir="2700000" rotWithShape="0">
                    <a:srgbClr val="000000">
                      <a:alpha val="43137"/>
                    </a:srgbClr>
                  </a:outerShdw>
                </a:effectLst>
              </a:rPr>
              <a:t>pour l’évaluation de l’efficacité du monitorage à long terme pour la détection de la FAP (&gt;30 sec) chez les patients avec AVC cryptogénique</a:t>
            </a:r>
            <a:r>
              <a:rPr sz="2300">
                <a:solidFill>
                  <a:srgbClr val="FFFFFF"/>
                </a:solidFill>
              </a:rPr>
              <a:t> </a:t>
            </a:r>
          </a:p>
          <a:p>
            <a:pPr marL="110790" indent="-110790" defTabSz="594359" eaLnBrk="1" fontAlgn="auto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FontTx/>
              <a:buChar char="•"/>
              <a:defRPr sz="1800"/>
            </a:pPr>
            <a:endParaRPr sz="2300">
              <a:solidFill>
                <a:srgbClr val="FFFFFF"/>
              </a:solidFill>
            </a:endParaRPr>
          </a:p>
          <a:p>
            <a:pPr marL="180888" indent="-180888" defTabSz="594359" eaLnBrk="1" fontAlgn="auto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FontTx/>
              <a:buChar char="•"/>
              <a:defRPr sz="1800"/>
            </a:pPr>
            <a:r>
              <a:rPr sz="2300">
                <a:solidFill>
                  <a:srgbClr val="FFFFFF"/>
                </a:solidFill>
              </a:rPr>
              <a:t> 50 sites en </a:t>
            </a:r>
            <a:r>
              <a:rPr sz="2300">
                <a:solidFill>
                  <a:srgbClr val="FFFFFF"/>
                </a:solidFill>
                <a:effectLst>
                  <a:outerShdw blurRad="25400" dist="24765" dir="2700000" rotWithShape="0">
                    <a:srgbClr val="000000">
                      <a:alpha val="43137"/>
                    </a:srgbClr>
                  </a:outerShdw>
                </a:effectLst>
              </a:rPr>
              <a:t>Europe, Canada, US</a:t>
            </a:r>
          </a:p>
          <a:p>
            <a:pPr marL="110790" indent="-110790" defTabSz="594359" eaLnBrk="1" fontAlgn="auto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FontTx/>
              <a:buChar char="•"/>
              <a:defRPr sz="1800"/>
            </a:pPr>
            <a:endParaRPr sz="2300">
              <a:solidFill>
                <a:srgbClr val="FFFFFF"/>
              </a:solidFill>
            </a:endParaRPr>
          </a:p>
          <a:p>
            <a:pPr marL="180888" indent="-180888" defTabSz="594359" eaLnBrk="1" fontAlgn="auto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FontTx/>
              <a:buChar char="•"/>
              <a:defRPr sz="1800"/>
            </a:pPr>
            <a:r>
              <a:rPr sz="2300">
                <a:solidFill>
                  <a:srgbClr val="FFFFFF"/>
                </a:solidFill>
              </a:rPr>
              <a:t> 441 patients (age&gt;40 ans): ECG Holter 24 h (minimum) &lt; 90 jours de l’AVC </a:t>
            </a:r>
          </a:p>
          <a:p>
            <a:pPr marL="110790" indent="-110790" defTabSz="594359" eaLnBrk="1" fontAlgn="auto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FontTx/>
              <a:buChar char="•"/>
              <a:defRPr sz="1800"/>
            </a:pPr>
            <a:endParaRPr sz="2300">
              <a:solidFill>
                <a:srgbClr val="FFFFFF"/>
              </a:solidFill>
              <a:effectLst>
                <a:outerShdw blurRad="25400" dist="24765" dir="2700000" rotWithShape="0">
                  <a:srgbClr val="000000">
                    <a:alpha val="43137"/>
                  </a:srgbClr>
                </a:outerShdw>
              </a:effectLst>
            </a:endParaRPr>
          </a:p>
          <a:p>
            <a:pPr marL="180888" indent="-180888" defTabSz="594359" eaLnBrk="1" fontAlgn="auto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FontTx/>
              <a:buChar char="•"/>
              <a:defRPr sz="1800"/>
            </a:pPr>
            <a:r>
              <a:rPr sz="2300">
                <a:solidFill>
                  <a:srgbClr val="FFFFFF"/>
                </a:solidFill>
                <a:effectLst>
                  <a:outerShdw blurRad="25400" dist="24765" dir="2700000" rotWithShape="0">
                    <a:srgbClr val="000000">
                      <a:alpha val="43137"/>
                    </a:srgbClr>
                  </a:outerShdw>
                </a:effectLst>
              </a:rPr>
              <a:t> Randomisation </a:t>
            </a:r>
            <a:r>
              <a:rPr sz="2300">
                <a:solidFill>
                  <a:srgbClr val="FFFFFF"/>
                </a:solidFill>
              </a:rPr>
              <a:t>1:1: monitorage « standard » de l’arythmie (bras controle) contre la pose d’un monitor cardiaque sous-cutanée  (Reveal XT; Medtronic, Inc, Minneapolis, MN) (bras à monitorage continu)</a:t>
            </a:r>
          </a:p>
          <a:p>
            <a:pPr marL="110790" indent="-110790" defTabSz="594359" eaLnBrk="1" fontAlgn="auto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FontTx/>
              <a:buChar char="•"/>
              <a:defRPr sz="1800"/>
            </a:pPr>
            <a:endParaRPr sz="2300">
              <a:solidFill>
                <a:srgbClr val="FFFFFF"/>
              </a:solidFill>
            </a:endParaRPr>
          </a:p>
          <a:p>
            <a:pPr marL="180888" indent="-180888" defTabSz="594359" eaLnBrk="1" fontAlgn="auto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FontTx/>
              <a:buChar char="•"/>
              <a:defRPr sz="1800"/>
            </a:pPr>
            <a:r>
              <a:rPr sz="2300">
                <a:solidFill>
                  <a:srgbClr val="FFFFFF"/>
                </a:solidFill>
              </a:rPr>
              <a:t> End-point primaire: détection de la FA dans les 6 premiers mois post-AVC. Minimum follow-up: 12 mois</a:t>
            </a:r>
          </a:p>
        </p:txBody>
      </p:sp>
      <p:sp>
        <p:nvSpPr>
          <p:cNvPr id="59396" name="Shape 418"/>
          <p:cNvSpPr>
            <a:spLocks noGrp="1"/>
          </p:cNvSpPr>
          <p:nvPr>
            <p:ph type="sldNum" sz="quarter" idx="10"/>
          </p:nvPr>
        </p:nvSpPr>
        <p:spPr>
          <a:xfrm>
            <a:off x="7218363" y="6880225"/>
            <a:ext cx="2349500" cy="196850"/>
          </a:xfrm>
          <a:noFill/>
        </p:spPr>
        <p:txBody>
          <a:bodyPr lIns="0" tIns="0" rIns="0" bIns="0"/>
          <a:lstStyle/>
          <a:p>
            <a:pPr defTabSz="914400"/>
            <a:fld id="{84762492-11E6-410E-A6EB-686912860514}" type="slidenum">
              <a:rPr lang="fr-FR"/>
              <a:pPr defTabSz="914400"/>
              <a:t>28</a:t>
            </a:fld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929A3"/>
            </a:gs>
            <a:gs pos="100000">
              <a:srgbClr val="2364FF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503238" y="304800"/>
            <a:ext cx="9064625" cy="1258888"/>
          </a:xfrm>
        </p:spPr>
        <p:txBody>
          <a:bodyPr lIns="0" tIns="0" rIns="0" bIns="0">
            <a:normAutofit/>
          </a:bodyPr>
          <a:lstStyle>
            <a:lvl1pPr>
              <a:defRPr sz="3200">
                <a:solidFill>
                  <a:srgbClr val="FBFBFB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effectLst/>
              </a:defRPr>
            </a:pPr>
            <a:r>
              <a:t>Cryptogenic Stroke and underlying Atrial Fibrillation (CRYSTAL AF)</a:t>
            </a:r>
          </a:p>
        </p:txBody>
      </p:sp>
      <p:sp>
        <p:nvSpPr>
          <p:cNvPr id="421" name="Shape 421"/>
          <p:cNvSpPr>
            <a:spLocks noGrp="1"/>
          </p:cNvSpPr>
          <p:nvPr>
            <p:ph type="body" idx="1"/>
          </p:nvPr>
        </p:nvSpPr>
        <p:spPr>
          <a:xfrm>
            <a:off x="947738" y="1465263"/>
            <a:ext cx="4238625" cy="2914650"/>
          </a:xfrm>
        </p:spPr>
        <p:txBody>
          <a:bodyPr lIns="0" tIns="0" rIns="0" bIns="0">
            <a:normAutofit/>
          </a:bodyPr>
          <a:lstStyle/>
          <a:p>
            <a:pPr marL="138061" indent="-138061" defTabSz="740662" eaLnBrk="1" fontAlgn="auto" hangingPunct="1">
              <a:lnSpc>
                <a:spcPct val="72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FontTx/>
              <a:buChar char="•"/>
              <a:defRPr sz="1800"/>
            </a:pPr>
            <a:endParaRPr sz="2900">
              <a:solidFill>
                <a:srgbClr val="FFFFFF"/>
              </a:solidFill>
            </a:endParaRPr>
          </a:p>
          <a:p>
            <a:pPr marL="0" indent="0" defTabSz="740662" eaLnBrk="1" fontAlgn="auto" hangingPunct="1">
              <a:lnSpc>
                <a:spcPct val="72000"/>
              </a:lnSpc>
              <a:spcBef>
                <a:spcPts val="300"/>
              </a:spcBef>
              <a:spcAft>
                <a:spcPts val="0"/>
              </a:spcAft>
              <a:buSzTx/>
              <a:buFontTx/>
              <a:buNone/>
              <a:defRPr sz="1800"/>
            </a:pPr>
            <a:r>
              <a:rPr sz="2900">
                <a:solidFill>
                  <a:srgbClr val="FFFFFF"/>
                </a:solidFill>
              </a:rPr>
              <a:t>Reveal XT: de la mesure d’un clé USB, le monitor est insérée ou dessous de la peau avec une procedure peu invasive (15 à 30 min) sous anesthésie locale</a:t>
            </a:r>
          </a:p>
        </p:txBody>
      </p:sp>
      <p:sp>
        <p:nvSpPr>
          <p:cNvPr id="60420" name="Shape 422"/>
          <p:cNvSpPr>
            <a:spLocks noGrp="1"/>
          </p:cNvSpPr>
          <p:nvPr>
            <p:ph type="sldNum" sz="quarter" idx="10"/>
          </p:nvPr>
        </p:nvSpPr>
        <p:spPr>
          <a:xfrm>
            <a:off x="7218363" y="6880225"/>
            <a:ext cx="2349500" cy="196850"/>
          </a:xfrm>
          <a:noFill/>
        </p:spPr>
        <p:txBody>
          <a:bodyPr lIns="0" tIns="0" rIns="0" bIns="0"/>
          <a:lstStyle/>
          <a:p>
            <a:pPr defTabSz="914400"/>
            <a:fld id="{06A4BD88-DDE5-401A-B961-89C930769FEE}" type="slidenum">
              <a:rPr lang="fr-FR">
                <a:solidFill>
                  <a:srgbClr val="FBFBFB"/>
                </a:solidFill>
              </a:rPr>
              <a:pPr defTabSz="914400"/>
              <a:t>29</a:t>
            </a:fld>
            <a:endParaRPr lang="fr-FR">
              <a:solidFill>
                <a:srgbClr val="FBFBFB"/>
              </a:solidFill>
            </a:endParaRPr>
          </a:p>
        </p:txBody>
      </p:sp>
      <p:pic>
        <p:nvPicPr>
          <p:cNvPr id="60421" name="image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7338" y="1519238"/>
            <a:ext cx="1668462" cy="34305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0422" name="Shape 424"/>
          <p:cNvSpPr>
            <a:spLocks noChangeArrowheads="1"/>
          </p:cNvSpPr>
          <p:nvPr/>
        </p:nvSpPr>
        <p:spPr bwMode="auto">
          <a:xfrm>
            <a:off x="973138" y="5232400"/>
            <a:ext cx="7404100" cy="1365250"/>
          </a:xfrm>
          <a:prstGeom prst="rect">
            <a:avLst/>
          </a:prstGeom>
          <a:solidFill>
            <a:srgbClr val="3333CC"/>
          </a:solidFill>
          <a:ln w="25400">
            <a:solidFill>
              <a:srgbClr val="EAFCFF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3000"/>
              </a:lnSpc>
            </a:pPr>
            <a:r>
              <a:rPr lang="fr-FR">
                <a:solidFill>
                  <a:srgbClr val="FFFFFF"/>
                </a:solidFill>
                <a:sym typeface="Arial" charset="0"/>
              </a:rPr>
              <a:t>Le dispositif nécessite de la collaboration du patient pour télécharger les données. 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3000"/>
              </a:lnSpc>
            </a:pPr>
            <a:r>
              <a:rPr lang="fr-FR">
                <a:solidFill>
                  <a:srgbClr val="FFFFFF"/>
                </a:solidFill>
                <a:sym typeface="Arial" charset="0"/>
              </a:rPr>
              <a:t>Les données sont ensuite envoyées à l’ordinateur pour être analysés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732630" y="43035"/>
            <a:ext cx="8605840" cy="1689101"/>
          </a:xfrm>
          <a:ln w="25400">
            <a:solidFill>
              <a:srgbClr val="252595">
                <a:alpha val="78728"/>
              </a:srgbClr>
            </a:solidFill>
            <a:bevel/>
          </a:ln>
          <a:effectLst>
            <a:reflection stA="50000" endPos="40000" dir="5400000" sy="-100000" algn="bl" rotWithShape="0"/>
          </a:effectLst>
        </p:spPr>
        <p:txBody>
          <a:bodyPr>
            <a:normAutofit/>
          </a:bodyPr>
          <a:lstStyle>
            <a:lvl1pPr>
              <a:defRPr sz="4100">
                <a:solidFill>
                  <a:srgbClr val="FBFBFB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effectLst/>
              </a:defRPr>
            </a:pPr>
            <a:r>
              <a:rPr>
                <a:effectLst/>
              </a:rPr>
              <a:t>Resumé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idx="1"/>
          </p:nvPr>
        </p:nvSpPr>
        <p:spPr>
          <a:xfrm>
            <a:off x="1020763" y="1482725"/>
            <a:ext cx="8029575" cy="5197475"/>
          </a:xfrm>
          <a:solidFill>
            <a:srgbClr val="3333CC"/>
          </a:solidFill>
          <a:ln w="25400">
            <a:solidFill>
              <a:srgbClr val="252595"/>
            </a:solidFill>
            <a:bevel/>
          </a:ln>
        </p:spPr>
        <p:txBody>
          <a:bodyPr lIns="254000" tIns="254000" rIns="254000" bIns="254000">
            <a:normAutofit/>
          </a:bodyPr>
          <a:lstStyle/>
          <a:p>
            <a:pPr marL="921891" indent="-921891" eaLnBrk="1" fontAlgn="auto" hangingPunct="1">
              <a:spcBef>
                <a:spcPts val="0"/>
              </a:spcBef>
              <a:spcAft>
                <a:spcPts val="0"/>
              </a:spcAft>
              <a:buSzPct val="60000"/>
              <a:buFont typeface="Arial"/>
              <a:buBlip>
                <a:blip r:embed="rId2"/>
              </a:buBlip>
              <a:defRPr sz="1800"/>
            </a:pPr>
            <a:r>
              <a:rPr sz="3100">
                <a:solidFill>
                  <a:srgbClr val="FFFFFF"/>
                </a:solidFill>
              </a:rPr>
              <a:t>FA: epidemiologie</a:t>
            </a:r>
          </a:p>
          <a:p>
            <a:pPr marL="310813" indent="-310813" eaLnBrk="1" fontAlgn="auto" hangingPunct="1">
              <a:spcBef>
                <a:spcPts val="0"/>
              </a:spcBef>
              <a:spcAft>
                <a:spcPts val="0"/>
              </a:spcAft>
              <a:buSzPct val="60000"/>
              <a:buFont typeface="Arial"/>
              <a:buBlip>
                <a:blip r:embed="rId2"/>
              </a:buBlip>
              <a:defRPr sz="1800"/>
            </a:pPr>
            <a:endParaRPr sz="3100">
              <a:solidFill>
                <a:srgbClr val="FFFFFF"/>
              </a:solidFill>
            </a:endParaRPr>
          </a:p>
          <a:p>
            <a:pPr marL="921891" indent="-921891" eaLnBrk="1" fontAlgn="auto" hangingPunct="1">
              <a:spcBef>
                <a:spcPts val="0"/>
              </a:spcBef>
              <a:spcAft>
                <a:spcPts val="0"/>
              </a:spcAft>
              <a:buSzPct val="60000"/>
              <a:buFont typeface="Arial"/>
              <a:buBlip>
                <a:blip r:embed="rId2"/>
              </a:buBlip>
              <a:defRPr sz="1800"/>
            </a:pPr>
            <a:r>
              <a:rPr sz="3100">
                <a:solidFill>
                  <a:srgbClr val="FFFFFF"/>
                </a:solidFill>
              </a:rPr>
              <a:t>FA et infarctus cérébrale</a:t>
            </a:r>
          </a:p>
          <a:p>
            <a:pPr marL="310813" indent="-310813" eaLnBrk="1" fontAlgn="auto" hangingPunct="1">
              <a:spcBef>
                <a:spcPts val="0"/>
              </a:spcBef>
              <a:spcAft>
                <a:spcPts val="0"/>
              </a:spcAft>
              <a:buSzPct val="60000"/>
              <a:buFont typeface="Arial"/>
              <a:buBlip>
                <a:blip r:embed="rId2"/>
              </a:buBlip>
              <a:defRPr sz="1800"/>
            </a:pPr>
            <a:endParaRPr sz="3100">
              <a:solidFill>
                <a:srgbClr val="FFFFFF"/>
              </a:solidFill>
            </a:endParaRPr>
          </a:p>
          <a:p>
            <a:pPr marL="921891" indent="-921891" eaLnBrk="1" fontAlgn="auto" hangingPunct="1">
              <a:spcBef>
                <a:spcPts val="0"/>
              </a:spcBef>
              <a:spcAft>
                <a:spcPts val="0"/>
              </a:spcAft>
              <a:buSzPct val="60000"/>
              <a:buFont typeface="Arial"/>
              <a:buBlip>
                <a:blip r:embed="rId2"/>
              </a:buBlip>
              <a:defRPr sz="1800"/>
            </a:pPr>
            <a:r>
              <a:rPr sz="3100">
                <a:solidFill>
                  <a:srgbClr val="FFFFFF"/>
                </a:solidFill>
              </a:rPr>
              <a:t>Méthodes de détection de la FA  </a:t>
            </a:r>
          </a:p>
          <a:p>
            <a:pPr marL="310813" indent="-310813" eaLnBrk="1" fontAlgn="auto" hangingPunct="1">
              <a:spcBef>
                <a:spcPts val="0"/>
              </a:spcBef>
              <a:spcAft>
                <a:spcPts val="0"/>
              </a:spcAft>
              <a:buSzPct val="60000"/>
              <a:buFont typeface="Arial"/>
              <a:buBlip>
                <a:blip r:embed="rId2"/>
              </a:buBlip>
              <a:defRPr sz="1800"/>
            </a:pPr>
            <a:endParaRPr sz="3100">
              <a:solidFill>
                <a:srgbClr val="FFFFFF"/>
              </a:solidFill>
            </a:endParaRPr>
          </a:p>
          <a:p>
            <a:pPr marL="310813" indent="-310813" eaLnBrk="1" fontAlgn="auto" hangingPunct="1">
              <a:spcBef>
                <a:spcPts val="0"/>
              </a:spcBef>
              <a:spcAft>
                <a:spcPts val="0"/>
              </a:spcAft>
              <a:buSzPct val="60000"/>
              <a:buFont typeface="Arial"/>
              <a:buBlip>
                <a:blip r:embed="rId2"/>
              </a:buBlip>
              <a:defRPr sz="1800"/>
            </a:pPr>
            <a:endParaRPr sz="3100">
              <a:solidFill>
                <a:srgbClr val="FFFFFF"/>
              </a:solidFill>
            </a:endParaRPr>
          </a:p>
          <a:p>
            <a:pPr marL="921891" indent="-921891" eaLnBrk="1" fontAlgn="auto" hangingPunct="1">
              <a:spcBef>
                <a:spcPts val="0"/>
              </a:spcBef>
              <a:spcAft>
                <a:spcPts val="0"/>
              </a:spcAft>
              <a:buSzPct val="60000"/>
              <a:buFont typeface="Arial"/>
              <a:buBlip>
                <a:blip r:embed="rId2"/>
              </a:buBlip>
              <a:defRPr sz="1800"/>
            </a:pPr>
            <a:r>
              <a:rPr sz="3100">
                <a:solidFill>
                  <a:srgbClr val="FFFFFF"/>
                </a:solidFill>
              </a:rPr>
              <a:t>Les traitements anti-arythmiques et les anticoagulants ne seront pas objet de cette presentation</a:t>
            </a:r>
          </a:p>
        </p:txBody>
      </p:sp>
      <p:sp>
        <p:nvSpPr>
          <p:cNvPr id="32772" name="Shape 163"/>
          <p:cNvSpPr>
            <a:spLocks noGrp="1"/>
          </p:cNvSpPr>
          <p:nvPr>
            <p:ph type="sldNum" sz="quarter" idx="4294967295"/>
          </p:nvPr>
        </p:nvSpPr>
        <p:spPr>
          <a:xfrm>
            <a:off x="7218363" y="6524625"/>
            <a:ext cx="2349500" cy="276225"/>
          </a:xfrm>
          <a:noFill/>
        </p:spPr>
        <p:txBody>
          <a:bodyPr lIns="45718" tIns="45718" rIns="45718" bIns="45718" anchor="ctr"/>
          <a:lstStyle/>
          <a:p>
            <a:pPr>
              <a:lnSpc>
                <a:spcPct val="93000"/>
              </a:lnSpc>
            </a:pPr>
            <a:fld id="{695BAFA2-819D-4E09-88B4-BF6368600BE0}" type="slidenum">
              <a:rPr lang="fr-FR" sz="12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>
                <a:lnSpc>
                  <a:spcPct val="93000"/>
                </a:lnSpc>
              </a:pPr>
              <a:t>3</a:t>
            </a:fld>
            <a:endParaRPr lang="fr-FR" sz="1200"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hape 426"/>
          <p:cNvSpPr>
            <a:spLocks noGrp="1"/>
          </p:cNvSpPr>
          <p:nvPr>
            <p:ph type="title"/>
          </p:nvPr>
        </p:nvSpPr>
        <p:spPr bwMode="auto">
          <a:xfrm>
            <a:off x="503238" y="304800"/>
            <a:ext cx="9064625" cy="1258888"/>
          </a:xfrm>
        </p:spPr>
        <p:txBody>
          <a:bodyPr vert="horz" wrap="square" lIns="0" tIns="0" rIns="0" bIns="0" numCol="1" anchorCtr="0" compatLnSpc="1">
            <a:prstTxWarp prst="textNoShape">
              <a:avLst/>
            </a:prstTxWarp>
          </a:bodyPr>
          <a:lstStyle/>
          <a:p>
            <a:pPr defTabSz="758825" eaLnBrk="1" hangingPunct="1"/>
            <a:r>
              <a:rPr lang="fr-FR" sz="3400" smtClean="0">
                <a:solidFill>
                  <a:srgbClr val="F9F9F9"/>
                </a:solidFill>
                <a:effectLst/>
                <a:latin typeface="Arial" charset="0"/>
                <a:cs typeface="Arial" charset="0"/>
                <a:sym typeface="Arial" charset="0"/>
              </a:rPr>
              <a:t>CRYSTAL-AF: détection de la FA</a:t>
            </a:r>
            <a:r>
              <a:rPr lang="fr-FR" sz="3900" smtClean="0">
                <a:solidFill>
                  <a:srgbClr val="F9F9F9"/>
                </a:solidFill>
                <a:effectLst/>
                <a:latin typeface="Arial" charset="0"/>
                <a:cs typeface="Arial" charset="0"/>
                <a:sym typeface="Arial" charset="0"/>
              </a:rPr>
              <a:t> </a:t>
            </a:r>
            <a:br>
              <a:rPr lang="fr-FR" sz="3900" smtClean="0">
                <a:solidFill>
                  <a:srgbClr val="F9F9F9"/>
                </a:solidFill>
                <a:effectLst/>
                <a:latin typeface="Arial" charset="0"/>
                <a:cs typeface="Arial" charset="0"/>
                <a:sym typeface="Arial" charset="0"/>
              </a:rPr>
            </a:br>
            <a:endParaRPr lang="fr-FR" sz="3900" smtClean="0">
              <a:solidFill>
                <a:srgbClr val="F9F9F9"/>
              </a:solidFill>
              <a:effectLst/>
              <a:latin typeface="Arial" charset="0"/>
              <a:cs typeface="Arial" charset="0"/>
              <a:sym typeface="Arial" charset="0"/>
            </a:endParaRPr>
          </a:p>
        </p:txBody>
      </p:sp>
      <p:graphicFrame>
        <p:nvGraphicFramePr>
          <p:cNvPr id="427" name="Table 427"/>
          <p:cNvGraphicFramePr/>
          <p:nvPr/>
        </p:nvGraphicFramePr>
        <p:xfrm>
          <a:off x="593725" y="1636713"/>
          <a:ext cx="8566150" cy="34417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314838"/>
                <a:gridCol w="2722344"/>
                <a:gridCol w="1608578"/>
                <a:gridCol w="1737964"/>
                <a:gridCol w="1181955"/>
              </a:tblGrid>
              <a:tr h="903951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8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Delai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200">
                          <a:solidFill>
                            <a:srgbClr val="FFFFFF"/>
                          </a:solidFill>
                          <a:latin typeface="Times New Roman Bold"/>
                          <a:ea typeface="Times New Roman Bold"/>
                          <a:cs typeface="Times New Roman Bold"/>
                          <a:sym typeface="Times New Roman Bold"/>
                        </a:rPr>
                        <a:t>Monitor implantable n=221(%)</a:t>
                      </a:r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 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imes New Roman Bold"/>
                          <a:ea typeface="Times New Roman Bold"/>
                          <a:cs typeface="Times New Roman Bold"/>
                          <a:sym typeface="Times New Roman Bold"/>
                        </a:rPr>
                        <a:t>Controls</a:t>
                      </a:r>
                      <a:endParaRPr>
                        <a:latin typeface="+mn-lt"/>
                        <a:ea typeface="+mn-ea"/>
                        <a:cs typeface="+mn-cs"/>
                        <a:sym typeface="Avenir Roman"/>
                      </a:endParaRPr>
                    </a:p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imes New Roman Bold"/>
                          <a:ea typeface="Times New Roman Bold"/>
                          <a:cs typeface="Times New Roman Bold"/>
                          <a:sym typeface="Times New Roman Bold"/>
                        </a:rPr>
                        <a:t>n=220 (%)</a:t>
                      </a: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 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imes New Roman Bold"/>
                          <a:ea typeface="Times New Roman Bold"/>
                          <a:cs typeface="Times New Roman Bold"/>
                          <a:sym typeface="Times New Roman Bold"/>
                        </a:rPr>
                        <a:t>Hazard Ratio</a:t>
                      </a: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 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2929A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 i="1">
                          <a:solidFill>
                            <a:srgbClr val="FFFFFF"/>
                          </a:solidFill>
                          <a:sym typeface="Helvetica"/>
                        </a:rPr>
                        <a:t>P </a:t>
                      </a:r>
                      <a:endParaRPr>
                        <a:latin typeface="+mn-lt"/>
                        <a:ea typeface="+mn-ea"/>
                        <a:cs typeface="+mn-cs"/>
                        <a:sym typeface="Avenir Roman"/>
                      </a:endParaRPr>
                    </a:p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imes New Roman Bold"/>
                          <a:ea typeface="Times New Roman Bold"/>
                          <a:cs typeface="Times New Roman Bold"/>
                          <a:sym typeface="Times New Roman Bold"/>
                        </a:rPr>
                        <a:t>Value</a:t>
                      </a: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 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903951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6 mois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8.9 (n=19)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1.4 (n=3)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6.43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0.0006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903951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12 mois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12.4 (n=29)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2.0 (n=4)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7.32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0.0001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730854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3 ans*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30.0 (n=42)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3.0 (n=5)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8.8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Roman"/>
                        </a:rPr>
                        <a:t>0.0001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1475" name="Shape 428"/>
          <p:cNvSpPr>
            <a:spLocks noChangeArrowheads="1"/>
          </p:cNvSpPr>
          <p:nvPr/>
        </p:nvSpPr>
        <p:spPr bwMode="auto">
          <a:xfrm>
            <a:off x="528638" y="5326063"/>
            <a:ext cx="8697912" cy="12604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354" tIns="50354" rIns="50354" bIns="50354">
            <a:spAutoFit/>
          </a:bodyPr>
          <a:lstStyle/>
          <a:p>
            <a:pPr defTabSz="914400"/>
            <a:r>
              <a:rPr lang="fr-FR" sz="2000">
                <a:solidFill>
                  <a:srgbClr val="FAF241"/>
                </a:solidFill>
                <a:sym typeface="Arial" charset="0"/>
              </a:rPr>
              <a:t>Délai (médian) de détection de la FAP: 84 j ours (monitor) vs 53 jours (controls)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defTabSz="914400"/>
            <a:r>
              <a:rPr lang="fr-FR" sz="2000">
                <a:solidFill>
                  <a:srgbClr val="FAF241"/>
                </a:solidFill>
                <a:sym typeface="Arial" charset="0"/>
              </a:rPr>
              <a:t>FA asymptomatique: 74% vs 33% à 6 mois; 79% vs 37% à 12 mois 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defTabSz="914400"/>
            <a:r>
              <a:rPr lang="fr-FR" sz="2000">
                <a:solidFill>
                  <a:srgbClr val="FAF241"/>
                </a:solidFill>
                <a:sym typeface="Arial" charset="0"/>
              </a:rPr>
              <a:t>* Follow-up à 36 mois obtenu pour  48 patients</a:t>
            </a:r>
          </a:p>
        </p:txBody>
      </p:sp>
      <p:sp>
        <p:nvSpPr>
          <p:cNvPr id="61476" name="Shape 429"/>
          <p:cNvSpPr>
            <a:spLocks noGrp="1"/>
          </p:cNvSpPr>
          <p:nvPr>
            <p:ph type="sldNum" sz="quarter" idx="10"/>
          </p:nvPr>
        </p:nvSpPr>
        <p:spPr>
          <a:xfrm>
            <a:off x="7218363" y="6880225"/>
            <a:ext cx="2349500" cy="196850"/>
          </a:xfrm>
          <a:noFill/>
        </p:spPr>
        <p:txBody>
          <a:bodyPr lIns="0" tIns="0" rIns="0" bIns="0"/>
          <a:lstStyle/>
          <a:p>
            <a:pPr defTabSz="914400"/>
            <a:fld id="{A76C777A-770D-43ED-868E-65331F07C18B}" type="slidenum">
              <a:rPr lang="fr-FR">
                <a:solidFill>
                  <a:srgbClr val="FFFFFF"/>
                </a:solidFill>
              </a:rPr>
              <a:pPr defTabSz="914400"/>
              <a:t>30</a:t>
            </a:fld>
            <a:endParaRPr lang="fr-FR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hape 431"/>
          <p:cNvSpPr>
            <a:spLocks noGrp="1"/>
          </p:cNvSpPr>
          <p:nvPr>
            <p:ph type="title"/>
          </p:nvPr>
        </p:nvSpPr>
        <p:spPr bwMode="auto">
          <a:xfrm>
            <a:off x="517525" y="1006475"/>
            <a:ext cx="8605838" cy="1689100"/>
          </a:xfrm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l" eaLnBrk="1" hangingPunct="1">
              <a:lnSpc>
                <a:spcPct val="80000"/>
              </a:lnSpc>
              <a:spcBef>
                <a:spcPts val="600"/>
              </a:spcBef>
            </a:pPr>
            <a:r>
              <a:rPr lang="fr-FR" sz="2200" smtClean="0">
                <a:effectLst/>
                <a:latin typeface="Arial" charset="0"/>
                <a:cs typeface="Arial" charset="0"/>
                <a:sym typeface="Arial" charset="0"/>
              </a:rPr>
              <a:t>En attente d’approbation par la FDA</a:t>
            </a:r>
            <a:r>
              <a:rPr lang="fr-FR" sz="1800" b="1" smtClean="0">
                <a:effectLst/>
                <a:latin typeface="Arial" charset="0"/>
                <a:cs typeface="Arial" charset="0"/>
                <a:sym typeface="Arial" charset="0"/>
              </a:rPr>
              <a:t/>
            </a:r>
            <a:br>
              <a:rPr lang="fr-FR" sz="1800" b="1" smtClean="0">
                <a:effectLst/>
                <a:latin typeface="Arial" charset="0"/>
                <a:cs typeface="Arial" charset="0"/>
                <a:sym typeface="Arial" charset="0"/>
              </a:rPr>
            </a:br>
            <a:r>
              <a:rPr lang="fr-FR" sz="2200" smtClean="0">
                <a:effectLst/>
                <a:latin typeface="Arial" charset="0"/>
                <a:cs typeface="Arial" charset="0"/>
                <a:sym typeface="Arial" charset="0"/>
              </a:rPr>
              <a:t>Peut être donné par injection en 30 seconds, sans nécessité de suture</a:t>
            </a:r>
            <a:r>
              <a:rPr lang="fr-FR" sz="1800" b="1" smtClean="0">
                <a:effectLst/>
                <a:latin typeface="Arial" charset="0"/>
                <a:cs typeface="Arial" charset="0"/>
                <a:sym typeface="Arial" charset="0"/>
              </a:rPr>
              <a:t/>
            </a:r>
            <a:br>
              <a:rPr lang="fr-FR" sz="1800" b="1" smtClean="0">
                <a:effectLst/>
                <a:latin typeface="Arial" charset="0"/>
                <a:cs typeface="Arial" charset="0"/>
                <a:sym typeface="Arial" charset="0"/>
              </a:rPr>
            </a:br>
            <a:r>
              <a:rPr lang="fr-FR" sz="2200" smtClean="0">
                <a:effectLst/>
                <a:latin typeface="Arial" charset="0"/>
                <a:cs typeface="Arial" charset="0"/>
                <a:sym typeface="Arial" charset="0"/>
              </a:rPr>
              <a:t>Les neurologues auront la possibilité de le faire eux même</a:t>
            </a:r>
          </a:p>
        </p:txBody>
      </p:sp>
      <p:pic>
        <p:nvPicPr>
          <p:cNvPr id="62466" name="image5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2609850"/>
            <a:ext cx="7620000" cy="3937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2467" name="Shape 433"/>
          <p:cNvSpPr>
            <a:spLocks noChangeArrowheads="1"/>
          </p:cNvSpPr>
          <p:nvPr/>
        </p:nvSpPr>
        <p:spPr bwMode="auto">
          <a:xfrm>
            <a:off x="504825" y="385763"/>
            <a:ext cx="5095875" cy="4730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3000"/>
              </a:lnSpc>
            </a:pPr>
            <a:r>
              <a:rPr lang="fr-FR" sz="25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Dispositif de nouvelle generation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hape 435"/>
          <p:cNvSpPr>
            <a:spLocks noGrp="1"/>
          </p:cNvSpPr>
          <p:nvPr>
            <p:ph type="sldNum" sz="quarter" idx="10"/>
          </p:nvPr>
        </p:nvSpPr>
        <p:spPr>
          <a:xfrm>
            <a:off x="9483725" y="6856413"/>
            <a:ext cx="587375" cy="184150"/>
          </a:xfrm>
          <a:noFill/>
        </p:spPr>
        <p:txBody>
          <a:bodyPr/>
          <a:lstStyle/>
          <a:p>
            <a:fld id="{8E532B7B-BBD2-4B7F-9472-2351052A1E6D}" type="slidenum">
              <a:rPr lang="fr-FR"/>
              <a:pPr/>
              <a:t>32</a:t>
            </a:fld>
            <a:endParaRPr lang="fr-FR"/>
          </a:p>
        </p:txBody>
      </p:sp>
      <p:sp>
        <p:nvSpPr>
          <p:cNvPr id="436" name="Shape 436"/>
          <p:cNvSpPr>
            <a:spLocks noGrp="1"/>
          </p:cNvSpPr>
          <p:nvPr>
            <p:ph type="body" idx="4294967295"/>
          </p:nvPr>
        </p:nvSpPr>
        <p:spPr>
          <a:xfrm>
            <a:off x="503238" y="1357313"/>
            <a:ext cx="9064625" cy="5726112"/>
          </a:xfrm>
        </p:spPr>
        <p:txBody>
          <a:bodyPr>
            <a:normAutofit/>
          </a:bodyPr>
          <a:lstStyle/>
          <a:p>
            <a:pPr marL="396875" indent="-396875" defTabSz="665163" eaLnBrk="1" hangingPunct="1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70000"/>
              <a:buFont typeface="Wingdings" pitchFamily="2" charset="2"/>
              <a:buChar char="■"/>
            </a:pPr>
            <a:r>
              <a:rPr lang="fr-FR" sz="270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Le taux de détection de la FA après un AVC ischémique est 10-30%: une récente meta-analyse de 41 études suggère un taux à 40% (Sposato A, Lancet 2015) </a:t>
            </a:r>
            <a:endParaRPr lang="fr-FR" sz="27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396875" indent="-396875" defTabSz="665163" eaLnBrk="1" hangingPunct="1">
              <a:lnSpc>
                <a:spcPct val="72000"/>
              </a:lnSpc>
              <a:spcBef>
                <a:spcPts val="500"/>
              </a:spcBef>
              <a:buClr>
                <a:srgbClr val="FFCC00"/>
              </a:buClr>
              <a:buSzPct val="70000"/>
              <a:buFont typeface="Wingdings" pitchFamily="2" charset="2"/>
              <a:buChar char="■"/>
            </a:pPr>
            <a:endParaRPr lang="fr-FR" sz="2700" smtClean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396875" indent="-396875" defTabSz="665163" eaLnBrk="1" hangingPunct="1">
              <a:lnSpc>
                <a:spcPct val="72000"/>
              </a:lnSpc>
              <a:spcBef>
                <a:spcPts val="500"/>
              </a:spcBef>
              <a:buClr>
                <a:srgbClr val="FFCC00"/>
              </a:buClr>
              <a:buSzPct val="70000"/>
              <a:buFont typeface="Wingdings" pitchFamily="2" charset="2"/>
              <a:buChar char="■"/>
            </a:pPr>
            <a:r>
              <a:rPr lang="fr-FR" sz="270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AVC cryptogenique: taux de FAP de 0% à 21% (30% avec le REVEAL-XT)</a:t>
            </a:r>
          </a:p>
          <a:p>
            <a:pPr marL="396875" indent="-396875" defTabSz="665163" eaLnBrk="1" hangingPunct="1">
              <a:lnSpc>
                <a:spcPct val="72000"/>
              </a:lnSpc>
              <a:spcBef>
                <a:spcPts val="500"/>
              </a:spcBef>
              <a:buClr>
                <a:srgbClr val="FFCC00"/>
              </a:buClr>
              <a:buSzPct val="70000"/>
              <a:buFont typeface="Wingdings" pitchFamily="2" charset="2"/>
              <a:buChar char="■"/>
            </a:pPr>
            <a:endParaRPr lang="fr-FR" sz="2700" smtClean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396875" indent="-396875" defTabSz="665163" eaLnBrk="1" hangingPunct="1">
              <a:lnSpc>
                <a:spcPct val="72000"/>
              </a:lnSpc>
              <a:spcBef>
                <a:spcPts val="500"/>
              </a:spcBef>
              <a:buClr>
                <a:srgbClr val="FFCC00"/>
              </a:buClr>
              <a:buSzPct val="70000"/>
              <a:buFont typeface="Wingdings" pitchFamily="2" charset="2"/>
              <a:buChar char="■"/>
            </a:pPr>
            <a:r>
              <a:rPr lang="fr-FR" sz="270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Ampleur du phénomène sous-estimée: pas de consensus sur la méthodologie la plus appropriée (debut, durée, intensité du monitorage, cut-off pour la FAP) </a:t>
            </a:r>
          </a:p>
          <a:p>
            <a:pPr marL="396875" indent="-396875" defTabSz="665163" eaLnBrk="1" hangingPunct="1">
              <a:lnSpc>
                <a:spcPct val="72000"/>
              </a:lnSpc>
              <a:spcBef>
                <a:spcPts val="500"/>
              </a:spcBef>
              <a:buClr>
                <a:srgbClr val="FFCC00"/>
              </a:buClr>
              <a:buSzPct val="70000"/>
              <a:buFont typeface="Wingdings" pitchFamily="2" charset="2"/>
              <a:buChar char="■"/>
            </a:pPr>
            <a:endParaRPr lang="fr-FR" sz="2700" smtClean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396875" indent="-396875" defTabSz="665163" eaLnBrk="1" hangingPunct="1">
              <a:lnSpc>
                <a:spcPct val="72000"/>
              </a:lnSpc>
              <a:spcBef>
                <a:spcPts val="500"/>
              </a:spcBef>
              <a:buClr>
                <a:srgbClr val="FFCC00"/>
              </a:buClr>
              <a:buSzPct val="70000"/>
              <a:buFont typeface="Wingdings" pitchFamily="2" charset="2"/>
              <a:buChar char="■"/>
            </a:pPr>
            <a:r>
              <a:rPr lang="fr-FR" sz="270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Etudes prospectives sur des populations ciblées: Embolic Stroke of Undetermined Origin (ESUS) (sous-group des cryptogeniques) (Diener et al. Lancet Neurology, 2014)</a:t>
            </a:r>
          </a:p>
        </p:txBody>
      </p:sp>
      <p:sp>
        <p:nvSpPr>
          <p:cNvPr id="63491" name="Shape 437"/>
          <p:cNvSpPr>
            <a:spLocks noGrp="1"/>
          </p:cNvSpPr>
          <p:nvPr>
            <p:ph type="title" idx="4294967295"/>
          </p:nvPr>
        </p:nvSpPr>
        <p:spPr bwMode="auto">
          <a:xfrm>
            <a:off x="503238" y="425450"/>
            <a:ext cx="8585200" cy="971550"/>
          </a:xfrm>
          <a:noFill/>
          <a:ln w="9525"/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4300" b="0" smtClean="0">
                <a:solidFill>
                  <a:srgbClr val="E5E5FF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Conclusion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hape 439"/>
          <p:cNvSpPr>
            <a:spLocks noGrp="1"/>
          </p:cNvSpPr>
          <p:nvPr>
            <p:ph type="sldNum" sz="quarter" idx="10"/>
          </p:nvPr>
        </p:nvSpPr>
        <p:spPr>
          <a:xfrm>
            <a:off x="9483725" y="6856413"/>
            <a:ext cx="587375" cy="184150"/>
          </a:xfrm>
          <a:noFill/>
        </p:spPr>
        <p:txBody>
          <a:bodyPr/>
          <a:lstStyle/>
          <a:p>
            <a:fld id="{EA63365B-4180-4A03-A204-A7E6F15AFA53}" type="slidenum">
              <a:rPr lang="fr-FR"/>
              <a:pPr/>
              <a:t>33</a:t>
            </a:fld>
            <a:endParaRPr lang="fr-FR"/>
          </a:p>
        </p:txBody>
      </p:sp>
      <p:sp>
        <p:nvSpPr>
          <p:cNvPr id="64514" name="Shape 440"/>
          <p:cNvSpPr>
            <a:spLocks noChangeArrowheads="1"/>
          </p:cNvSpPr>
          <p:nvPr/>
        </p:nvSpPr>
        <p:spPr bwMode="auto">
          <a:xfrm>
            <a:off x="1108075" y="2316163"/>
            <a:ext cx="6329363" cy="5651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354" tIns="50354" rIns="50354" bIns="50354">
            <a:spAutoFit/>
          </a:bodyPr>
          <a:lstStyle/>
          <a:p>
            <a:pPr defTabSz="503238"/>
            <a:r>
              <a:rPr lang="fr-FR" sz="3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MERCI DE VOTRE ATTENTION!</a:t>
            </a:r>
          </a:p>
        </p:txBody>
      </p:sp>
      <p:pic>
        <p:nvPicPr>
          <p:cNvPr id="64515" name="image6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3529013"/>
            <a:ext cx="4505325" cy="28590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165"/>
          <p:cNvSpPr>
            <a:spLocks noGrp="1"/>
          </p:cNvSpPr>
          <p:nvPr>
            <p:ph type="sldNum" sz="quarter" idx="10"/>
          </p:nvPr>
        </p:nvSpPr>
        <p:spPr>
          <a:xfrm>
            <a:off x="9483725" y="6856413"/>
            <a:ext cx="587375" cy="184150"/>
          </a:xfrm>
          <a:noFill/>
        </p:spPr>
        <p:txBody>
          <a:bodyPr/>
          <a:lstStyle/>
          <a:p>
            <a:fld id="{7B93E6C4-D12C-41DD-A9B6-41964877B0C0}" type="slidenum">
              <a:rPr lang="fr-FR"/>
              <a:pPr/>
              <a:t>4</a:t>
            </a:fld>
            <a:endParaRPr lang="fr-FR"/>
          </a:p>
        </p:txBody>
      </p:sp>
      <p:sp>
        <p:nvSpPr>
          <p:cNvPr id="33794" name="Shape 166"/>
          <p:cNvSpPr>
            <a:spLocks noChangeArrowheads="1"/>
          </p:cNvSpPr>
          <p:nvPr/>
        </p:nvSpPr>
        <p:spPr bwMode="auto">
          <a:xfrm>
            <a:off x="869950" y="330200"/>
            <a:ext cx="8331200" cy="5445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3000"/>
              </a:lnSpc>
            </a:pPr>
            <a:r>
              <a:rPr lang="fr-FR" sz="3200">
                <a:solidFill>
                  <a:srgbClr val="FDFDFD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Prevalence des maladies cardiovasculaires aux EU</a:t>
            </a:r>
          </a:p>
        </p:txBody>
      </p:sp>
      <p:pic>
        <p:nvPicPr>
          <p:cNvPr id="33795" name="image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958850"/>
            <a:ext cx="6910388" cy="5735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3796" name="Shape 168"/>
          <p:cNvSpPr>
            <a:spLocks noChangeArrowheads="1"/>
          </p:cNvSpPr>
          <p:nvPr/>
        </p:nvSpPr>
        <p:spPr bwMode="auto">
          <a:xfrm>
            <a:off x="4645025" y="6778625"/>
            <a:ext cx="4321175" cy="4222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3000"/>
              </a:lnSpc>
            </a:pPr>
            <a:r>
              <a:rPr lang="fr-FR" i="1">
                <a:solidFill>
                  <a:srgbClr val="FCFC48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Pal S, U.S. Pharm 2010, 35 (2):10</a:t>
            </a:r>
          </a:p>
        </p:txBody>
      </p:sp>
      <p:pic>
        <p:nvPicPr>
          <p:cNvPr id="169" name="image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2100" y="1989138"/>
            <a:ext cx="1857375" cy="13271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hape 171"/>
          <p:cNvSpPr>
            <a:spLocks noGrp="1"/>
          </p:cNvSpPr>
          <p:nvPr>
            <p:ph type="title"/>
          </p:nvPr>
        </p:nvSpPr>
        <p:spPr bwMode="auto">
          <a:xfrm>
            <a:off x="739775" y="412750"/>
            <a:ext cx="8605838" cy="971550"/>
          </a:xfrm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3700" smtClean="0">
                <a:solidFill>
                  <a:srgbClr val="FFFFFF"/>
                </a:solidFill>
                <a:effectLst/>
              </a:rPr>
              <a:t>FA: epidemiologie</a:t>
            </a:r>
          </a:p>
        </p:txBody>
      </p:sp>
      <p:sp>
        <p:nvSpPr>
          <p:cNvPr id="34819" name="Shape 172"/>
          <p:cNvSpPr>
            <a:spLocks noChangeArrowheads="1"/>
          </p:cNvSpPr>
          <p:nvPr/>
        </p:nvSpPr>
        <p:spPr bwMode="auto">
          <a:xfrm>
            <a:off x="2224088" y="5969000"/>
            <a:ext cx="7391400" cy="582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3000"/>
              </a:lnSpc>
              <a:spcBef>
                <a:spcPts val="800"/>
              </a:spcBef>
            </a:pPr>
            <a:r>
              <a:rPr lang="fr-FR" sz="1700" i="1">
                <a:solidFill>
                  <a:srgbClr val="F4ED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Go AS, et al. JAMA 2001; Zoni-Berisso M, et al. Clinical Epidemiology, 2014</a:t>
            </a:r>
          </a:p>
          <a:p>
            <a:pPr>
              <a:lnSpc>
                <a:spcPct val="93000"/>
              </a:lnSpc>
              <a:spcBef>
                <a:spcPts val="800"/>
              </a:spcBef>
            </a:pPr>
            <a:r>
              <a:rPr lang="fr-FR" sz="1700" i="1">
                <a:solidFill>
                  <a:srgbClr val="F4ED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* Selon l’estimation de la progression démographique en Europe (EUROSTAT, 2010)</a:t>
            </a:r>
          </a:p>
        </p:txBody>
      </p:sp>
      <p:sp>
        <p:nvSpPr>
          <p:cNvPr id="34820" name="Shape 173"/>
          <p:cNvSpPr>
            <a:spLocks noGrp="1"/>
          </p:cNvSpPr>
          <p:nvPr>
            <p:ph type="sldNum" sz="quarter" idx="4294967295"/>
          </p:nvPr>
        </p:nvSpPr>
        <p:spPr>
          <a:xfrm>
            <a:off x="6978650" y="6451600"/>
            <a:ext cx="2351088" cy="274638"/>
          </a:xfrm>
          <a:noFill/>
        </p:spPr>
        <p:txBody>
          <a:bodyPr lIns="45718" tIns="45718" rIns="45718" bIns="45718" anchor="ctr"/>
          <a:lstStyle/>
          <a:p>
            <a:pPr>
              <a:lnSpc>
                <a:spcPct val="93000"/>
              </a:lnSpc>
            </a:pPr>
            <a:fld id="{E520DA0B-CD1E-4350-8CBB-BC5D25A8EF22}" type="slidenum">
              <a:rPr lang="fr-FR" sz="120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>
                <a:lnSpc>
                  <a:spcPct val="93000"/>
                </a:lnSpc>
              </a:pPr>
              <a:t>5</a:t>
            </a:fld>
            <a:endParaRPr lang="fr-FR" sz="1200">
              <a:solidFill>
                <a:srgbClr val="FAFAF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731838" y="1266825"/>
            <a:ext cx="8607425" cy="5022850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SzTx/>
              <a:buFont typeface="Arial"/>
              <a:buNone/>
              <a:defRPr sz="1800"/>
            </a:pPr>
            <a:r>
              <a:rPr sz="2500">
                <a:solidFill>
                  <a:srgbClr val="F4F4F4"/>
                </a:solidFill>
              </a:rPr>
              <a:t>Prévalence: </a:t>
            </a:r>
          </a:p>
          <a:p>
            <a:pPr marL="0" indent="0" eaLnBrk="1" fontAlgn="auto" hangingPunct="1">
              <a:spcAft>
                <a:spcPts val="0"/>
              </a:spcAft>
              <a:buSzTx/>
              <a:buFont typeface="Arial"/>
              <a:buNone/>
              <a:defRPr sz="1800"/>
            </a:pPr>
            <a:r>
              <a:rPr sz="2500">
                <a:solidFill>
                  <a:srgbClr val="F4F4F4"/>
                </a:solidFill>
              </a:rPr>
              <a:t>Europe: </a:t>
            </a:r>
            <a:r>
              <a:rPr sz="2500" u="sng">
                <a:solidFill>
                  <a:srgbClr val="F4F4F4"/>
                </a:solidFill>
              </a:rPr>
              <a:t>1.9%-2.9%</a:t>
            </a:r>
            <a:r>
              <a:rPr sz="2500">
                <a:solidFill>
                  <a:srgbClr val="F4F4F4"/>
                </a:solidFill>
              </a:rPr>
              <a:t> (doublé dans la dernier décennie) </a:t>
            </a:r>
          </a:p>
          <a:p>
            <a:pPr marL="0" indent="0" eaLnBrk="1" fontAlgn="auto" hangingPunct="1">
              <a:spcAft>
                <a:spcPts val="0"/>
              </a:spcAft>
              <a:buSzTx/>
              <a:buFont typeface="Arial"/>
              <a:buNone/>
              <a:defRPr sz="1800"/>
            </a:pPr>
            <a:r>
              <a:rPr sz="2500">
                <a:solidFill>
                  <a:srgbClr val="F4F4F4"/>
                </a:solidFill>
              </a:rPr>
              <a:t>US: 3% (projection pour l’année 2015) 			</a:t>
            </a:r>
          </a:p>
          <a:p>
            <a:pPr marL="0" indent="0" eaLnBrk="1" fontAlgn="auto" hangingPunct="1">
              <a:spcAft>
                <a:spcPts val="0"/>
              </a:spcAft>
              <a:buSzTx/>
              <a:buFont typeface="Arial"/>
              <a:buNone/>
              <a:defRPr sz="1800"/>
            </a:pPr>
            <a:r>
              <a:rPr sz="2500">
                <a:solidFill>
                  <a:srgbClr val="F4F4F4"/>
                </a:solidFill>
              </a:rPr>
              <a:t>H:F = 1.2:1</a:t>
            </a:r>
          </a:p>
          <a:p>
            <a:pPr marL="0" indent="0" eaLnBrk="1" fontAlgn="auto" hangingPunct="1">
              <a:spcAft>
                <a:spcPts val="0"/>
              </a:spcAft>
              <a:buSzTx/>
              <a:buFont typeface="Arial"/>
              <a:buNone/>
              <a:defRPr sz="1800"/>
            </a:pPr>
            <a:r>
              <a:rPr sz="2500">
                <a:solidFill>
                  <a:srgbClr val="F4F4F4"/>
                </a:solidFill>
              </a:rPr>
              <a:t>Incidence: 0.21-0.41 pour1,000 person/ans</a:t>
            </a:r>
          </a:p>
          <a:p>
            <a:pPr marL="0" indent="0" eaLnBrk="1" fontAlgn="auto" hangingPunct="1">
              <a:spcAft>
                <a:spcPts val="0"/>
              </a:spcAft>
              <a:buSzTx/>
              <a:buFont typeface="Arial"/>
              <a:buNone/>
              <a:defRPr sz="1800"/>
            </a:pPr>
            <a:endParaRPr sz="2500">
              <a:solidFill>
                <a:srgbClr val="F4F4F4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Arial"/>
              <a:buNone/>
              <a:defRPr sz="1800"/>
            </a:pPr>
            <a:r>
              <a:rPr sz="2400">
                <a:solidFill>
                  <a:srgbClr val="FDFDFD"/>
                </a:solidFill>
              </a:rPr>
              <a:t>Projection pour l’année 2030</a:t>
            </a:r>
            <a:r>
              <a:rPr sz="2400">
                <a:solidFill>
                  <a:srgbClr val="F5F92D"/>
                </a:solidFill>
              </a:rPr>
              <a:t>*</a:t>
            </a:r>
            <a:r>
              <a:rPr sz="2400">
                <a:solidFill>
                  <a:srgbClr val="FDFDFD"/>
                </a:solidFill>
              </a:rPr>
              <a:t>: </a:t>
            </a:r>
          </a:p>
          <a:p>
            <a:pPr marL="427787" indent="-427787" eaLnBrk="1" fontAlgn="auto" hangingPunct="1">
              <a:spcBef>
                <a:spcPts val="0"/>
              </a:spcBef>
              <a:spcAft>
                <a:spcPts val="0"/>
              </a:spcAft>
              <a:buSzPct val="60000"/>
              <a:buFont typeface="Arial"/>
              <a:buBlip>
                <a:blip r:embed="rId2"/>
              </a:buBlip>
              <a:defRPr sz="1800"/>
            </a:pPr>
            <a:r>
              <a:rPr sz="2400">
                <a:solidFill>
                  <a:srgbClr val="FDFDFD"/>
                </a:solidFill>
              </a:rPr>
              <a:t>Prévalence: 14-17 millions des sujets avec FA </a:t>
            </a:r>
          </a:p>
          <a:p>
            <a:pPr marL="427787" indent="-427787" eaLnBrk="1" fontAlgn="auto" hangingPunct="1">
              <a:spcBef>
                <a:spcPts val="0"/>
              </a:spcBef>
              <a:spcAft>
                <a:spcPts val="0"/>
              </a:spcAft>
              <a:buSzPct val="60000"/>
              <a:buFont typeface="Arial"/>
              <a:buBlip>
                <a:blip r:embed="rId2"/>
              </a:buBlip>
              <a:defRPr sz="1800"/>
            </a:pPr>
            <a:r>
              <a:rPr sz="2400">
                <a:solidFill>
                  <a:srgbClr val="FDFDFD"/>
                </a:solidFill>
              </a:rPr>
              <a:t>Incidence: 120,000-215,0000 nouveaux cases /an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Arial"/>
              <a:buNone/>
              <a:defRPr sz="1800"/>
            </a:pPr>
            <a:endParaRPr sz="2400">
              <a:solidFill>
                <a:srgbClr val="FDFDFD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Arial"/>
              <a:buNone/>
              <a:defRPr sz="1800"/>
            </a:pPr>
            <a:r>
              <a:rPr sz="2400">
                <a:solidFill>
                  <a:srgbClr val="FDFDFD"/>
                </a:solidFill>
              </a:rPr>
              <a:t>Phénomène sous-estimé: 10%-25% la FA est asymptomatique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hape 176"/>
          <p:cNvSpPr>
            <a:spLocks noGrp="1"/>
          </p:cNvSpPr>
          <p:nvPr>
            <p:ph type="sldNum" sz="quarter" idx="10"/>
          </p:nvPr>
        </p:nvSpPr>
        <p:spPr>
          <a:xfrm>
            <a:off x="9483725" y="6856413"/>
            <a:ext cx="587375" cy="184150"/>
          </a:xfrm>
          <a:noFill/>
        </p:spPr>
        <p:txBody>
          <a:bodyPr/>
          <a:lstStyle/>
          <a:p>
            <a:fld id="{3D830EEE-1A51-4206-BD68-BDDD73A544DE}" type="slidenum">
              <a:rPr lang="fr-FR"/>
              <a:pPr/>
              <a:t>6</a:t>
            </a:fld>
            <a:endParaRPr lang="fr-FR"/>
          </a:p>
        </p:txBody>
      </p:sp>
      <p:pic>
        <p:nvPicPr>
          <p:cNvPr id="35842" name="image2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150" y="817563"/>
            <a:ext cx="8080375" cy="5921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5843" name="Shape 178"/>
          <p:cNvSpPr>
            <a:spLocks noChangeArrowheads="1"/>
          </p:cNvSpPr>
          <p:nvPr/>
        </p:nvSpPr>
        <p:spPr bwMode="auto">
          <a:xfrm>
            <a:off x="-26988" y="214313"/>
            <a:ext cx="9772651" cy="4699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93000"/>
              </a:lnSpc>
            </a:pPr>
            <a:r>
              <a:rPr lang="fr-FR" sz="2700">
                <a:solidFill>
                  <a:srgbClr val="FDFDFD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Distribution de la prévalence (% de la population) de la FA selon l’age</a:t>
            </a:r>
          </a:p>
        </p:txBody>
      </p:sp>
      <p:sp>
        <p:nvSpPr>
          <p:cNvPr id="35844" name="Shape 179"/>
          <p:cNvSpPr>
            <a:spLocks noChangeArrowheads="1"/>
          </p:cNvSpPr>
          <p:nvPr/>
        </p:nvSpPr>
        <p:spPr bwMode="auto">
          <a:xfrm>
            <a:off x="5530850" y="6872288"/>
            <a:ext cx="3719513" cy="4206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3000"/>
              </a:lnSpc>
            </a:pPr>
            <a:r>
              <a:rPr lang="fr-FR" i="1">
                <a:solidFill>
                  <a:srgbClr val="FFED32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Wilke T et al. Europace, 2012</a:t>
            </a:r>
          </a:p>
        </p:txBody>
      </p:sp>
      <p:pic>
        <p:nvPicPr>
          <p:cNvPr id="180" name="image6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505075" y="5230813"/>
            <a:ext cx="1633538" cy="1168400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hape 182"/>
          <p:cNvSpPr>
            <a:spLocks noGrp="1"/>
          </p:cNvSpPr>
          <p:nvPr>
            <p:ph type="sldNum" sz="quarter" idx="10"/>
          </p:nvPr>
        </p:nvSpPr>
        <p:spPr>
          <a:xfrm>
            <a:off x="9483725" y="6856413"/>
            <a:ext cx="587375" cy="184150"/>
          </a:xfrm>
          <a:noFill/>
        </p:spPr>
        <p:txBody>
          <a:bodyPr/>
          <a:lstStyle/>
          <a:p>
            <a:fld id="{A012FC80-E33E-4D4A-908A-2B36CBC13907}" type="slidenum">
              <a:rPr lang="fr-FR"/>
              <a:pPr/>
              <a:t>7</a:t>
            </a:fld>
            <a:endParaRPr lang="fr-FR"/>
          </a:p>
        </p:txBody>
      </p:sp>
      <p:sp>
        <p:nvSpPr>
          <p:cNvPr id="183" name="Shape 183"/>
          <p:cNvSpPr/>
          <p:nvPr/>
        </p:nvSpPr>
        <p:spPr>
          <a:xfrm>
            <a:off x="923925" y="1390650"/>
            <a:ext cx="8218488" cy="552291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8" tIns="45718" rIns="45718" bIns="45718">
            <a:spAutoFit/>
          </a:bodyPr>
          <a:lstStyle/>
          <a:p>
            <a:pPr fontAlgn="auto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defRPr sz="1800"/>
            </a:pPr>
            <a:r>
              <a:rPr sz="2500" kern="0">
                <a:solidFill>
                  <a:srgbClr val="F4F4F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plus fréquente des troubles du rythme cardiaque (&gt;60 ans): action non cordonnées des celles myocardiques auriculaires, entrainant une contraction anarchique des oreillettes</a:t>
            </a:r>
            <a:endParaRPr sz="1800" kern="0">
              <a:solidFill>
                <a:sysClr val="windowText" lastClr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fontAlgn="auto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defRPr sz="1800"/>
            </a:pPr>
            <a:endParaRPr sz="2500" kern="0">
              <a:solidFill>
                <a:srgbClr val="F4F4F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fontAlgn="auto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defRPr sz="1800"/>
            </a:pPr>
            <a:r>
              <a:rPr sz="2500" kern="0">
                <a:solidFill>
                  <a:srgbClr val="F4F4F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 de FA: </a:t>
            </a:r>
            <a:endParaRPr sz="1800" kern="0">
              <a:solidFill>
                <a:sysClr val="windowText" lastClr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83519" indent="-483519" fontAlgn="auto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ct val="60000"/>
              <a:buFontTx/>
              <a:buBlip>
                <a:blip r:embed="rId2"/>
              </a:buBlip>
              <a:defRPr sz="1800"/>
            </a:pPr>
            <a:r>
              <a:rPr sz="2500" kern="0">
                <a:solidFill>
                  <a:srgbClr val="F4F4F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50% permanente, 25% persistante, 25% paroxystique (FAP=     &gt; 30 sec)</a:t>
            </a:r>
            <a:endParaRPr sz="1800" kern="0">
              <a:solidFill>
                <a:sysClr val="windowText" lastClr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fontAlgn="auto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defRPr sz="1800"/>
            </a:pPr>
            <a:endParaRPr sz="2100" kern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fontAlgn="auto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defRPr sz="1800"/>
            </a:pPr>
            <a:r>
              <a:rPr sz="2500" kern="0">
                <a:solidFill>
                  <a:srgbClr val="F4F4F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Maladies concomitantes: </a:t>
            </a:r>
            <a:endParaRPr sz="1800" kern="0">
              <a:solidFill>
                <a:sysClr val="windowText" lastClr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83519" indent="-483519" fontAlgn="auto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ct val="60000"/>
              <a:buFontTx/>
              <a:buBlip>
                <a:blip r:embed="rId2"/>
              </a:buBlip>
              <a:defRPr sz="1800"/>
            </a:pPr>
            <a:r>
              <a:rPr sz="2500" kern="0">
                <a:solidFill>
                  <a:srgbClr val="F4F4F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coronaropathie, valvulopathies, cardiomyopathies</a:t>
            </a:r>
            <a:endParaRPr sz="1800" kern="0">
              <a:solidFill>
                <a:sysClr val="windowText" lastClr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fontAlgn="auto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defRPr sz="1800"/>
            </a:pPr>
            <a:r>
              <a:rPr sz="2500" kern="0">
                <a:solidFill>
                  <a:srgbClr val="F4F4F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Comorbidités: </a:t>
            </a:r>
            <a:endParaRPr sz="1800" kern="0">
              <a:solidFill>
                <a:sysClr val="windowText" lastClr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2862" indent="-502862" fontAlgn="auto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ct val="60000"/>
              <a:buFontTx/>
              <a:buBlip>
                <a:blip r:embed="rId2"/>
              </a:buBlip>
              <a:defRPr sz="1800"/>
            </a:pPr>
            <a:r>
              <a:rPr sz="2500" kern="0">
                <a:solidFill>
                  <a:srgbClr val="F4F4F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HTA, diabetes, insuffisance cardiaque, insuffisance rénale, infarctus cérébrale, broncho-pneumopathie chronique obstructive, troubles cognitives</a:t>
            </a:r>
          </a:p>
        </p:txBody>
      </p:sp>
      <p:sp>
        <p:nvSpPr>
          <p:cNvPr id="36867" name="Shape 184"/>
          <p:cNvSpPr>
            <a:spLocks noChangeArrowheads="1"/>
          </p:cNvSpPr>
          <p:nvPr/>
        </p:nvSpPr>
        <p:spPr bwMode="auto">
          <a:xfrm>
            <a:off x="3332163" y="608013"/>
            <a:ext cx="3538537" cy="5556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3000"/>
              </a:lnSpc>
            </a:pPr>
            <a:r>
              <a:rPr lang="fr-FR" sz="3400">
                <a:solidFill>
                  <a:srgbClr val="FBFBFB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FA: caractéristiques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hape 186"/>
          <p:cNvSpPr>
            <a:spLocks noGrp="1"/>
          </p:cNvSpPr>
          <p:nvPr>
            <p:ph type="sldNum" sz="quarter" idx="10"/>
          </p:nvPr>
        </p:nvSpPr>
        <p:spPr>
          <a:xfrm>
            <a:off x="9483725" y="6856413"/>
            <a:ext cx="587375" cy="184150"/>
          </a:xfrm>
          <a:noFill/>
        </p:spPr>
        <p:txBody>
          <a:bodyPr/>
          <a:lstStyle/>
          <a:p>
            <a:fld id="{5AF77005-6992-4FFF-8F8D-01EB6A5B01AC}" type="slidenum">
              <a:rPr lang="fr-FR"/>
              <a:pPr/>
              <a:t>8</a:t>
            </a:fld>
            <a:endParaRPr lang="fr-FR"/>
          </a:p>
        </p:txBody>
      </p:sp>
      <p:pic>
        <p:nvPicPr>
          <p:cNvPr id="37890" name="image3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5825" y="1290638"/>
            <a:ext cx="5267325" cy="54959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88" name="Shape 188"/>
          <p:cNvSpPr/>
          <p:nvPr/>
        </p:nvSpPr>
        <p:spPr>
          <a:xfrm>
            <a:off x="212725" y="276225"/>
            <a:ext cx="9109075" cy="1004888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45718" tIns="45718" rIns="45718" bIns="45718">
            <a:spAutoFit/>
          </a:bodyPr>
          <a:lstStyle/>
          <a:p>
            <a:r>
              <a:rPr lang="fr-FR" sz="200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Evolution de la FA de paroxystique à permanente en presence de conditions </a:t>
            </a:r>
            <a:endParaRPr lang="fr-FR" sz="2000">
              <a:solidFill>
                <a:srgbClr val="FFFFFF"/>
              </a:solidFill>
              <a:latin typeface="Avenir Roman"/>
              <a:cs typeface="Avenir Roman"/>
              <a:sym typeface="Avenir Roman"/>
            </a:endParaRPr>
          </a:p>
          <a:p>
            <a:r>
              <a:rPr lang="fr-FR" sz="200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 concomitantes et favorisantes la FA: age ≥75 ans, HTA, diabetes, </a:t>
            </a:r>
            <a:endParaRPr lang="fr-FR" sz="2000">
              <a:solidFill>
                <a:srgbClr val="FFFFFF"/>
              </a:solidFill>
              <a:latin typeface="Avenir Roman"/>
              <a:cs typeface="Avenir Roman"/>
              <a:sym typeface="Avenir Roman"/>
            </a:endParaRPr>
          </a:p>
          <a:p>
            <a:r>
              <a:rPr lang="fr-FR" sz="200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cardiomyopathie, insuffisance cardiaque, valvulopathie ou substitution valvulaire</a:t>
            </a:r>
          </a:p>
        </p:txBody>
      </p:sp>
      <p:sp>
        <p:nvSpPr>
          <p:cNvPr id="37892" name="Shape 189"/>
          <p:cNvSpPr>
            <a:spLocks noChangeArrowheads="1"/>
          </p:cNvSpPr>
          <p:nvPr/>
        </p:nvSpPr>
        <p:spPr bwMode="auto">
          <a:xfrm>
            <a:off x="2008188" y="6989763"/>
            <a:ext cx="7380287" cy="3714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45718" tIns="45718" rIns="45718" bIns="45718">
            <a:spAutoFit/>
          </a:bodyPr>
          <a:lstStyle/>
          <a:p>
            <a:r>
              <a:rPr lang="fr-FR" sz="1800" i="1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Nabauer M, The Registry NETwork on Atrial Fibrillation, Europace, 2009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hape 191"/>
          <p:cNvSpPr>
            <a:spLocks noChangeShapeType="1"/>
          </p:cNvSpPr>
          <p:nvPr/>
        </p:nvSpPr>
        <p:spPr bwMode="auto">
          <a:xfrm>
            <a:off x="1797050" y="4089400"/>
            <a:ext cx="6105525" cy="0"/>
          </a:xfrm>
          <a:prstGeom prst="line">
            <a:avLst/>
          </a:prstGeom>
          <a:noFill/>
          <a:ln w="12700">
            <a:solidFill>
              <a:srgbClr val="E6E6E6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8914" name="Shape 192"/>
          <p:cNvSpPr>
            <a:spLocks noChangeShapeType="1"/>
          </p:cNvSpPr>
          <p:nvPr/>
        </p:nvSpPr>
        <p:spPr bwMode="auto">
          <a:xfrm>
            <a:off x="1797050" y="3403600"/>
            <a:ext cx="6105525" cy="0"/>
          </a:xfrm>
          <a:prstGeom prst="line">
            <a:avLst/>
          </a:prstGeom>
          <a:noFill/>
          <a:ln w="12700">
            <a:solidFill>
              <a:srgbClr val="E6E6E6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8915" name="Shape 193"/>
          <p:cNvSpPr>
            <a:spLocks noChangeShapeType="1"/>
          </p:cNvSpPr>
          <p:nvPr/>
        </p:nvSpPr>
        <p:spPr bwMode="auto">
          <a:xfrm>
            <a:off x="1797050" y="2755900"/>
            <a:ext cx="6105525" cy="0"/>
          </a:xfrm>
          <a:prstGeom prst="line">
            <a:avLst/>
          </a:prstGeom>
          <a:noFill/>
          <a:ln w="12700">
            <a:solidFill>
              <a:srgbClr val="E6E6E6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8916" name="Shape 194"/>
          <p:cNvSpPr>
            <a:spLocks noChangeShapeType="1"/>
          </p:cNvSpPr>
          <p:nvPr/>
        </p:nvSpPr>
        <p:spPr bwMode="auto">
          <a:xfrm>
            <a:off x="1797050" y="4784725"/>
            <a:ext cx="6105525" cy="0"/>
          </a:xfrm>
          <a:prstGeom prst="line">
            <a:avLst/>
          </a:prstGeom>
          <a:noFill/>
          <a:ln w="12700">
            <a:solidFill>
              <a:srgbClr val="E6E6E6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8917" name="Shape 195"/>
          <p:cNvSpPr>
            <a:spLocks noChangeShapeType="1"/>
          </p:cNvSpPr>
          <p:nvPr/>
        </p:nvSpPr>
        <p:spPr bwMode="auto">
          <a:xfrm>
            <a:off x="1793875" y="5443538"/>
            <a:ext cx="6105525" cy="0"/>
          </a:xfrm>
          <a:prstGeom prst="line">
            <a:avLst/>
          </a:prstGeom>
          <a:noFill/>
          <a:ln w="12700">
            <a:solidFill>
              <a:srgbClr val="E6E6E6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8918" name="Shape 196"/>
          <p:cNvSpPr>
            <a:spLocks noGrp="1"/>
          </p:cNvSpPr>
          <p:nvPr>
            <p:ph type="body" idx="4294967295"/>
          </p:nvPr>
        </p:nvSpPr>
        <p:spPr>
          <a:xfrm>
            <a:off x="361950" y="495300"/>
            <a:ext cx="9266238" cy="620077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SzTx/>
              <a:buFont typeface="Wingdings 3" pitchFamily="18" charset="2"/>
              <a:buNone/>
            </a:pPr>
            <a:r>
              <a:rPr lang="fr-FR" sz="3200" smtClean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La FA est associée à un risque augmenté d’AVC </a:t>
            </a:r>
            <a:r>
              <a:rPr lang="fr-FR" sz="3200" baseline="30000" smtClean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(1,2)</a:t>
            </a:r>
            <a:r>
              <a:rPr lang="fr-FR" sz="3200" smtClean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 d’insuffisance cardiaque </a:t>
            </a:r>
            <a:r>
              <a:rPr lang="fr-FR" sz="3200" baseline="30000" smtClean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(2)</a:t>
            </a:r>
            <a:r>
              <a:rPr lang="fr-FR" sz="3200" smtClean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et de décès </a:t>
            </a:r>
            <a:r>
              <a:rPr lang="fr-FR" sz="3200" baseline="30000" smtClean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(2,3)</a:t>
            </a:r>
          </a:p>
        </p:txBody>
      </p:sp>
      <p:grpSp>
        <p:nvGrpSpPr>
          <p:cNvPr id="38919" name="Group 200"/>
          <p:cNvGrpSpPr>
            <a:grpSpLocks/>
          </p:cNvGrpSpPr>
          <p:nvPr/>
        </p:nvGrpSpPr>
        <p:grpSpPr bwMode="auto">
          <a:xfrm>
            <a:off x="1797050" y="2762250"/>
            <a:ext cx="6035675" cy="1089025"/>
            <a:chOff x="0" y="0"/>
            <a:chExt cx="6035669" cy="1089291"/>
          </a:xfrm>
        </p:grpSpPr>
        <p:sp>
          <p:nvSpPr>
            <p:cNvPr id="38974" name="Shape 197"/>
            <p:cNvSpPr>
              <a:spLocks/>
            </p:cNvSpPr>
            <p:nvPr/>
          </p:nvSpPr>
          <p:spPr bwMode="auto">
            <a:xfrm>
              <a:off x="-1" y="0"/>
              <a:ext cx="1654042" cy="61198"/>
            </a:xfrm>
            <a:custGeom>
              <a:avLst/>
              <a:gdLst>
                <a:gd name="T0" fmla="*/ 827021 w 21600"/>
                <a:gd name="T1" fmla="*/ 30599 h 21600"/>
                <a:gd name="T2" fmla="*/ 827021 w 21600"/>
                <a:gd name="T3" fmla="*/ 30599 h 21600"/>
                <a:gd name="T4" fmla="*/ 827021 w 21600"/>
                <a:gd name="T5" fmla="*/ 30599 h 21600"/>
                <a:gd name="T6" fmla="*/ 827021 w 21600"/>
                <a:gd name="T7" fmla="*/ 30599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1888" y="0"/>
                  </a:lnTo>
                  <a:lnTo>
                    <a:pt x="1888" y="6224"/>
                  </a:lnTo>
                  <a:lnTo>
                    <a:pt x="5685" y="6224"/>
                  </a:lnTo>
                  <a:lnTo>
                    <a:pt x="5685" y="9885"/>
                  </a:lnTo>
                  <a:lnTo>
                    <a:pt x="11786" y="9885"/>
                  </a:lnTo>
                  <a:lnTo>
                    <a:pt x="11786" y="13912"/>
                  </a:lnTo>
                  <a:lnTo>
                    <a:pt x="15645" y="13912"/>
                  </a:lnTo>
                  <a:lnTo>
                    <a:pt x="15645" y="17573"/>
                  </a:lnTo>
                  <a:lnTo>
                    <a:pt x="17575" y="17573"/>
                  </a:lnTo>
                  <a:lnTo>
                    <a:pt x="17575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FF8000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fr-FR"/>
            </a:p>
          </p:txBody>
        </p:sp>
        <p:sp>
          <p:nvSpPr>
            <p:cNvPr id="38975" name="Shape 198"/>
            <p:cNvSpPr>
              <a:spLocks/>
            </p:cNvSpPr>
            <p:nvPr/>
          </p:nvSpPr>
          <p:spPr bwMode="auto">
            <a:xfrm>
              <a:off x="1575357" y="59447"/>
              <a:ext cx="2325448" cy="430123"/>
            </a:xfrm>
            <a:custGeom>
              <a:avLst/>
              <a:gdLst>
                <a:gd name="T0" fmla="*/ 1162724 w 21600"/>
                <a:gd name="T1" fmla="*/ 215062 h 21600"/>
                <a:gd name="T2" fmla="*/ 1162724 w 21600"/>
                <a:gd name="T3" fmla="*/ 215062 h 21600"/>
                <a:gd name="T4" fmla="*/ 1162724 w 21600"/>
                <a:gd name="T5" fmla="*/ 215062 h 21600"/>
                <a:gd name="T6" fmla="*/ 1162724 w 21600"/>
                <a:gd name="T7" fmla="*/ 215062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708" y="0"/>
                  </a:lnTo>
                  <a:lnTo>
                    <a:pt x="708" y="736"/>
                  </a:lnTo>
                  <a:lnTo>
                    <a:pt x="3570" y="736"/>
                  </a:lnTo>
                  <a:lnTo>
                    <a:pt x="3570" y="1261"/>
                  </a:lnTo>
                  <a:lnTo>
                    <a:pt x="6226" y="1261"/>
                  </a:lnTo>
                  <a:lnTo>
                    <a:pt x="6226" y="1839"/>
                  </a:lnTo>
                  <a:lnTo>
                    <a:pt x="7775" y="1839"/>
                  </a:lnTo>
                  <a:lnTo>
                    <a:pt x="7790" y="3258"/>
                  </a:lnTo>
                  <a:lnTo>
                    <a:pt x="9118" y="3258"/>
                  </a:lnTo>
                  <a:lnTo>
                    <a:pt x="9118" y="4677"/>
                  </a:lnTo>
                  <a:lnTo>
                    <a:pt x="10490" y="4677"/>
                  </a:lnTo>
                  <a:lnTo>
                    <a:pt x="10490" y="6569"/>
                  </a:lnTo>
                  <a:lnTo>
                    <a:pt x="11980" y="6569"/>
                  </a:lnTo>
                  <a:lnTo>
                    <a:pt x="11980" y="8356"/>
                  </a:lnTo>
                  <a:lnTo>
                    <a:pt x="13308" y="8356"/>
                  </a:lnTo>
                  <a:lnTo>
                    <a:pt x="13308" y="9880"/>
                  </a:lnTo>
                  <a:lnTo>
                    <a:pt x="14725" y="9880"/>
                  </a:lnTo>
                  <a:lnTo>
                    <a:pt x="14725" y="11615"/>
                  </a:lnTo>
                  <a:lnTo>
                    <a:pt x="16141" y="11615"/>
                  </a:lnTo>
                  <a:lnTo>
                    <a:pt x="16141" y="13191"/>
                  </a:lnTo>
                  <a:lnTo>
                    <a:pt x="17513" y="13191"/>
                  </a:lnTo>
                  <a:lnTo>
                    <a:pt x="17513" y="14768"/>
                  </a:lnTo>
                  <a:lnTo>
                    <a:pt x="18856" y="14768"/>
                  </a:lnTo>
                  <a:lnTo>
                    <a:pt x="18856" y="18289"/>
                  </a:lnTo>
                  <a:lnTo>
                    <a:pt x="20257" y="18289"/>
                  </a:lnTo>
                  <a:lnTo>
                    <a:pt x="20257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FF8000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fr-FR"/>
            </a:p>
          </p:txBody>
        </p:sp>
        <p:sp>
          <p:nvSpPr>
            <p:cNvPr id="38976" name="Shape 199"/>
            <p:cNvSpPr>
              <a:spLocks/>
            </p:cNvSpPr>
            <p:nvPr/>
          </p:nvSpPr>
          <p:spPr bwMode="auto">
            <a:xfrm>
              <a:off x="3813380" y="489567"/>
              <a:ext cx="2222289" cy="599725"/>
            </a:xfrm>
            <a:custGeom>
              <a:avLst/>
              <a:gdLst>
                <a:gd name="T0" fmla="*/ 1111145 w 21600"/>
                <a:gd name="T1" fmla="*/ 299863 h 21600"/>
                <a:gd name="T2" fmla="*/ 1111145 w 21600"/>
                <a:gd name="T3" fmla="*/ 299863 h 21600"/>
                <a:gd name="T4" fmla="*/ 1111145 w 21600"/>
                <a:gd name="T5" fmla="*/ 299863 h 21600"/>
                <a:gd name="T6" fmla="*/ 1111145 w 21600"/>
                <a:gd name="T7" fmla="*/ 299863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1020" y="0"/>
                  </a:lnTo>
                  <a:lnTo>
                    <a:pt x="1020" y="1508"/>
                  </a:lnTo>
                  <a:lnTo>
                    <a:pt x="2503" y="1508"/>
                  </a:lnTo>
                  <a:lnTo>
                    <a:pt x="2503" y="2752"/>
                  </a:lnTo>
                  <a:lnTo>
                    <a:pt x="3816" y="2752"/>
                  </a:lnTo>
                  <a:lnTo>
                    <a:pt x="3816" y="3996"/>
                  </a:lnTo>
                  <a:lnTo>
                    <a:pt x="5516" y="3996"/>
                  </a:lnTo>
                  <a:lnTo>
                    <a:pt x="5516" y="5127"/>
                  </a:lnTo>
                  <a:lnTo>
                    <a:pt x="6922" y="5127"/>
                  </a:lnTo>
                  <a:lnTo>
                    <a:pt x="6922" y="6333"/>
                  </a:lnTo>
                  <a:lnTo>
                    <a:pt x="8312" y="6333"/>
                  </a:lnTo>
                  <a:lnTo>
                    <a:pt x="8312" y="7388"/>
                  </a:lnTo>
                  <a:lnTo>
                    <a:pt x="9873" y="7388"/>
                  </a:lnTo>
                  <a:lnTo>
                    <a:pt x="9873" y="8746"/>
                  </a:lnTo>
                  <a:lnTo>
                    <a:pt x="11356" y="8746"/>
                  </a:lnTo>
                  <a:lnTo>
                    <a:pt x="11356" y="10178"/>
                  </a:lnTo>
                  <a:lnTo>
                    <a:pt x="12839" y="10178"/>
                  </a:lnTo>
                  <a:lnTo>
                    <a:pt x="12839" y="11120"/>
                  </a:lnTo>
                  <a:lnTo>
                    <a:pt x="14276" y="11120"/>
                  </a:lnTo>
                  <a:lnTo>
                    <a:pt x="14276" y="12477"/>
                  </a:lnTo>
                  <a:lnTo>
                    <a:pt x="15682" y="12477"/>
                  </a:lnTo>
                  <a:lnTo>
                    <a:pt x="15682" y="13721"/>
                  </a:lnTo>
                  <a:lnTo>
                    <a:pt x="17243" y="13721"/>
                  </a:lnTo>
                  <a:lnTo>
                    <a:pt x="17243" y="14702"/>
                  </a:lnTo>
                  <a:lnTo>
                    <a:pt x="18541" y="14702"/>
                  </a:lnTo>
                  <a:lnTo>
                    <a:pt x="18541" y="17227"/>
                  </a:lnTo>
                  <a:lnTo>
                    <a:pt x="19978" y="17227"/>
                  </a:lnTo>
                  <a:lnTo>
                    <a:pt x="19978" y="19828"/>
                  </a:lnTo>
                  <a:lnTo>
                    <a:pt x="21600" y="19828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FF8000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fr-FR"/>
            </a:p>
          </p:txBody>
        </p:sp>
      </p:grpSp>
      <p:grpSp>
        <p:nvGrpSpPr>
          <p:cNvPr id="38920" name="Group 204"/>
          <p:cNvGrpSpPr>
            <a:grpSpLocks/>
          </p:cNvGrpSpPr>
          <p:nvPr/>
        </p:nvGrpSpPr>
        <p:grpSpPr bwMode="auto">
          <a:xfrm>
            <a:off x="1797050" y="2762250"/>
            <a:ext cx="6037263" cy="1666875"/>
            <a:chOff x="0" y="0"/>
            <a:chExt cx="6037418" cy="1666281"/>
          </a:xfrm>
        </p:grpSpPr>
        <p:sp>
          <p:nvSpPr>
            <p:cNvPr id="38971" name="Shape 201"/>
            <p:cNvSpPr>
              <a:spLocks/>
            </p:cNvSpPr>
            <p:nvPr/>
          </p:nvSpPr>
          <p:spPr bwMode="auto">
            <a:xfrm>
              <a:off x="-1" y="-1"/>
              <a:ext cx="2376154" cy="543773"/>
            </a:xfrm>
            <a:custGeom>
              <a:avLst/>
              <a:gdLst>
                <a:gd name="T0" fmla="*/ 1188077 w 21600"/>
                <a:gd name="T1" fmla="*/ 271887 h 21600"/>
                <a:gd name="T2" fmla="*/ 1188077 w 21600"/>
                <a:gd name="T3" fmla="*/ 271887 h 21600"/>
                <a:gd name="T4" fmla="*/ 1188077 w 21600"/>
                <a:gd name="T5" fmla="*/ 271887 h 21600"/>
                <a:gd name="T6" fmla="*/ 1188077 w 21600"/>
                <a:gd name="T7" fmla="*/ 271887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1387" y="0"/>
                  </a:lnTo>
                  <a:lnTo>
                    <a:pt x="1387" y="1498"/>
                  </a:lnTo>
                  <a:lnTo>
                    <a:pt x="2615" y="1498"/>
                  </a:lnTo>
                  <a:lnTo>
                    <a:pt x="2615" y="2872"/>
                  </a:lnTo>
                  <a:lnTo>
                    <a:pt x="4118" y="2872"/>
                  </a:lnTo>
                  <a:lnTo>
                    <a:pt x="4118" y="3829"/>
                  </a:lnTo>
                  <a:lnTo>
                    <a:pt x="5389" y="3829"/>
                  </a:lnTo>
                  <a:lnTo>
                    <a:pt x="5389" y="5369"/>
                  </a:lnTo>
                  <a:lnTo>
                    <a:pt x="6950" y="5369"/>
                  </a:lnTo>
                  <a:lnTo>
                    <a:pt x="6950" y="6368"/>
                  </a:lnTo>
                  <a:lnTo>
                    <a:pt x="8235" y="6368"/>
                  </a:lnTo>
                  <a:lnTo>
                    <a:pt x="8235" y="7741"/>
                  </a:lnTo>
                  <a:lnTo>
                    <a:pt x="9709" y="7741"/>
                  </a:lnTo>
                  <a:lnTo>
                    <a:pt x="9709" y="8948"/>
                  </a:lnTo>
                  <a:lnTo>
                    <a:pt x="11140" y="8948"/>
                  </a:lnTo>
                  <a:lnTo>
                    <a:pt x="11140" y="10446"/>
                  </a:lnTo>
                  <a:lnTo>
                    <a:pt x="12397" y="10446"/>
                  </a:lnTo>
                  <a:lnTo>
                    <a:pt x="12397" y="11695"/>
                  </a:lnTo>
                  <a:lnTo>
                    <a:pt x="13755" y="11695"/>
                  </a:lnTo>
                  <a:lnTo>
                    <a:pt x="13755" y="13110"/>
                  </a:lnTo>
                  <a:lnTo>
                    <a:pt x="15228" y="13110"/>
                  </a:lnTo>
                  <a:lnTo>
                    <a:pt x="15228" y="14234"/>
                  </a:lnTo>
                  <a:lnTo>
                    <a:pt x="16615" y="14234"/>
                  </a:lnTo>
                  <a:lnTo>
                    <a:pt x="16615" y="15607"/>
                  </a:lnTo>
                  <a:lnTo>
                    <a:pt x="17901" y="15607"/>
                  </a:lnTo>
                  <a:lnTo>
                    <a:pt x="17901" y="17188"/>
                  </a:lnTo>
                  <a:lnTo>
                    <a:pt x="19288" y="17188"/>
                  </a:lnTo>
                  <a:lnTo>
                    <a:pt x="19288" y="18437"/>
                  </a:lnTo>
                  <a:lnTo>
                    <a:pt x="20430" y="18437"/>
                  </a:lnTo>
                  <a:lnTo>
                    <a:pt x="2043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69D1FB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fr-FR"/>
            </a:p>
          </p:txBody>
        </p:sp>
        <p:sp>
          <p:nvSpPr>
            <p:cNvPr id="38972" name="Shape 202"/>
            <p:cNvSpPr>
              <a:spLocks/>
            </p:cNvSpPr>
            <p:nvPr/>
          </p:nvSpPr>
          <p:spPr bwMode="auto">
            <a:xfrm>
              <a:off x="2302715" y="542021"/>
              <a:ext cx="2225786" cy="589233"/>
            </a:xfrm>
            <a:custGeom>
              <a:avLst/>
              <a:gdLst>
                <a:gd name="T0" fmla="*/ 1112893 w 21600"/>
                <a:gd name="T1" fmla="*/ 294617 h 21600"/>
                <a:gd name="T2" fmla="*/ 1112893 w 21600"/>
                <a:gd name="T3" fmla="*/ 294617 h 21600"/>
                <a:gd name="T4" fmla="*/ 1112893 w 21600"/>
                <a:gd name="T5" fmla="*/ 294617 h 21600"/>
                <a:gd name="T6" fmla="*/ 1112893 w 21600"/>
                <a:gd name="T7" fmla="*/ 294617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1064" y="0"/>
                  </a:lnTo>
                  <a:lnTo>
                    <a:pt x="1064" y="577"/>
                  </a:lnTo>
                  <a:lnTo>
                    <a:pt x="2421" y="577"/>
                  </a:lnTo>
                  <a:lnTo>
                    <a:pt x="2421" y="1038"/>
                  </a:lnTo>
                  <a:lnTo>
                    <a:pt x="3854" y="1038"/>
                  </a:lnTo>
                  <a:lnTo>
                    <a:pt x="3854" y="3498"/>
                  </a:lnTo>
                  <a:lnTo>
                    <a:pt x="5427" y="3498"/>
                  </a:lnTo>
                  <a:lnTo>
                    <a:pt x="5427" y="4612"/>
                  </a:lnTo>
                  <a:lnTo>
                    <a:pt x="6815" y="4612"/>
                  </a:lnTo>
                  <a:lnTo>
                    <a:pt x="6815" y="7187"/>
                  </a:lnTo>
                  <a:lnTo>
                    <a:pt x="8295" y="7187"/>
                  </a:lnTo>
                  <a:lnTo>
                    <a:pt x="8295" y="8302"/>
                  </a:lnTo>
                  <a:lnTo>
                    <a:pt x="9867" y="8302"/>
                  </a:lnTo>
                  <a:lnTo>
                    <a:pt x="9867" y="9570"/>
                  </a:lnTo>
                  <a:lnTo>
                    <a:pt x="11193" y="9570"/>
                  </a:lnTo>
                  <a:lnTo>
                    <a:pt x="11193" y="12337"/>
                  </a:lnTo>
                  <a:lnTo>
                    <a:pt x="12689" y="12337"/>
                  </a:lnTo>
                  <a:lnTo>
                    <a:pt x="12689" y="14221"/>
                  </a:lnTo>
                  <a:lnTo>
                    <a:pt x="14153" y="14221"/>
                  </a:lnTo>
                  <a:lnTo>
                    <a:pt x="14153" y="16949"/>
                  </a:lnTo>
                  <a:lnTo>
                    <a:pt x="15726" y="16949"/>
                  </a:lnTo>
                  <a:lnTo>
                    <a:pt x="15726" y="18102"/>
                  </a:lnTo>
                  <a:lnTo>
                    <a:pt x="17129" y="18102"/>
                  </a:lnTo>
                  <a:lnTo>
                    <a:pt x="17129" y="19409"/>
                  </a:lnTo>
                  <a:lnTo>
                    <a:pt x="18594" y="19409"/>
                  </a:lnTo>
                  <a:lnTo>
                    <a:pt x="18594" y="20524"/>
                  </a:lnTo>
                  <a:lnTo>
                    <a:pt x="20320" y="20524"/>
                  </a:lnTo>
                  <a:lnTo>
                    <a:pt x="2032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69D1FB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fr-FR"/>
            </a:p>
          </p:txBody>
        </p:sp>
        <p:sp>
          <p:nvSpPr>
            <p:cNvPr id="38973" name="Shape 203"/>
            <p:cNvSpPr>
              <a:spLocks/>
            </p:cNvSpPr>
            <p:nvPr/>
          </p:nvSpPr>
          <p:spPr bwMode="auto">
            <a:xfrm>
              <a:off x="4516259" y="1127754"/>
              <a:ext cx="1521159" cy="538528"/>
            </a:xfrm>
            <a:custGeom>
              <a:avLst/>
              <a:gdLst>
                <a:gd name="T0" fmla="*/ 760580 w 21600"/>
                <a:gd name="T1" fmla="*/ 269264 h 21600"/>
                <a:gd name="T2" fmla="*/ 760580 w 21600"/>
                <a:gd name="T3" fmla="*/ 269264 h 21600"/>
                <a:gd name="T4" fmla="*/ 760580 w 21600"/>
                <a:gd name="T5" fmla="*/ 269264 h 21600"/>
                <a:gd name="T6" fmla="*/ 760580 w 21600"/>
                <a:gd name="T7" fmla="*/ 269264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0" y="1600"/>
                  </a:lnTo>
                  <a:lnTo>
                    <a:pt x="2234" y="1600"/>
                  </a:lnTo>
                  <a:lnTo>
                    <a:pt x="2234" y="2989"/>
                  </a:lnTo>
                  <a:lnTo>
                    <a:pt x="4379" y="2989"/>
                  </a:lnTo>
                  <a:lnTo>
                    <a:pt x="4379" y="5558"/>
                  </a:lnTo>
                  <a:lnTo>
                    <a:pt x="6410" y="5558"/>
                  </a:lnTo>
                  <a:lnTo>
                    <a:pt x="6410" y="8337"/>
                  </a:lnTo>
                  <a:lnTo>
                    <a:pt x="8509" y="8337"/>
                  </a:lnTo>
                  <a:lnTo>
                    <a:pt x="8509" y="11368"/>
                  </a:lnTo>
                  <a:lnTo>
                    <a:pt x="10947" y="11368"/>
                  </a:lnTo>
                  <a:lnTo>
                    <a:pt x="10947" y="12084"/>
                  </a:lnTo>
                  <a:lnTo>
                    <a:pt x="13001" y="12084"/>
                  </a:lnTo>
                  <a:lnTo>
                    <a:pt x="13001" y="13726"/>
                  </a:lnTo>
                  <a:lnTo>
                    <a:pt x="15280" y="13726"/>
                  </a:lnTo>
                  <a:lnTo>
                    <a:pt x="15280" y="14863"/>
                  </a:lnTo>
                  <a:lnTo>
                    <a:pt x="17199" y="14863"/>
                  </a:lnTo>
                  <a:lnTo>
                    <a:pt x="17199" y="16295"/>
                  </a:lnTo>
                  <a:lnTo>
                    <a:pt x="19275" y="16295"/>
                  </a:lnTo>
                  <a:lnTo>
                    <a:pt x="19275" y="19158"/>
                  </a:lnTo>
                  <a:lnTo>
                    <a:pt x="21600" y="19158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69D1FB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fr-FR"/>
            </a:p>
          </p:txBody>
        </p:sp>
      </p:grpSp>
      <p:grpSp>
        <p:nvGrpSpPr>
          <p:cNvPr id="38921" name="Group 208"/>
          <p:cNvGrpSpPr>
            <a:grpSpLocks/>
          </p:cNvGrpSpPr>
          <p:nvPr/>
        </p:nvGrpSpPr>
        <p:grpSpPr bwMode="auto">
          <a:xfrm>
            <a:off x="1797050" y="2760663"/>
            <a:ext cx="6032500" cy="2289175"/>
            <a:chOff x="0" y="0"/>
            <a:chExt cx="6032174" cy="2288731"/>
          </a:xfrm>
        </p:grpSpPr>
        <p:sp>
          <p:nvSpPr>
            <p:cNvPr id="38968" name="Shape 205"/>
            <p:cNvSpPr>
              <a:spLocks/>
            </p:cNvSpPr>
            <p:nvPr/>
          </p:nvSpPr>
          <p:spPr bwMode="auto">
            <a:xfrm>
              <a:off x="-1" y="-1"/>
              <a:ext cx="1963518" cy="1047328"/>
            </a:xfrm>
            <a:custGeom>
              <a:avLst/>
              <a:gdLst>
                <a:gd name="T0" fmla="*/ 981759 w 21600"/>
                <a:gd name="T1" fmla="*/ 523664 h 21600"/>
                <a:gd name="T2" fmla="*/ 981759 w 21600"/>
                <a:gd name="T3" fmla="*/ 523664 h 21600"/>
                <a:gd name="T4" fmla="*/ 981759 w 21600"/>
                <a:gd name="T5" fmla="*/ 523664 h 21600"/>
                <a:gd name="T6" fmla="*/ 981759 w 21600"/>
                <a:gd name="T7" fmla="*/ 523664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1538" y="0"/>
                  </a:lnTo>
                  <a:lnTo>
                    <a:pt x="1538" y="2095"/>
                  </a:lnTo>
                  <a:lnTo>
                    <a:pt x="3163" y="2095"/>
                  </a:lnTo>
                  <a:lnTo>
                    <a:pt x="3163" y="4363"/>
                  </a:lnTo>
                  <a:lnTo>
                    <a:pt x="4893" y="4363"/>
                  </a:lnTo>
                  <a:lnTo>
                    <a:pt x="4893" y="6934"/>
                  </a:lnTo>
                  <a:lnTo>
                    <a:pt x="7759" y="6934"/>
                  </a:lnTo>
                  <a:lnTo>
                    <a:pt x="7759" y="8575"/>
                  </a:lnTo>
                  <a:lnTo>
                    <a:pt x="8493" y="8575"/>
                  </a:lnTo>
                  <a:lnTo>
                    <a:pt x="8493" y="9353"/>
                  </a:lnTo>
                  <a:lnTo>
                    <a:pt x="9874" y="9353"/>
                  </a:lnTo>
                  <a:lnTo>
                    <a:pt x="9874" y="10519"/>
                  </a:lnTo>
                  <a:lnTo>
                    <a:pt x="11482" y="10519"/>
                  </a:lnTo>
                  <a:lnTo>
                    <a:pt x="11482" y="11858"/>
                  </a:lnTo>
                  <a:lnTo>
                    <a:pt x="13177" y="11858"/>
                  </a:lnTo>
                  <a:lnTo>
                    <a:pt x="13177" y="15379"/>
                  </a:lnTo>
                  <a:lnTo>
                    <a:pt x="18087" y="15379"/>
                  </a:lnTo>
                  <a:lnTo>
                    <a:pt x="18087" y="17388"/>
                  </a:lnTo>
                  <a:lnTo>
                    <a:pt x="19625" y="17388"/>
                  </a:lnTo>
                  <a:lnTo>
                    <a:pt x="19625" y="18792"/>
                  </a:lnTo>
                  <a:lnTo>
                    <a:pt x="21600" y="18792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fr-FR"/>
            </a:p>
          </p:txBody>
        </p:sp>
        <p:sp>
          <p:nvSpPr>
            <p:cNvPr id="38969" name="Shape 206"/>
            <p:cNvSpPr>
              <a:spLocks/>
            </p:cNvSpPr>
            <p:nvPr/>
          </p:nvSpPr>
          <p:spPr bwMode="auto">
            <a:xfrm>
              <a:off x="1960017" y="977386"/>
              <a:ext cx="1772938" cy="716870"/>
            </a:xfrm>
            <a:custGeom>
              <a:avLst/>
              <a:gdLst>
                <a:gd name="T0" fmla="*/ 886469 w 21600"/>
                <a:gd name="T1" fmla="*/ 358435 h 21600"/>
                <a:gd name="T2" fmla="*/ 886469 w 21600"/>
                <a:gd name="T3" fmla="*/ 358435 h 21600"/>
                <a:gd name="T4" fmla="*/ 886469 w 21600"/>
                <a:gd name="T5" fmla="*/ 358435 h 21600"/>
                <a:gd name="T6" fmla="*/ 886469 w 21600"/>
                <a:gd name="T7" fmla="*/ 358435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0" y="2084"/>
                  </a:lnTo>
                  <a:lnTo>
                    <a:pt x="3003" y="2084"/>
                  </a:lnTo>
                  <a:lnTo>
                    <a:pt x="3003" y="3063"/>
                  </a:lnTo>
                  <a:lnTo>
                    <a:pt x="3758" y="3063"/>
                  </a:lnTo>
                  <a:lnTo>
                    <a:pt x="3758" y="4074"/>
                  </a:lnTo>
                  <a:lnTo>
                    <a:pt x="9047" y="4074"/>
                  </a:lnTo>
                  <a:lnTo>
                    <a:pt x="9047" y="8811"/>
                  </a:lnTo>
                  <a:lnTo>
                    <a:pt x="10984" y="8811"/>
                  </a:lnTo>
                  <a:lnTo>
                    <a:pt x="10984" y="10832"/>
                  </a:lnTo>
                  <a:lnTo>
                    <a:pt x="12669" y="10832"/>
                  </a:lnTo>
                  <a:lnTo>
                    <a:pt x="12669" y="13011"/>
                  </a:lnTo>
                  <a:lnTo>
                    <a:pt x="16311" y="13011"/>
                  </a:lnTo>
                  <a:lnTo>
                    <a:pt x="16311" y="16011"/>
                  </a:lnTo>
                  <a:lnTo>
                    <a:pt x="18229" y="16011"/>
                  </a:lnTo>
                  <a:lnTo>
                    <a:pt x="18229" y="19263"/>
                  </a:lnTo>
                  <a:lnTo>
                    <a:pt x="20205" y="19263"/>
                  </a:lnTo>
                  <a:lnTo>
                    <a:pt x="20205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fr-FR"/>
            </a:p>
          </p:txBody>
        </p:sp>
        <p:sp>
          <p:nvSpPr>
            <p:cNvPr id="38970" name="Shape 207"/>
            <p:cNvSpPr>
              <a:spLocks/>
            </p:cNvSpPr>
            <p:nvPr/>
          </p:nvSpPr>
          <p:spPr bwMode="auto">
            <a:xfrm>
              <a:off x="3689239" y="1694253"/>
              <a:ext cx="2342935" cy="594479"/>
            </a:xfrm>
            <a:custGeom>
              <a:avLst/>
              <a:gdLst>
                <a:gd name="T0" fmla="*/ 1171468 w 21600"/>
                <a:gd name="T1" fmla="*/ 297240 h 21600"/>
                <a:gd name="T2" fmla="*/ 1171468 w 21600"/>
                <a:gd name="T3" fmla="*/ 297240 h 21600"/>
                <a:gd name="T4" fmla="*/ 1171468 w 21600"/>
                <a:gd name="T5" fmla="*/ 297240 h 21600"/>
                <a:gd name="T6" fmla="*/ 1171468 w 21600"/>
                <a:gd name="T7" fmla="*/ 29724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615" y="0"/>
                  </a:lnTo>
                  <a:lnTo>
                    <a:pt x="615" y="686"/>
                  </a:lnTo>
                  <a:lnTo>
                    <a:pt x="2154" y="686"/>
                  </a:lnTo>
                  <a:lnTo>
                    <a:pt x="2154" y="5638"/>
                  </a:lnTo>
                  <a:lnTo>
                    <a:pt x="3517" y="5638"/>
                  </a:lnTo>
                  <a:lnTo>
                    <a:pt x="3517" y="9295"/>
                  </a:lnTo>
                  <a:lnTo>
                    <a:pt x="8968" y="9295"/>
                  </a:lnTo>
                  <a:lnTo>
                    <a:pt x="8968" y="15657"/>
                  </a:lnTo>
                  <a:lnTo>
                    <a:pt x="10551" y="15657"/>
                  </a:lnTo>
                  <a:lnTo>
                    <a:pt x="10551" y="18095"/>
                  </a:lnTo>
                  <a:lnTo>
                    <a:pt x="18830" y="18095"/>
                  </a:lnTo>
                  <a:lnTo>
                    <a:pt x="1883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fr-FR"/>
            </a:p>
          </p:txBody>
        </p:sp>
      </p:grpSp>
      <p:grpSp>
        <p:nvGrpSpPr>
          <p:cNvPr id="38922" name="Group 212"/>
          <p:cNvGrpSpPr>
            <a:grpSpLocks/>
          </p:cNvGrpSpPr>
          <p:nvPr/>
        </p:nvGrpSpPr>
        <p:grpSpPr bwMode="auto">
          <a:xfrm>
            <a:off x="1793875" y="2759075"/>
            <a:ext cx="6032500" cy="2965450"/>
            <a:chOff x="0" y="0"/>
            <a:chExt cx="6032174" cy="2965383"/>
          </a:xfrm>
        </p:grpSpPr>
        <p:sp>
          <p:nvSpPr>
            <p:cNvPr id="38965" name="Shape 209"/>
            <p:cNvSpPr>
              <a:spLocks/>
            </p:cNvSpPr>
            <p:nvPr/>
          </p:nvSpPr>
          <p:spPr bwMode="auto">
            <a:xfrm>
              <a:off x="-1" y="0"/>
              <a:ext cx="1309596" cy="1017603"/>
            </a:xfrm>
            <a:custGeom>
              <a:avLst/>
              <a:gdLst>
                <a:gd name="T0" fmla="*/ 654798 w 21600"/>
                <a:gd name="T1" fmla="*/ 508802 h 21600"/>
                <a:gd name="T2" fmla="*/ 654798 w 21600"/>
                <a:gd name="T3" fmla="*/ 508802 h 21600"/>
                <a:gd name="T4" fmla="*/ 654798 w 21600"/>
                <a:gd name="T5" fmla="*/ 508802 h 21600"/>
                <a:gd name="T6" fmla="*/ 654798 w 21600"/>
                <a:gd name="T7" fmla="*/ 508802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7235" y="0"/>
                  </a:lnTo>
                  <a:lnTo>
                    <a:pt x="7235" y="3048"/>
                  </a:lnTo>
                  <a:lnTo>
                    <a:pt x="9751" y="3048"/>
                  </a:lnTo>
                  <a:lnTo>
                    <a:pt x="9751" y="10856"/>
                  </a:lnTo>
                  <a:lnTo>
                    <a:pt x="12478" y="10856"/>
                  </a:lnTo>
                  <a:lnTo>
                    <a:pt x="12478" y="15193"/>
                  </a:lnTo>
                  <a:lnTo>
                    <a:pt x="14784" y="15193"/>
                  </a:lnTo>
                  <a:lnTo>
                    <a:pt x="14784" y="18019"/>
                  </a:lnTo>
                  <a:lnTo>
                    <a:pt x="17432" y="18019"/>
                  </a:lnTo>
                  <a:lnTo>
                    <a:pt x="17432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E5E5FF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fr-FR"/>
            </a:p>
          </p:txBody>
        </p:sp>
        <p:sp>
          <p:nvSpPr>
            <p:cNvPr id="38966" name="Shape 210"/>
            <p:cNvSpPr>
              <a:spLocks/>
            </p:cNvSpPr>
            <p:nvPr/>
          </p:nvSpPr>
          <p:spPr bwMode="auto">
            <a:xfrm>
              <a:off x="1192446" y="1015852"/>
              <a:ext cx="2134866" cy="875980"/>
            </a:xfrm>
            <a:custGeom>
              <a:avLst/>
              <a:gdLst>
                <a:gd name="T0" fmla="*/ 1067433 w 21600"/>
                <a:gd name="T1" fmla="*/ 437990 h 21600"/>
                <a:gd name="T2" fmla="*/ 1067433 w 21600"/>
                <a:gd name="T3" fmla="*/ 437990 h 21600"/>
                <a:gd name="T4" fmla="*/ 1067433 w 21600"/>
                <a:gd name="T5" fmla="*/ 437990 h 21600"/>
                <a:gd name="T6" fmla="*/ 1067433 w 21600"/>
                <a:gd name="T7" fmla="*/ 43799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1575" y="0"/>
                  </a:lnTo>
                  <a:lnTo>
                    <a:pt x="1575" y="5110"/>
                  </a:lnTo>
                  <a:lnTo>
                    <a:pt x="3118" y="5110"/>
                  </a:lnTo>
                  <a:lnTo>
                    <a:pt x="3118" y="7432"/>
                  </a:lnTo>
                  <a:lnTo>
                    <a:pt x="6300" y="7432"/>
                  </a:lnTo>
                  <a:lnTo>
                    <a:pt x="6300" y="9058"/>
                  </a:lnTo>
                  <a:lnTo>
                    <a:pt x="9530" y="9058"/>
                  </a:lnTo>
                  <a:lnTo>
                    <a:pt x="9530" y="10658"/>
                  </a:lnTo>
                  <a:lnTo>
                    <a:pt x="12423" y="10658"/>
                  </a:lnTo>
                  <a:lnTo>
                    <a:pt x="12423" y="11458"/>
                  </a:lnTo>
                  <a:lnTo>
                    <a:pt x="13934" y="11458"/>
                  </a:lnTo>
                  <a:lnTo>
                    <a:pt x="13934" y="12232"/>
                  </a:lnTo>
                  <a:lnTo>
                    <a:pt x="15412" y="12232"/>
                  </a:lnTo>
                  <a:lnTo>
                    <a:pt x="15412" y="13910"/>
                  </a:lnTo>
                  <a:lnTo>
                    <a:pt x="16907" y="13910"/>
                  </a:lnTo>
                  <a:lnTo>
                    <a:pt x="16907" y="16619"/>
                  </a:lnTo>
                  <a:lnTo>
                    <a:pt x="18321" y="16619"/>
                  </a:lnTo>
                  <a:lnTo>
                    <a:pt x="18321" y="19897"/>
                  </a:lnTo>
                  <a:lnTo>
                    <a:pt x="19993" y="19897"/>
                  </a:lnTo>
                  <a:lnTo>
                    <a:pt x="19993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E5E5FF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fr-FR"/>
            </a:p>
          </p:txBody>
        </p:sp>
        <p:sp>
          <p:nvSpPr>
            <p:cNvPr id="38967" name="Shape 211"/>
            <p:cNvSpPr>
              <a:spLocks/>
            </p:cNvSpPr>
            <p:nvPr/>
          </p:nvSpPr>
          <p:spPr bwMode="auto">
            <a:xfrm>
              <a:off x="3210163" y="1891829"/>
              <a:ext cx="2822011" cy="1073555"/>
            </a:xfrm>
            <a:custGeom>
              <a:avLst/>
              <a:gdLst>
                <a:gd name="T0" fmla="*/ 1411006 w 21600"/>
                <a:gd name="T1" fmla="*/ 536778 h 21600"/>
                <a:gd name="T2" fmla="*/ 1411006 w 21600"/>
                <a:gd name="T3" fmla="*/ 536778 h 21600"/>
                <a:gd name="T4" fmla="*/ 1411006 w 21600"/>
                <a:gd name="T5" fmla="*/ 536778 h 21600"/>
                <a:gd name="T6" fmla="*/ 1411006 w 21600"/>
                <a:gd name="T7" fmla="*/ 536778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827" y="0"/>
                  </a:lnTo>
                  <a:lnTo>
                    <a:pt x="827" y="5937"/>
                  </a:lnTo>
                  <a:lnTo>
                    <a:pt x="1727" y="5937"/>
                  </a:lnTo>
                  <a:lnTo>
                    <a:pt x="1727" y="6947"/>
                  </a:lnTo>
                  <a:lnTo>
                    <a:pt x="2238" y="6947"/>
                  </a:lnTo>
                  <a:lnTo>
                    <a:pt x="2238" y="8126"/>
                  </a:lnTo>
                  <a:lnTo>
                    <a:pt x="3235" y="8126"/>
                  </a:lnTo>
                  <a:lnTo>
                    <a:pt x="3235" y="8968"/>
                  </a:lnTo>
                  <a:lnTo>
                    <a:pt x="4305" y="8968"/>
                  </a:lnTo>
                  <a:lnTo>
                    <a:pt x="4305" y="9263"/>
                  </a:lnTo>
                  <a:lnTo>
                    <a:pt x="10095" y="9263"/>
                  </a:lnTo>
                  <a:lnTo>
                    <a:pt x="10095" y="10947"/>
                  </a:lnTo>
                  <a:lnTo>
                    <a:pt x="11214" y="10947"/>
                  </a:lnTo>
                  <a:lnTo>
                    <a:pt x="11214" y="13305"/>
                  </a:lnTo>
                  <a:lnTo>
                    <a:pt x="12478" y="13305"/>
                  </a:lnTo>
                  <a:lnTo>
                    <a:pt x="12478" y="16084"/>
                  </a:lnTo>
                  <a:lnTo>
                    <a:pt x="13646" y="16084"/>
                  </a:lnTo>
                  <a:lnTo>
                    <a:pt x="13646" y="17263"/>
                  </a:lnTo>
                  <a:lnTo>
                    <a:pt x="17100" y="17263"/>
                  </a:lnTo>
                  <a:lnTo>
                    <a:pt x="17100" y="18063"/>
                  </a:lnTo>
                  <a:lnTo>
                    <a:pt x="18462" y="18063"/>
                  </a:lnTo>
                  <a:lnTo>
                    <a:pt x="18462" y="18695"/>
                  </a:lnTo>
                  <a:lnTo>
                    <a:pt x="19314" y="18695"/>
                  </a:lnTo>
                  <a:lnTo>
                    <a:pt x="19314" y="19958"/>
                  </a:lnTo>
                  <a:lnTo>
                    <a:pt x="20238" y="19958"/>
                  </a:lnTo>
                  <a:lnTo>
                    <a:pt x="20238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E5E5FF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fr-FR"/>
            </a:p>
          </p:txBody>
        </p:sp>
      </p:grpSp>
      <p:sp>
        <p:nvSpPr>
          <p:cNvPr id="38923" name="Shape 213"/>
          <p:cNvSpPr>
            <a:spLocks noChangeArrowheads="1"/>
          </p:cNvSpPr>
          <p:nvPr/>
        </p:nvSpPr>
        <p:spPr bwMode="auto">
          <a:xfrm>
            <a:off x="7891463" y="3641725"/>
            <a:ext cx="1235075" cy="463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6771" tIns="56771" rIns="56771" bIns="56771">
            <a:spAutoFit/>
          </a:bodyPr>
          <a:lstStyle/>
          <a:p>
            <a:pPr defTabSz="503238"/>
            <a:r>
              <a:rPr lang="fr-FR" sz="1200">
                <a:solidFill>
                  <a:srgbClr val="FF8000"/>
                </a:solidFill>
                <a:sym typeface="Arial" charset="0"/>
              </a:rPr>
              <a:t>Femme sans FA</a:t>
            </a:r>
            <a:br>
              <a:rPr lang="fr-FR" sz="1200">
                <a:solidFill>
                  <a:srgbClr val="FF8000"/>
                </a:solidFill>
                <a:sym typeface="Arial" charset="0"/>
              </a:rPr>
            </a:br>
            <a:r>
              <a:rPr lang="fr-FR" sz="1200">
                <a:solidFill>
                  <a:srgbClr val="FFFFFF"/>
                </a:solidFill>
                <a:sym typeface="Arial" charset="0"/>
              </a:rPr>
              <a:t>(n = 8 307)</a:t>
            </a:r>
          </a:p>
        </p:txBody>
      </p:sp>
      <p:sp>
        <p:nvSpPr>
          <p:cNvPr id="38924" name="Shape 214"/>
          <p:cNvSpPr>
            <a:spLocks noChangeArrowheads="1"/>
          </p:cNvSpPr>
          <p:nvPr/>
        </p:nvSpPr>
        <p:spPr bwMode="auto">
          <a:xfrm>
            <a:off x="7891463" y="4214813"/>
            <a:ext cx="1309687" cy="4651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6771" tIns="56771" rIns="56771" bIns="56771">
            <a:spAutoFit/>
          </a:bodyPr>
          <a:lstStyle/>
          <a:p>
            <a:pPr defTabSz="503238"/>
            <a:r>
              <a:rPr lang="fr-FR" sz="1200">
                <a:solidFill>
                  <a:srgbClr val="69D1FB"/>
                </a:solidFill>
                <a:sym typeface="Arial" charset="0"/>
              </a:rPr>
              <a:t>Homme sans FA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defTabSz="503238"/>
            <a:r>
              <a:rPr lang="fr-FR" sz="1200">
                <a:solidFill>
                  <a:srgbClr val="FFFFFF"/>
                </a:solidFill>
                <a:sym typeface="Arial" charset="0"/>
              </a:rPr>
              <a:t>(n = 6 999)</a:t>
            </a:r>
          </a:p>
        </p:txBody>
      </p:sp>
      <p:sp>
        <p:nvSpPr>
          <p:cNvPr id="38925" name="Shape 215"/>
          <p:cNvSpPr>
            <a:spLocks noChangeArrowheads="1"/>
          </p:cNvSpPr>
          <p:nvPr/>
        </p:nvSpPr>
        <p:spPr bwMode="auto">
          <a:xfrm>
            <a:off x="7891463" y="4864100"/>
            <a:ext cx="1309687" cy="463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6771" tIns="56771" rIns="56771" bIns="56771">
            <a:spAutoFit/>
          </a:bodyPr>
          <a:lstStyle/>
          <a:p>
            <a:pPr defTabSz="503238"/>
            <a:r>
              <a:rPr lang="fr-FR" sz="1200">
                <a:solidFill>
                  <a:srgbClr val="FFFFFF"/>
                </a:solidFill>
                <a:sym typeface="Arial" charset="0"/>
              </a:rPr>
              <a:t>Homme avec FA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defTabSz="503238"/>
            <a:r>
              <a:rPr lang="fr-FR" sz="1200">
                <a:solidFill>
                  <a:srgbClr val="FFFFFF"/>
                </a:solidFill>
                <a:sym typeface="Arial" charset="0"/>
              </a:rPr>
              <a:t>(n = 53)</a:t>
            </a:r>
          </a:p>
        </p:txBody>
      </p:sp>
      <p:sp>
        <p:nvSpPr>
          <p:cNvPr id="38926" name="Shape 216"/>
          <p:cNvSpPr>
            <a:spLocks noChangeArrowheads="1"/>
          </p:cNvSpPr>
          <p:nvPr/>
        </p:nvSpPr>
        <p:spPr bwMode="auto">
          <a:xfrm>
            <a:off x="7891463" y="5573713"/>
            <a:ext cx="1292225" cy="4651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6771" tIns="56771" rIns="56771" bIns="56771">
            <a:spAutoFit/>
          </a:bodyPr>
          <a:lstStyle/>
          <a:p>
            <a:pPr defTabSz="503238"/>
            <a:r>
              <a:rPr lang="fr-FR" sz="1200">
                <a:solidFill>
                  <a:srgbClr val="E5E5FF"/>
                </a:solidFill>
                <a:sym typeface="Arial" charset="0"/>
              </a:rPr>
              <a:t>Femme avec FA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defTabSz="503238"/>
            <a:r>
              <a:rPr lang="fr-FR" sz="1200">
                <a:solidFill>
                  <a:srgbClr val="FFFFFF"/>
                </a:solidFill>
                <a:sym typeface="Arial" charset="0"/>
              </a:rPr>
              <a:t>(n = 47)</a:t>
            </a:r>
          </a:p>
        </p:txBody>
      </p:sp>
      <p:sp>
        <p:nvSpPr>
          <p:cNvPr id="38927" name="Shape 217"/>
          <p:cNvSpPr>
            <a:spLocks noChangeArrowheads="1"/>
          </p:cNvSpPr>
          <p:nvPr/>
        </p:nvSpPr>
        <p:spPr bwMode="auto">
          <a:xfrm>
            <a:off x="176213" y="6678613"/>
            <a:ext cx="9278937" cy="7334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354" tIns="50354" rIns="50354" bIns="50354" anchor="b">
            <a:spAutoFit/>
          </a:bodyPr>
          <a:lstStyle/>
          <a:p>
            <a:pPr marL="84138" indent="-84138" defTabSz="503238">
              <a:lnSpc>
                <a:spcPct val="95000"/>
              </a:lnSpc>
              <a:spcBef>
                <a:spcPts val="200"/>
              </a:spcBef>
              <a:buClr>
                <a:srgbClr val="FFFFFF"/>
              </a:buClr>
              <a:buSzPct val="100000"/>
              <a:buFont typeface="Arial" charset="0"/>
              <a:buAutoNum type="arabicPeriod"/>
            </a:pPr>
            <a:r>
              <a:rPr lang="fr-FR" sz="1100">
                <a:solidFill>
                  <a:srgbClr val="FFFFFF"/>
                </a:solidFill>
                <a:sym typeface="Arial" charset="0"/>
              </a:rPr>
              <a:t>Wolf PA </a:t>
            </a:r>
            <a:r>
              <a:rPr lang="fr-FR" sz="1100" i="1">
                <a:solidFill>
                  <a:srgbClr val="FFFFFF"/>
                </a:solidFill>
                <a:sym typeface="Arial" charset="0"/>
              </a:rPr>
              <a:t>et al.</a:t>
            </a:r>
            <a:r>
              <a:rPr lang="fr-FR" sz="1100">
                <a:solidFill>
                  <a:srgbClr val="FFFFFF"/>
                </a:solidFill>
                <a:sym typeface="Arial" charset="0"/>
              </a:rPr>
              <a:t> Atrial fibrillation as an independent risk factor for stroke : the Framingham Study. Stroke 1991 ; 22 : 983-8. 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84138" indent="-84138" defTabSz="503238">
              <a:lnSpc>
                <a:spcPct val="95000"/>
              </a:lnSpc>
              <a:spcBef>
                <a:spcPts val="200"/>
              </a:spcBef>
              <a:buClr>
                <a:srgbClr val="FFFFFF"/>
              </a:buClr>
              <a:buSzPct val="100000"/>
              <a:buFont typeface="Arial" charset="0"/>
              <a:buAutoNum type="arabicPeriod"/>
            </a:pPr>
            <a:r>
              <a:rPr lang="fr-FR" sz="1100">
                <a:solidFill>
                  <a:srgbClr val="FFFFFF"/>
                </a:solidFill>
                <a:sym typeface="Arial" charset="0"/>
              </a:rPr>
              <a:t>Stewart S </a:t>
            </a:r>
            <a:r>
              <a:rPr lang="fr-FR" sz="1100" i="1">
                <a:solidFill>
                  <a:srgbClr val="FFFFFF"/>
                </a:solidFill>
                <a:sym typeface="Arial" charset="0"/>
              </a:rPr>
              <a:t>et al.</a:t>
            </a:r>
            <a:r>
              <a:rPr lang="fr-FR" sz="1100">
                <a:solidFill>
                  <a:srgbClr val="FFFFFF"/>
                </a:solidFill>
                <a:sym typeface="Arial" charset="0"/>
              </a:rPr>
              <a:t> A Population-Based Study of the Long-term Risks Associated with Atrial Fibrillation : 20-Year Follow-up of the Renfrew/Paisley Study.  Am J Med 2002 ; 113 : 259-64. 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84138" indent="-84138" defTabSz="503238">
              <a:lnSpc>
                <a:spcPct val="95000"/>
              </a:lnSpc>
              <a:spcBef>
                <a:spcPts val="200"/>
              </a:spcBef>
              <a:buClr>
                <a:srgbClr val="FFFFFF"/>
              </a:buClr>
              <a:buSzPct val="100000"/>
              <a:buFont typeface="Arial" charset="0"/>
              <a:buAutoNum type="arabicPeriod"/>
            </a:pPr>
            <a:r>
              <a:rPr lang="fr-FR" sz="1100">
                <a:solidFill>
                  <a:srgbClr val="FFFFFF"/>
                </a:solidFill>
                <a:sym typeface="Arial" charset="0"/>
              </a:rPr>
              <a:t>Benjamin E </a:t>
            </a:r>
            <a:r>
              <a:rPr lang="fr-FR" sz="1100" i="1">
                <a:solidFill>
                  <a:srgbClr val="FFFFFF"/>
                </a:solidFill>
                <a:sym typeface="Arial" charset="0"/>
              </a:rPr>
              <a:t>et al. </a:t>
            </a:r>
            <a:r>
              <a:rPr lang="fr-FR" sz="1100">
                <a:solidFill>
                  <a:srgbClr val="FFFFFF"/>
                </a:solidFill>
                <a:sym typeface="Arial" charset="0"/>
              </a:rPr>
              <a:t>Impact of Atrial Fibrillation on the Risk of Death : The Framingham Heart Study.Circulation.1998 ; 98 : 946-52.</a:t>
            </a:r>
          </a:p>
        </p:txBody>
      </p:sp>
      <p:sp>
        <p:nvSpPr>
          <p:cNvPr id="38928" name="Shape 218"/>
          <p:cNvSpPr>
            <a:spLocks noChangeArrowheads="1"/>
          </p:cNvSpPr>
          <p:nvPr/>
        </p:nvSpPr>
        <p:spPr bwMode="auto">
          <a:xfrm rot="-5400000">
            <a:off x="-1152525" y="4122738"/>
            <a:ext cx="3965575" cy="6000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6771" tIns="56771" rIns="56771" bIns="56771">
            <a:spAutoFit/>
          </a:bodyPr>
          <a:lstStyle/>
          <a:p>
            <a:pPr algn="ctr" defTabSz="503238">
              <a:lnSpc>
                <a:spcPct val="85000"/>
              </a:lnSpc>
            </a:pPr>
            <a:r>
              <a:rPr lang="fr-FR" sz="1800">
                <a:solidFill>
                  <a:srgbClr val="FFFFFF"/>
                </a:solidFill>
                <a:sym typeface="Arial" charset="0"/>
              </a:rPr>
              <a:t>Probabilité de survie </a:t>
            </a: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defTabSz="503238">
              <a:lnSpc>
                <a:spcPct val="85000"/>
              </a:lnSpc>
            </a:pPr>
            <a:r>
              <a:rPr lang="fr-FR" sz="1800">
                <a:solidFill>
                  <a:srgbClr val="FFFFFF"/>
                </a:solidFill>
                <a:sym typeface="Arial" charset="0"/>
              </a:rPr>
              <a:t>sans événement ajustée à l’âge</a:t>
            </a:r>
          </a:p>
        </p:txBody>
      </p:sp>
      <p:sp>
        <p:nvSpPr>
          <p:cNvPr id="38929" name="Shape 219"/>
          <p:cNvSpPr>
            <a:spLocks noChangeArrowheads="1"/>
          </p:cNvSpPr>
          <p:nvPr/>
        </p:nvSpPr>
        <p:spPr bwMode="auto">
          <a:xfrm>
            <a:off x="1782763" y="6370638"/>
            <a:ext cx="6108700" cy="3111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6771" tIns="56771" rIns="56771" bIns="56771">
            <a:spAutoFit/>
          </a:bodyPr>
          <a:lstStyle/>
          <a:p>
            <a:pPr algn="ctr" defTabSz="503238"/>
            <a:r>
              <a:rPr lang="fr-FR" sz="1400">
                <a:solidFill>
                  <a:srgbClr val="FFFFFF"/>
                </a:solidFill>
                <a:sym typeface="Arial" charset="0"/>
              </a:rPr>
              <a:t>Suivi, années</a:t>
            </a:r>
          </a:p>
        </p:txBody>
      </p:sp>
      <p:grpSp>
        <p:nvGrpSpPr>
          <p:cNvPr id="38930" name="Group 226"/>
          <p:cNvGrpSpPr>
            <a:grpSpLocks/>
          </p:cNvGrpSpPr>
          <p:nvPr/>
        </p:nvGrpSpPr>
        <p:grpSpPr bwMode="auto">
          <a:xfrm>
            <a:off x="1374775" y="2608263"/>
            <a:ext cx="338138" cy="3659187"/>
            <a:chOff x="0" y="-1"/>
            <a:chExt cx="338098" cy="3659128"/>
          </a:xfrm>
        </p:grpSpPr>
        <p:sp>
          <p:nvSpPr>
            <p:cNvPr id="38959" name="Shape 220"/>
            <p:cNvSpPr>
              <a:spLocks noChangeArrowheads="1"/>
            </p:cNvSpPr>
            <p:nvPr/>
          </p:nvSpPr>
          <p:spPr bwMode="auto">
            <a:xfrm>
              <a:off x="-1" y="-2"/>
              <a:ext cx="338099" cy="28635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6771" tIns="56771" rIns="56771" bIns="56771">
              <a:spAutoFit/>
            </a:bodyPr>
            <a:lstStyle/>
            <a:p>
              <a:pPr algn="r" defTabSz="503238">
                <a:lnSpc>
                  <a:spcPct val="85000"/>
                </a:lnSpc>
              </a:pPr>
              <a:r>
                <a:rPr lang="fr-FR" sz="1200">
                  <a:solidFill>
                    <a:srgbClr val="FFFFFF"/>
                  </a:solidFill>
                  <a:sym typeface="Arial" charset="0"/>
                </a:rPr>
                <a:t>1,0</a:t>
              </a:r>
            </a:p>
          </p:txBody>
        </p:sp>
        <p:sp>
          <p:nvSpPr>
            <p:cNvPr id="38960" name="Shape 221"/>
            <p:cNvSpPr>
              <a:spLocks noChangeArrowheads="1"/>
            </p:cNvSpPr>
            <p:nvPr/>
          </p:nvSpPr>
          <p:spPr bwMode="auto">
            <a:xfrm>
              <a:off x="-1" y="673155"/>
              <a:ext cx="338099" cy="2863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6771" tIns="56771" rIns="56771" bIns="56771">
              <a:spAutoFit/>
            </a:bodyPr>
            <a:lstStyle/>
            <a:p>
              <a:pPr algn="r" defTabSz="503238">
                <a:lnSpc>
                  <a:spcPct val="85000"/>
                </a:lnSpc>
              </a:pPr>
              <a:r>
                <a:rPr lang="fr-FR" sz="1200">
                  <a:solidFill>
                    <a:srgbClr val="FFFFFF"/>
                  </a:solidFill>
                  <a:sym typeface="Arial" charset="0"/>
                </a:rPr>
                <a:t>0,8</a:t>
              </a:r>
            </a:p>
          </p:txBody>
        </p:sp>
        <p:sp>
          <p:nvSpPr>
            <p:cNvPr id="38961" name="Shape 222"/>
            <p:cNvSpPr>
              <a:spLocks noChangeArrowheads="1"/>
            </p:cNvSpPr>
            <p:nvPr/>
          </p:nvSpPr>
          <p:spPr bwMode="auto">
            <a:xfrm>
              <a:off x="-1" y="1348058"/>
              <a:ext cx="338099" cy="2863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6771" tIns="56771" rIns="56771" bIns="56771">
              <a:spAutoFit/>
            </a:bodyPr>
            <a:lstStyle/>
            <a:p>
              <a:pPr algn="r" defTabSz="503238">
                <a:lnSpc>
                  <a:spcPct val="85000"/>
                </a:lnSpc>
              </a:pPr>
              <a:r>
                <a:rPr lang="fr-FR" sz="1200">
                  <a:solidFill>
                    <a:srgbClr val="FFFFFF"/>
                  </a:solidFill>
                  <a:sym typeface="Arial" charset="0"/>
                </a:rPr>
                <a:t>0,6</a:t>
              </a:r>
            </a:p>
          </p:txBody>
        </p:sp>
        <p:sp>
          <p:nvSpPr>
            <p:cNvPr id="38962" name="Shape 223"/>
            <p:cNvSpPr>
              <a:spLocks noChangeArrowheads="1"/>
            </p:cNvSpPr>
            <p:nvPr/>
          </p:nvSpPr>
          <p:spPr bwMode="auto">
            <a:xfrm>
              <a:off x="-1" y="2022962"/>
              <a:ext cx="338099" cy="2863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6771" tIns="56771" rIns="56771" bIns="56771">
              <a:spAutoFit/>
            </a:bodyPr>
            <a:lstStyle/>
            <a:p>
              <a:pPr algn="r" defTabSz="503238">
                <a:lnSpc>
                  <a:spcPct val="85000"/>
                </a:lnSpc>
              </a:pPr>
              <a:r>
                <a:rPr lang="fr-FR" sz="1200">
                  <a:solidFill>
                    <a:srgbClr val="FFFFFF"/>
                  </a:solidFill>
                  <a:sym typeface="Arial" charset="0"/>
                </a:rPr>
                <a:t>0,4</a:t>
              </a:r>
            </a:p>
          </p:txBody>
        </p:sp>
        <p:sp>
          <p:nvSpPr>
            <p:cNvPr id="38963" name="Shape 224"/>
            <p:cNvSpPr>
              <a:spLocks noChangeArrowheads="1"/>
            </p:cNvSpPr>
            <p:nvPr/>
          </p:nvSpPr>
          <p:spPr bwMode="auto">
            <a:xfrm>
              <a:off x="-1" y="2697865"/>
              <a:ext cx="338099" cy="28635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6771" tIns="56771" rIns="56771" bIns="56771">
              <a:spAutoFit/>
            </a:bodyPr>
            <a:lstStyle/>
            <a:p>
              <a:pPr algn="r" defTabSz="503238">
                <a:lnSpc>
                  <a:spcPct val="85000"/>
                </a:lnSpc>
              </a:pPr>
              <a:r>
                <a:rPr lang="fr-FR" sz="1200">
                  <a:solidFill>
                    <a:srgbClr val="FFFFFF"/>
                  </a:solidFill>
                  <a:sym typeface="Arial" charset="0"/>
                </a:rPr>
                <a:t>0,2</a:t>
              </a:r>
            </a:p>
          </p:txBody>
        </p:sp>
        <p:sp>
          <p:nvSpPr>
            <p:cNvPr id="38964" name="Shape 225"/>
            <p:cNvSpPr>
              <a:spLocks noChangeArrowheads="1"/>
            </p:cNvSpPr>
            <p:nvPr/>
          </p:nvSpPr>
          <p:spPr bwMode="auto">
            <a:xfrm>
              <a:off x="-1" y="3372770"/>
              <a:ext cx="338099" cy="28635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6771" tIns="56771" rIns="56771" bIns="56771">
              <a:spAutoFit/>
            </a:bodyPr>
            <a:lstStyle/>
            <a:p>
              <a:pPr algn="r" defTabSz="503238">
                <a:lnSpc>
                  <a:spcPct val="85000"/>
                </a:lnSpc>
              </a:pPr>
              <a:r>
                <a:rPr lang="fr-FR" sz="1200">
                  <a:solidFill>
                    <a:srgbClr val="FFFFFF"/>
                  </a:solidFill>
                  <a:sym typeface="Arial" charset="0"/>
                </a:rPr>
                <a:t>0,0</a:t>
              </a:r>
            </a:p>
          </p:txBody>
        </p:sp>
      </p:grpSp>
      <p:grpSp>
        <p:nvGrpSpPr>
          <p:cNvPr id="38931" name="Group 239"/>
          <p:cNvGrpSpPr>
            <a:grpSpLocks/>
          </p:cNvGrpSpPr>
          <p:nvPr/>
        </p:nvGrpSpPr>
        <p:grpSpPr bwMode="auto">
          <a:xfrm>
            <a:off x="1793875" y="6130925"/>
            <a:ext cx="6040438" cy="74613"/>
            <a:chOff x="0" y="0"/>
            <a:chExt cx="6040918" cy="73439"/>
          </a:xfrm>
        </p:grpSpPr>
        <p:sp>
          <p:nvSpPr>
            <p:cNvPr id="38947" name="Shape 227"/>
            <p:cNvSpPr>
              <a:spLocks noChangeShapeType="1"/>
            </p:cNvSpPr>
            <p:nvPr/>
          </p:nvSpPr>
          <p:spPr bwMode="auto">
            <a:xfrm>
              <a:off x="0" y="-1"/>
              <a:ext cx="6040918" cy="1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8948" name="Shape 228"/>
            <p:cNvSpPr>
              <a:spLocks noChangeShapeType="1"/>
            </p:cNvSpPr>
            <p:nvPr/>
          </p:nvSpPr>
          <p:spPr bwMode="auto">
            <a:xfrm>
              <a:off x="6040915" y="0"/>
              <a:ext cx="3" cy="734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8949" name="Shape 229"/>
            <p:cNvSpPr>
              <a:spLocks noChangeShapeType="1"/>
            </p:cNvSpPr>
            <p:nvPr/>
          </p:nvSpPr>
          <p:spPr bwMode="auto">
            <a:xfrm flipH="1">
              <a:off x="-1" y="0"/>
              <a:ext cx="4" cy="734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8950" name="Shape 230"/>
            <p:cNvSpPr>
              <a:spLocks noChangeShapeType="1"/>
            </p:cNvSpPr>
            <p:nvPr/>
          </p:nvSpPr>
          <p:spPr bwMode="auto">
            <a:xfrm>
              <a:off x="603217" y="0"/>
              <a:ext cx="3" cy="734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8951" name="Shape 231"/>
            <p:cNvSpPr>
              <a:spLocks noChangeShapeType="1"/>
            </p:cNvSpPr>
            <p:nvPr/>
          </p:nvSpPr>
          <p:spPr bwMode="auto">
            <a:xfrm>
              <a:off x="1208183" y="0"/>
              <a:ext cx="3" cy="734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8952" name="Shape 232"/>
            <p:cNvSpPr>
              <a:spLocks noChangeShapeType="1"/>
            </p:cNvSpPr>
            <p:nvPr/>
          </p:nvSpPr>
          <p:spPr bwMode="auto">
            <a:xfrm>
              <a:off x="1811400" y="0"/>
              <a:ext cx="3" cy="734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8953" name="Shape 233"/>
            <p:cNvSpPr>
              <a:spLocks noChangeShapeType="1"/>
            </p:cNvSpPr>
            <p:nvPr/>
          </p:nvSpPr>
          <p:spPr bwMode="auto">
            <a:xfrm>
              <a:off x="2416365" y="0"/>
              <a:ext cx="3" cy="734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8954" name="Shape 234"/>
            <p:cNvSpPr>
              <a:spLocks noChangeShapeType="1"/>
            </p:cNvSpPr>
            <p:nvPr/>
          </p:nvSpPr>
          <p:spPr bwMode="auto">
            <a:xfrm>
              <a:off x="3019583" y="0"/>
              <a:ext cx="3" cy="734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8955" name="Shape 235"/>
            <p:cNvSpPr>
              <a:spLocks noChangeShapeType="1"/>
            </p:cNvSpPr>
            <p:nvPr/>
          </p:nvSpPr>
          <p:spPr bwMode="auto">
            <a:xfrm>
              <a:off x="3624550" y="0"/>
              <a:ext cx="3" cy="734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8956" name="Shape 236"/>
            <p:cNvSpPr>
              <a:spLocks noChangeShapeType="1"/>
            </p:cNvSpPr>
            <p:nvPr/>
          </p:nvSpPr>
          <p:spPr bwMode="auto">
            <a:xfrm>
              <a:off x="4227767" y="0"/>
              <a:ext cx="3" cy="734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8957" name="Shape 237"/>
            <p:cNvSpPr>
              <a:spLocks noChangeShapeType="1"/>
            </p:cNvSpPr>
            <p:nvPr/>
          </p:nvSpPr>
          <p:spPr bwMode="auto">
            <a:xfrm>
              <a:off x="4832732" y="0"/>
              <a:ext cx="3" cy="734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8958" name="Shape 238"/>
            <p:cNvSpPr>
              <a:spLocks noChangeShapeType="1"/>
            </p:cNvSpPr>
            <p:nvPr/>
          </p:nvSpPr>
          <p:spPr bwMode="auto">
            <a:xfrm>
              <a:off x="5435950" y="0"/>
              <a:ext cx="3" cy="734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</p:grpSp>
      <p:grpSp>
        <p:nvGrpSpPr>
          <p:cNvPr id="38932" name="Group 251"/>
          <p:cNvGrpSpPr>
            <a:grpSpLocks/>
          </p:cNvGrpSpPr>
          <p:nvPr/>
        </p:nvGrpSpPr>
        <p:grpSpPr bwMode="auto">
          <a:xfrm>
            <a:off x="1647825" y="6205538"/>
            <a:ext cx="6292850" cy="285750"/>
            <a:chOff x="0" y="0"/>
            <a:chExt cx="6292960" cy="286356"/>
          </a:xfrm>
        </p:grpSpPr>
        <p:sp>
          <p:nvSpPr>
            <p:cNvPr id="38936" name="Shape 240"/>
            <p:cNvSpPr>
              <a:spLocks noChangeArrowheads="1"/>
            </p:cNvSpPr>
            <p:nvPr/>
          </p:nvSpPr>
          <p:spPr bwMode="auto">
            <a:xfrm>
              <a:off x="5997202" y="-1"/>
              <a:ext cx="295759" cy="2863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6771" tIns="56771" rIns="56771" bIns="56771">
              <a:spAutoFit/>
            </a:bodyPr>
            <a:lstStyle/>
            <a:p>
              <a:pPr defTabSz="503238">
                <a:lnSpc>
                  <a:spcPct val="85000"/>
                </a:lnSpc>
              </a:pPr>
              <a:r>
                <a:rPr lang="fr-FR" sz="1200">
                  <a:solidFill>
                    <a:srgbClr val="FFFFFF"/>
                  </a:solidFill>
                  <a:sym typeface="Arial" charset="0"/>
                </a:rPr>
                <a:t>20</a:t>
              </a:r>
            </a:p>
          </p:txBody>
        </p:sp>
        <p:sp>
          <p:nvSpPr>
            <p:cNvPr id="38937" name="Shape 241"/>
            <p:cNvSpPr>
              <a:spLocks noChangeArrowheads="1"/>
            </p:cNvSpPr>
            <p:nvPr/>
          </p:nvSpPr>
          <p:spPr bwMode="auto">
            <a:xfrm>
              <a:off x="0" y="-1"/>
              <a:ext cx="211000" cy="2863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6771" tIns="56771" rIns="56771" bIns="56771">
              <a:spAutoFit/>
            </a:bodyPr>
            <a:lstStyle/>
            <a:p>
              <a:pPr defTabSz="503238">
                <a:lnSpc>
                  <a:spcPct val="85000"/>
                </a:lnSpc>
              </a:pPr>
              <a:r>
                <a:rPr lang="fr-FR" sz="1200">
                  <a:solidFill>
                    <a:srgbClr val="FFFFFF"/>
                  </a:solidFill>
                  <a:sym typeface="Arial" charset="0"/>
                </a:rPr>
                <a:t>0</a:t>
              </a:r>
            </a:p>
          </p:txBody>
        </p:sp>
        <p:sp>
          <p:nvSpPr>
            <p:cNvPr id="38938" name="Shape 242"/>
            <p:cNvSpPr>
              <a:spLocks noChangeArrowheads="1"/>
            </p:cNvSpPr>
            <p:nvPr/>
          </p:nvSpPr>
          <p:spPr bwMode="auto">
            <a:xfrm>
              <a:off x="604965" y="-1"/>
              <a:ext cx="211000" cy="2863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6771" tIns="56771" rIns="56771" bIns="56771">
              <a:spAutoFit/>
            </a:bodyPr>
            <a:lstStyle/>
            <a:p>
              <a:pPr defTabSz="503238">
                <a:lnSpc>
                  <a:spcPct val="85000"/>
                </a:lnSpc>
              </a:pPr>
              <a:r>
                <a:rPr lang="fr-FR" sz="1200">
                  <a:solidFill>
                    <a:srgbClr val="FFFFFF"/>
                  </a:solidFill>
                  <a:sym typeface="Arial" charset="0"/>
                </a:rPr>
                <a:t>2</a:t>
              </a:r>
            </a:p>
          </p:txBody>
        </p:sp>
        <p:sp>
          <p:nvSpPr>
            <p:cNvPr id="38939" name="Shape 243"/>
            <p:cNvSpPr>
              <a:spLocks noChangeArrowheads="1"/>
            </p:cNvSpPr>
            <p:nvPr/>
          </p:nvSpPr>
          <p:spPr bwMode="auto">
            <a:xfrm>
              <a:off x="1208182" y="-1"/>
              <a:ext cx="211001" cy="2863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6771" tIns="56771" rIns="56771" bIns="56771">
              <a:spAutoFit/>
            </a:bodyPr>
            <a:lstStyle/>
            <a:p>
              <a:pPr defTabSz="503238">
                <a:lnSpc>
                  <a:spcPct val="85000"/>
                </a:lnSpc>
              </a:pPr>
              <a:r>
                <a:rPr lang="fr-FR" sz="1200">
                  <a:solidFill>
                    <a:srgbClr val="FFFFFF"/>
                  </a:solidFill>
                  <a:sym typeface="Arial" charset="0"/>
                </a:rPr>
                <a:t>4</a:t>
              </a:r>
            </a:p>
          </p:txBody>
        </p:sp>
        <p:sp>
          <p:nvSpPr>
            <p:cNvPr id="38940" name="Shape 244"/>
            <p:cNvSpPr>
              <a:spLocks noChangeArrowheads="1"/>
            </p:cNvSpPr>
            <p:nvPr/>
          </p:nvSpPr>
          <p:spPr bwMode="auto">
            <a:xfrm>
              <a:off x="1813147" y="-1"/>
              <a:ext cx="211001" cy="2863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6771" tIns="56771" rIns="56771" bIns="56771">
              <a:spAutoFit/>
            </a:bodyPr>
            <a:lstStyle/>
            <a:p>
              <a:pPr defTabSz="503238">
                <a:lnSpc>
                  <a:spcPct val="85000"/>
                </a:lnSpc>
              </a:pPr>
              <a:r>
                <a:rPr lang="fr-FR" sz="1200">
                  <a:solidFill>
                    <a:srgbClr val="FFFFFF"/>
                  </a:solidFill>
                  <a:sym typeface="Arial" charset="0"/>
                </a:rPr>
                <a:t>6</a:t>
              </a:r>
            </a:p>
          </p:txBody>
        </p:sp>
        <p:sp>
          <p:nvSpPr>
            <p:cNvPr id="38941" name="Shape 245"/>
            <p:cNvSpPr>
              <a:spLocks noChangeArrowheads="1"/>
            </p:cNvSpPr>
            <p:nvPr/>
          </p:nvSpPr>
          <p:spPr bwMode="auto">
            <a:xfrm>
              <a:off x="2416364" y="-1"/>
              <a:ext cx="211001" cy="2863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6771" tIns="56771" rIns="56771" bIns="56771">
              <a:spAutoFit/>
            </a:bodyPr>
            <a:lstStyle/>
            <a:p>
              <a:pPr defTabSz="503238">
                <a:lnSpc>
                  <a:spcPct val="85000"/>
                </a:lnSpc>
              </a:pPr>
              <a:r>
                <a:rPr lang="fr-FR" sz="1200">
                  <a:solidFill>
                    <a:srgbClr val="FFFFFF"/>
                  </a:solidFill>
                  <a:sym typeface="Arial" charset="0"/>
                </a:rPr>
                <a:t>8</a:t>
              </a:r>
            </a:p>
          </p:txBody>
        </p:sp>
        <p:sp>
          <p:nvSpPr>
            <p:cNvPr id="38942" name="Shape 246"/>
            <p:cNvSpPr>
              <a:spLocks noChangeArrowheads="1"/>
            </p:cNvSpPr>
            <p:nvPr/>
          </p:nvSpPr>
          <p:spPr bwMode="auto">
            <a:xfrm>
              <a:off x="2975871" y="-1"/>
              <a:ext cx="295758" cy="2863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6771" tIns="56771" rIns="56771" bIns="56771">
              <a:spAutoFit/>
            </a:bodyPr>
            <a:lstStyle/>
            <a:p>
              <a:pPr defTabSz="503238">
                <a:lnSpc>
                  <a:spcPct val="85000"/>
                </a:lnSpc>
              </a:pPr>
              <a:r>
                <a:rPr lang="fr-FR" sz="1200">
                  <a:solidFill>
                    <a:srgbClr val="FFFFFF"/>
                  </a:solidFill>
                  <a:sym typeface="Arial" charset="0"/>
                </a:rPr>
                <a:t>10</a:t>
              </a:r>
            </a:p>
          </p:txBody>
        </p:sp>
        <p:sp>
          <p:nvSpPr>
            <p:cNvPr id="38943" name="Shape 247"/>
            <p:cNvSpPr>
              <a:spLocks noChangeArrowheads="1"/>
            </p:cNvSpPr>
            <p:nvPr/>
          </p:nvSpPr>
          <p:spPr bwMode="auto">
            <a:xfrm>
              <a:off x="3579089" y="-1"/>
              <a:ext cx="295758" cy="2863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6771" tIns="56771" rIns="56771" bIns="56771">
              <a:spAutoFit/>
            </a:bodyPr>
            <a:lstStyle/>
            <a:p>
              <a:pPr defTabSz="503238">
                <a:lnSpc>
                  <a:spcPct val="85000"/>
                </a:lnSpc>
              </a:pPr>
              <a:r>
                <a:rPr lang="fr-FR" sz="1200">
                  <a:solidFill>
                    <a:srgbClr val="FFFFFF"/>
                  </a:solidFill>
                  <a:sym typeface="Arial" charset="0"/>
                </a:rPr>
                <a:t>12</a:t>
              </a:r>
            </a:p>
          </p:txBody>
        </p:sp>
        <p:sp>
          <p:nvSpPr>
            <p:cNvPr id="38944" name="Shape 248"/>
            <p:cNvSpPr>
              <a:spLocks noChangeArrowheads="1"/>
            </p:cNvSpPr>
            <p:nvPr/>
          </p:nvSpPr>
          <p:spPr bwMode="auto">
            <a:xfrm>
              <a:off x="4184054" y="-1"/>
              <a:ext cx="295758" cy="2863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6771" tIns="56771" rIns="56771" bIns="56771">
              <a:spAutoFit/>
            </a:bodyPr>
            <a:lstStyle/>
            <a:p>
              <a:pPr defTabSz="503238">
                <a:lnSpc>
                  <a:spcPct val="85000"/>
                </a:lnSpc>
              </a:pPr>
              <a:r>
                <a:rPr lang="fr-FR" sz="1200">
                  <a:solidFill>
                    <a:srgbClr val="FFFFFF"/>
                  </a:solidFill>
                  <a:sym typeface="Arial" charset="0"/>
                </a:rPr>
                <a:t>14</a:t>
              </a:r>
            </a:p>
          </p:txBody>
        </p:sp>
        <p:sp>
          <p:nvSpPr>
            <p:cNvPr id="38945" name="Shape 249"/>
            <p:cNvSpPr>
              <a:spLocks noChangeArrowheads="1"/>
            </p:cNvSpPr>
            <p:nvPr/>
          </p:nvSpPr>
          <p:spPr bwMode="auto">
            <a:xfrm>
              <a:off x="4787271" y="-1"/>
              <a:ext cx="295758" cy="2863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6771" tIns="56771" rIns="56771" bIns="56771">
              <a:spAutoFit/>
            </a:bodyPr>
            <a:lstStyle/>
            <a:p>
              <a:pPr defTabSz="503238">
                <a:lnSpc>
                  <a:spcPct val="85000"/>
                </a:lnSpc>
              </a:pPr>
              <a:r>
                <a:rPr lang="fr-FR" sz="1200">
                  <a:solidFill>
                    <a:srgbClr val="FFFFFF"/>
                  </a:solidFill>
                  <a:sym typeface="Arial" charset="0"/>
                </a:rPr>
                <a:t>16</a:t>
              </a:r>
            </a:p>
          </p:txBody>
        </p:sp>
        <p:sp>
          <p:nvSpPr>
            <p:cNvPr id="38946" name="Shape 250"/>
            <p:cNvSpPr>
              <a:spLocks noChangeArrowheads="1"/>
            </p:cNvSpPr>
            <p:nvPr/>
          </p:nvSpPr>
          <p:spPr bwMode="auto">
            <a:xfrm>
              <a:off x="5392236" y="-1"/>
              <a:ext cx="295758" cy="2863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6771" tIns="56771" rIns="56771" bIns="56771">
              <a:spAutoFit/>
            </a:bodyPr>
            <a:lstStyle/>
            <a:p>
              <a:pPr defTabSz="503238">
                <a:lnSpc>
                  <a:spcPct val="85000"/>
                </a:lnSpc>
              </a:pPr>
              <a:r>
                <a:rPr lang="fr-FR" sz="1200">
                  <a:solidFill>
                    <a:srgbClr val="FFFFFF"/>
                  </a:solidFill>
                  <a:sym typeface="Arial" charset="0"/>
                </a:rPr>
                <a:t>18</a:t>
              </a:r>
            </a:p>
          </p:txBody>
        </p:sp>
      </p:grpSp>
      <p:sp>
        <p:nvSpPr>
          <p:cNvPr id="38933" name="Shape 252"/>
          <p:cNvSpPr>
            <a:spLocks noChangeArrowheads="1"/>
          </p:cNvSpPr>
          <p:nvPr/>
        </p:nvSpPr>
        <p:spPr bwMode="auto">
          <a:xfrm>
            <a:off x="911225" y="1668463"/>
            <a:ext cx="8169275" cy="3603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354" tIns="50354" rIns="50354" bIns="50354" anchor="b">
            <a:spAutoFit/>
          </a:bodyPr>
          <a:lstStyle/>
          <a:p>
            <a:pPr algn="ctr" defTabSz="503238">
              <a:lnSpc>
                <a:spcPct val="85000"/>
              </a:lnSpc>
              <a:spcBef>
                <a:spcPts val="800"/>
              </a:spcBef>
            </a:pPr>
            <a:r>
              <a:rPr lang="fr-FR" sz="1800">
                <a:solidFill>
                  <a:srgbClr val="FFFFFF"/>
                </a:solidFill>
                <a:sym typeface="Arial" charset="0"/>
              </a:rPr>
              <a:t>Décès ou hospitalisations cardiovasculaires </a:t>
            </a:r>
            <a:r>
              <a:rPr lang="fr-FR" sz="1800" baseline="30000">
                <a:solidFill>
                  <a:srgbClr val="FFFFFF"/>
                </a:solidFill>
                <a:sym typeface="Arial" charset="0"/>
              </a:rPr>
              <a:t>(2)</a:t>
            </a:r>
          </a:p>
        </p:txBody>
      </p:sp>
      <p:sp>
        <p:nvSpPr>
          <p:cNvPr id="38934" name="Shape 253"/>
          <p:cNvSpPr>
            <a:spLocks noChangeShapeType="1"/>
          </p:cNvSpPr>
          <p:nvPr/>
        </p:nvSpPr>
        <p:spPr bwMode="auto">
          <a:xfrm flipH="1">
            <a:off x="1793875" y="2668588"/>
            <a:ext cx="0" cy="348932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8935" name="Shape 254"/>
          <p:cNvSpPr>
            <a:spLocks noGrp="1"/>
          </p:cNvSpPr>
          <p:nvPr>
            <p:ph type="sldNum" sz="quarter" idx="10"/>
          </p:nvPr>
        </p:nvSpPr>
        <p:spPr>
          <a:xfrm>
            <a:off x="9483725" y="6583363"/>
            <a:ext cx="587375" cy="184150"/>
          </a:xfrm>
          <a:noFill/>
        </p:spPr>
        <p:txBody>
          <a:bodyPr/>
          <a:lstStyle/>
          <a:p>
            <a:fld id="{4A3D0A40-3A93-4B92-A55A-0CBF13C83FFC}" type="slidenum">
              <a:rPr lang="fr-FR"/>
              <a:pPr/>
              <a:t>9</a:t>
            </a:fld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0C9"/>
      </a:accent5>
      <a:accent6>
        <a:srgbClr val="2E2EB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CC99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CC99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0C9"/>
      </a:accent5>
      <a:accent6>
        <a:srgbClr val="2E2EB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CC99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CC99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1850</Words>
  <Application>Microsoft Office PowerPoint</Application>
  <PresentationFormat>Personnalisé</PresentationFormat>
  <Paragraphs>340</Paragraphs>
  <Slides>33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Modèle de conception</vt:lpstr>
      </vt:variant>
      <vt:variant>
        <vt:i4>25</vt:i4>
      </vt:variant>
      <vt:variant>
        <vt:lpstr>Titres des diapositives</vt:lpstr>
      </vt:variant>
      <vt:variant>
        <vt:i4>33</vt:i4>
      </vt:variant>
    </vt:vector>
  </HeadingPairs>
  <TitlesOfParts>
    <vt:vector size="71" baseType="lpstr">
      <vt:lpstr>Helvetica</vt:lpstr>
      <vt:lpstr>Arial</vt:lpstr>
      <vt:lpstr>Lucida Sans Unicode</vt:lpstr>
      <vt:lpstr>Wingdings 3</vt:lpstr>
      <vt:lpstr>Avenir Roman</vt:lpstr>
      <vt:lpstr>Calibri</vt:lpstr>
      <vt:lpstr>Times New Roman</vt:lpstr>
      <vt:lpstr>Wingdings</vt:lpstr>
      <vt:lpstr>Arial Unicode MS</vt:lpstr>
      <vt:lpstr>Arial Bold</vt:lpstr>
      <vt:lpstr>Times New Roman Bold</vt:lpstr>
      <vt:lpstr>Euphemia UCAS</vt:lpstr>
      <vt:lpstr>Lucida Grande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Default</vt:lpstr>
      <vt:lpstr>Place de la détection des troubles du rythme cardiaque dans l’AVC ischémique</vt:lpstr>
      <vt:lpstr>Diapositive 2</vt:lpstr>
      <vt:lpstr>Diapositive 3</vt:lpstr>
      <vt:lpstr>Diapositive 4</vt:lpstr>
      <vt:lpstr>FA: epidemiologie</vt:lpstr>
      <vt:lpstr>Diapositive 6</vt:lpstr>
      <vt:lpstr>Diapositive 7</vt:lpstr>
      <vt:lpstr>Diapositive 8</vt:lpstr>
      <vt:lpstr>Diapositive 9</vt:lpstr>
      <vt:lpstr>Prévalence de la FA en fonction  de l’âge et % d’AVC attribuable à la FA   </vt:lpstr>
      <vt:lpstr>FA: autres chiffres</vt:lpstr>
      <vt:lpstr>Diapositive 12</vt:lpstr>
      <vt:lpstr>Diapositive 13</vt:lpstr>
      <vt:lpstr>Diapositive 14</vt:lpstr>
      <vt:lpstr>Méthodes de monitorage cardiaque ECG de surface</vt:lpstr>
      <vt:lpstr>Diapositive 16</vt:lpstr>
      <vt:lpstr>Méthodes de monitorage cardiaque ECG de surface</vt:lpstr>
      <vt:lpstr>Metodi di monitoraggio cardiaco</vt:lpstr>
      <vt:lpstr>Diapositive 19</vt:lpstr>
      <vt:lpstr>Diapositive 20</vt:lpstr>
      <vt:lpstr>Diapositive 21</vt:lpstr>
      <vt:lpstr>Diapositive 22</vt:lpstr>
      <vt:lpstr>Qui surveille? </vt:lpstr>
      <vt:lpstr>Diapositive 24</vt:lpstr>
      <vt:lpstr>Diapositive 25</vt:lpstr>
      <vt:lpstr>Diapositive 26</vt:lpstr>
      <vt:lpstr>Diapositive 27</vt:lpstr>
      <vt:lpstr>Cryptogenic Stroke and underlying Atrial Fibrillation (CRYSTAL AF)</vt:lpstr>
      <vt:lpstr>Cryptogenic Stroke and underlying Atrial Fibrillation (CRYSTAL AF)</vt:lpstr>
      <vt:lpstr>CRYSTAL-AF: détection de la FA  </vt:lpstr>
      <vt:lpstr>En attente d’approbation par la FDA Peut être donné par injection en 30 seconds, sans nécessité de suture Les neurologues auront la possibilité de le faire eux même</vt:lpstr>
      <vt:lpstr>Conclusion</vt:lpstr>
      <vt:lpstr>Diapositive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Place de la détection des troubles du rythme cardiaque dans l’AVC ischémique</dc:title>
  <cp:lastModifiedBy>barjozo</cp:lastModifiedBy>
  <cp:revision>2</cp:revision>
  <dcterms:modified xsi:type="dcterms:W3CDTF">2015-05-28T20:40:17Z</dcterms:modified>
</cp:coreProperties>
</file>