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76"/>
  </p:notesMasterIdLst>
  <p:handoutMasterIdLst>
    <p:handoutMasterId r:id="rId77"/>
  </p:handoutMasterIdLst>
  <p:sldIdLst>
    <p:sldId id="467" r:id="rId2"/>
    <p:sldId id="804" r:id="rId3"/>
    <p:sldId id="879" r:id="rId4"/>
    <p:sldId id="871" r:id="rId5"/>
    <p:sldId id="872" r:id="rId6"/>
    <p:sldId id="913" r:id="rId7"/>
    <p:sldId id="971" r:id="rId8"/>
    <p:sldId id="914" r:id="rId9"/>
    <p:sldId id="915" r:id="rId10"/>
    <p:sldId id="598" r:id="rId11"/>
    <p:sldId id="874" r:id="rId12"/>
    <p:sldId id="921" r:id="rId13"/>
    <p:sldId id="922" r:id="rId14"/>
    <p:sldId id="923" r:id="rId15"/>
    <p:sldId id="924" r:id="rId16"/>
    <p:sldId id="601" r:id="rId17"/>
    <p:sldId id="925" r:id="rId18"/>
    <p:sldId id="942" r:id="rId19"/>
    <p:sldId id="682" r:id="rId20"/>
    <p:sldId id="610" r:id="rId21"/>
    <p:sldId id="962" r:id="rId22"/>
    <p:sldId id="963" r:id="rId23"/>
    <p:sldId id="964" r:id="rId24"/>
    <p:sldId id="926" r:id="rId25"/>
    <p:sldId id="928" r:id="rId26"/>
    <p:sldId id="885" r:id="rId27"/>
    <p:sldId id="886" r:id="rId28"/>
    <p:sldId id="931" r:id="rId29"/>
    <p:sldId id="889" r:id="rId30"/>
    <p:sldId id="932" r:id="rId31"/>
    <p:sldId id="933" r:id="rId32"/>
    <p:sldId id="934" r:id="rId33"/>
    <p:sldId id="935" r:id="rId34"/>
    <p:sldId id="936" r:id="rId35"/>
    <p:sldId id="937" r:id="rId36"/>
    <p:sldId id="938" r:id="rId37"/>
    <p:sldId id="939" r:id="rId38"/>
    <p:sldId id="891" r:id="rId39"/>
    <p:sldId id="940" r:id="rId40"/>
    <p:sldId id="941" r:id="rId41"/>
    <p:sldId id="906" r:id="rId42"/>
    <p:sldId id="907" r:id="rId43"/>
    <p:sldId id="908" r:id="rId44"/>
    <p:sldId id="909" r:id="rId45"/>
    <p:sldId id="851" r:id="rId46"/>
    <p:sldId id="852" r:id="rId47"/>
    <p:sldId id="856" r:id="rId48"/>
    <p:sldId id="857" r:id="rId49"/>
    <p:sldId id="945" r:id="rId50"/>
    <p:sldId id="943" r:id="rId51"/>
    <p:sldId id="946" r:id="rId52"/>
    <p:sldId id="762" r:id="rId53"/>
    <p:sldId id="763" r:id="rId54"/>
    <p:sldId id="765" r:id="rId55"/>
    <p:sldId id="959" r:id="rId56"/>
    <p:sldId id="958" r:id="rId57"/>
    <p:sldId id="967" r:id="rId58"/>
    <p:sldId id="808" r:id="rId59"/>
    <p:sldId id="953" r:id="rId60"/>
    <p:sldId id="809" r:id="rId61"/>
    <p:sldId id="955" r:id="rId62"/>
    <p:sldId id="965" r:id="rId63"/>
    <p:sldId id="812" r:id="rId64"/>
    <p:sldId id="951" r:id="rId65"/>
    <p:sldId id="949" r:id="rId66"/>
    <p:sldId id="950" r:id="rId67"/>
    <p:sldId id="813" r:id="rId68"/>
    <p:sldId id="968" r:id="rId69"/>
    <p:sldId id="960" r:id="rId70"/>
    <p:sldId id="969" r:id="rId71"/>
    <p:sldId id="970" r:id="rId72"/>
    <p:sldId id="818" r:id="rId73"/>
    <p:sldId id="822" r:id="rId74"/>
    <p:sldId id="961" r:id="rId75"/>
  </p:sldIdLst>
  <p:sldSz cx="10287000" cy="6858000" type="35mm"/>
  <p:notesSz cx="6858000" cy="97663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AF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254" y="108"/>
      </p:cViewPr>
      <p:guideLst>
        <p:guide orient="horz" pos="2160"/>
        <p:guide pos="324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1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image" Target="../media/image71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62484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654550"/>
            <a:ext cx="50292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de texte du masque</a:t>
            </a:r>
          </a:p>
          <a:p>
            <a:pPr lvl="1"/>
            <a:r>
              <a:rPr lang="fr-FR" altLang="fr-FR" smtClean="0"/>
              <a:t>Second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  <p:sp>
        <p:nvSpPr>
          <p:cNvPr id="2051" name="Rectangle 3"/>
          <p:cNvSpPr>
            <a:spLocks noChangeArrowheads="1" noTextEdit="1"/>
          </p:cNvSpPr>
          <p:nvPr>
            <p:ph type="sldImg" idx="2"/>
          </p:nvPr>
        </p:nvSpPr>
        <p:spPr bwMode="auto">
          <a:xfrm>
            <a:off x="857250" y="844550"/>
            <a:ext cx="5143500" cy="3429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</p:spTree>
    <p:extLst>
      <p:ext uri="{BB962C8B-B14F-4D97-AF65-F5344CB8AC3E}">
        <p14:creationId xmlns:p14="http://schemas.microsoft.com/office/powerpoint/2010/main" val="16261380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defTabSz="7620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63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56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243345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6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709613" y="739775"/>
            <a:ext cx="5438775" cy="3625850"/>
          </a:xfrm>
          <a:ln/>
        </p:spPr>
      </p:sp>
      <p:sp>
        <p:nvSpPr>
          <p:cNvPr id="1167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660900"/>
            <a:ext cx="4987925" cy="4365625"/>
          </a:xfrm>
        </p:spPr>
        <p:txBody>
          <a:bodyPr/>
          <a:lstStyle/>
          <a:p>
            <a:pPr defTabSz="914400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205274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41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9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371013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45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1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332405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50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3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20189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05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5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862885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0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848306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890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857250" y="844550"/>
            <a:ext cx="51435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7891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914400" y="4654550"/>
            <a:ext cx="5029200" cy="43434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833531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13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0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091050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25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82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210859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030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0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9303588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41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709613" y="739775"/>
            <a:ext cx="5438775" cy="3625850"/>
          </a:xfrm>
          <a:ln/>
        </p:spPr>
      </p:sp>
      <p:sp>
        <p:nvSpPr>
          <p:cNvPr id="1084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660900"/>
            <a:ext cx="4987925" cy="4365625"/>
          </a:xfrm>
        </p:spPr>
        <p:txBody>
          <a:bodyPr/>
          <a:lstStyle/>
          <a:p>
            <a:pPr defTabSz="914400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3947553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35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860425" y="844550"/>
            <a:ext cx="5138738" cy="3427413"/>
          </a:xfrm>
          <a:ln/>
        </p:spPr>
      </p:sp>
      <p:sp>
        <p:nvSpPr>
          <p:cNvPr id="1252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14400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867533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65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9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781692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374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3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033471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670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67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5127853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875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8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821820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89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9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9578277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489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4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298559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93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1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12992731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98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3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377231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03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6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415234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10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682625" y="733425"/>
            <a:ext cx="5492750" cy="3662363"/>
          </a:xfrm>
          <a:ln/>
        </p:spPr>
      </p:sp>
      <p:sp>
        <p:nvSpPr>
          <p:cNvPr id="1071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638675"/>
            <a:ext cx="5486400" cy="4394200"/>
          </a:xfrm>
        </p:spPr>
        <p:txBody>
          <a:bodyPr/>
          <a:lstStyle/>
          <a:p>
            <a:pPr defTabSz="914400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564015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8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98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96769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13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0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84868381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217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2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6367716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422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4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9320650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27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6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0747774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99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0" y="323850"/>
            <a:ext cx="1588" cy="1588"/>
          </a:xfrm>
          <a:solidFill>
            <a:srgbClr val="FFFFFF"/>
          </a:solidFill>
          <a:ln/>
        </p:spPr>
      </p:sp>
      <p:sp>
        <p:nvSpPr>
          <p:cNvPr id="1108995" name="Rectangle 3"/>
          <p:cNvSpPr txBox="1">
            <a:spLocks noChangeArrowheads="1"/>
          </p:cNvSpPr>
          <p:nvPr>
            <p:ph type="body" idx="1"/>
          </p:nvPr>
        </p:nvSpPr>
        <p:spPr>
          <a:xfrm>
            <a:off x="503238" y="4610100"/>
            <a:ext cx="5856287" cy="4337050"/>
          </a:xfrm>
          <a:ln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57200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2385841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2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709613" y="739775"/>
            <a:ext cx="5438775" cy="3625850"/>
          </a:xfrm>
          <a:ln/>
        </p:spPr>
      </p:sp>
      <p:sp>
        <p:nvSpPr>
          <p:cNvPr id="1208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660900"/>
            <a:ext cx="4987925" cy="4365625"/>
          </a:xfrm>
        </p:spPr>
        <p:txBody>
          <a:bodyPr/>
          <a:lstStyle/>
          <a:p>
            <a:pPr defTabSz="914400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8684885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41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709613" y="739775"/>
            <a:ext cx="5437187" cy="3625850"/>
          </a:xfrm>
          <a:ln/>
        </p:spPr>
      </p:sp>
      <p:sp>
        <p:nvSpPr>
          <p:cNvPr id="1212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660900"/>
            <a:ext cx="4987925" cy="4365625"/>
          </a:xfrm>
        </p:spPr>
        <p:txBody>
          <a:bodyPr/>
          <a:lstStyle/>
          <a:p>
            <a:pPr defTabSz="914400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78559044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71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97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7832325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76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1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3882542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15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871538" y="858838"/>
            <a:ext cx="5114925" cy="3409950"/>
          </a:xfrm>
          <a:ln cap="flat"/>
        </p:spPr>
      </p:sp>
      <p:sp>
        <p:nvSpPr>
          <p:cNvPr id="10731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638675"/>
            <a:ext cx="5026025" cy="4394200"/>
          </a:xfrm>
          <a:ln/>
        </p:spPr>
        <p:txBody>
          <a:bodyPr lIns="93364" tIns="45864" rIns="93364" bIns="45864"/>
          <a:lstStyle/>
          <a:p>
            <a:pPr defTabSz="914400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74870605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381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38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4807006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585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5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72012644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243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868363" y="857250"/>
            <a:ext cx="5119687" cy="3413125"/>
          </a:xfrm>
          <a:ln cap="flat"/>
        </p:spPr>
      </p:sp>
      <p:sp>
        <p:nvSpPr>
          <p:cNvPr id="1042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640263"/>
            <a:ext cx="5026025" cy="4394200"/>
          </a:xfrm>
          <a:ln/>
        </p:spPr>
        <p:txBody>
          <a:bodyPr lIns="92369" tIns="45375" rIns="92369" bIns="45375"/>
          <a:lstStyle/>
          <a:p>
            <a:pPr defTabSz="914400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50048029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482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868363" y="857250"/>
            <a:ext cx="5119687" cy="3413125"/>
          </a:xfrm>
          <a:ln cap="flat"/>
        </p:spPr>
      </p:sp>
      <p:sp>
        <p:nvSpPr>
          <p:cNvPr id="1044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640263"/>
            <a:ext cx="5026025" cy="4394200"/>
          </a:xfrm>
          <a:ln/>
        </p:spPr>
        <p:txBody>
          <a:bodyPr lIns="92369" tIns="45375" rIns="92369" bIns="45375"/>
          <a:lstStyle/>
          <a:p>
            <a:pPr defTabSz="914400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5539875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7538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709613" y="739775"/>
            <a:ext cx="5437187" cy="3625850"/>
          </a:xfrm>
          <a:ln/>
        </p:spPr>
      </p:sp>
      <p:sp>
        <p:nvSpPr>
          <p:cNvPr id="1217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660900"/>
            <a:ext cx="4987925" cy="4365625"/>
          </a:xfrm>
        </p:spPr>
        <p:txBody>
          <a:bodyPr/>
          <a:lstStyle/>
          <a:p>
            <a:pPr defTabSz="914400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9986148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90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709613" y="739775"/>
            <a:ext cx="5438775" cy="3625850"/>
          </a:xfrm>
          <a:ln/>
        </p:spPr>
      </p:sp>
      <p:sp>
        <p:nvSpPr>
          <p:cNvPr id="891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660900"/>
            <a:ext cx="4987925" cy="4365625"/>
          </a:xfrm>
        </p:spPr>
        <p:txBody>
          <a:bodyPr/>
          <a:lstStyle/>
          <a:p>
            <a:pPr defTabSz="914400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2027697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95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709613" y="739775"/>
            <a:ext cx="5438775" cy="3625850"/>
          </a:xfrm>
          <a:ln/>
        </p:spPr>
      </p:sp>
      <p:sp>
        <p:nvSpPr>
          <p:cNvPr id="893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660900"/>
            <a:ext cx="4987925" cy="4365625"/>
          </a:xfrm>
        </p:spPr>
        <p:txBody>
          <a:bodyPr/>
          <a:lstStyle/>
          <a:p>
            <a:pPr defTabSz="914400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1209024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05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709613" y="739775"/>
            <a:ext cx="5438775" cy="3625850"/>
          </a:xfrm>
          <a:ln/>
        </p:spPr>
      </p:sp>
      <p:sp>
        <p:nvSpPr>
          <p:cNvPr id="898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660900"/>
            <a:ext cx="4987925" cy="4365625"/>
          </a:xfrm>
        </p:spPr>
        <p:txBody>
          <a:bodyPr/>
          <a:lstStyle/>
          <a:p>
            <a:pPr defTabSz="914400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6641901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89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6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altLang="fr-FR"/>
              <a:t>Sur cette diapositive, voici un patient présentant une MMN assez typique avec déficit moteur et amyotrophie distale du membre supérieur droit</a:t>
            </a:r>
          </a:p>
        </p:txBody>
      </p:sp>
    </p:spTree>
    <p:extLst>
      <p:ext uri="{BB962C8B-B14F-4D97-AF65-F5344CB8AC3E}">
        <p14:creationId xmlns:p14="http://schemas.microsoft.com/office/powerpoint/2010/main" val="46655343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085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308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162614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05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40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11688204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994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709613" y="739775"/>
            <a:ext cx="5438775" cy="3625850"/>
          </a:xfrm>
          <a:ln/>
        </p:spPr>
      </p:sp>
      <p:sp>
        <p:nvSpPr>
          <p:cNvPr id="12369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660900"/>
            <a:ext cx="4987925" cy="4365625"/>
          </a:xfrm>
        </p:spPr>
        <p:txBody>
          <a:bodyPr/>
          <a:lstStyle/>
          <a:p>
            <a:pPr defTabSz="914400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5923361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40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4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6081694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18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5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7955143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0546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682625" y="731838"/>
            <a:ext cx="5492750" cy="3662362"/>
          </a:xfrm>
          <a:ln/>
        </p:spPr>
      </p:sp>
      <p:sp>
        <p:nvSpPr>
          <p:cNvPr id="12605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638675"/>
            <a:ext cx="5486400" cy="4395788"/>
          </a:xfrm>
        </p:spPr>
        <p:txBody>
          <a:bodyPr/>
          <a:lstStyle/>
          <a:p>
            <a:pPr defTabSz="914400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13197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259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62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41896271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609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6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145530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98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5355534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7250" name="Rectangle 2"/>
          <p:cNvSpPr>
            <a:spLocks noChangeArrowheads="1" noTextEdit="1"/>
          </p:cNvSpPr>
          <p:nvPr>
            <p:ph type="sldImg"/>
          </p:nvPr>
        </p:nvSpPr>
        <p:spPr>
          <a:xfrm>
            <a:off x="709613" y="739775"/>
            <a:ext cx="5438775" cy="3625850"/>
          </a:xfrm>
          <a:ln/>
        </p:spPr>
      </p:sp>
      <p:sp>
        <p:nvSpPr>
          <p:cNvPr id="1077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660900"/>
            <a:ext cx="4987925" cy="4365625"/>
          </a:xfrm>
        </p:spPr>
        <p:txBody>
          <a:bodyPr/>
          <a:lstStyle/>
          <a:p>
            <a:pPr defTabSz="914400"/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14779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85875" y="1122363"/>
            <a:ext cx="771525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285875" y="3602038"/>
            <a:ext cx="771525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8411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7310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70866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12573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25006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re. Texte et 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57300" y="609600"/>
            <a:ext cx="77724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12573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graphique 3"/>
          <p:cNvSpPr>
            <a:spLocks noGrp="1"/>
          </p:cNvSpPr>
          <p:nvPr>
            <p:ph type="chart" sz="half" idx="2"/>
          </p:nvPr>
        </p:nvSpPr>
        <p:spPr>
          <a:xfrm>
            <a:off x="5219700" y="1981200"/>
            <a:ext cx="3810000" cy="4114800"/>
          </a:xfrm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11739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57300" y="609600"/>
            <a:ext cx="77724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12573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2197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484522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re. Texte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57300" y="609600"/>
            <a:ext cx="77724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12573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5219700" y="19812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5219700" y="41148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46845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re. Contenu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57300" y="609600"/>
            <a:ext cx="77724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573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5219700" y="19812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5219700" y="41148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76548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1257300" y="609600"/>
            <a:ext cx="77724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1257300" y="19812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5219700" y="19812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1257300" y="41148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219700" y="4114800"/>
            <a:ext cx="3810000" cy="19812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18384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818615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01675" y="1709738"/>
            <a:ext cx="88725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01675" y="4589463"/>
            <a:ext cx="8872538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8135725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12573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5219700" y="1981200"/>
            <a:ext cx="3810000" cy="41148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466436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08025" y="365125"/>
            <a:ext cx="8872538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08025" y="1681163"/>
            <a:ext cx="43529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708025" y="2505075"/>
            <a:ext cx="4352925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5208588" y="1681163"/>
            <a:ext cx="43719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5208588" y="2505075"/>
            <a:ext cx="4371975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2995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7599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4160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08025" y="457200"/>
            <a:ext cx="33178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373563" y="987425"/>
            <a:ext cx="52070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08025" y="2057400"/>
            <a:ext cx="33178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911048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08025" y="457200"/>
            <a:ext cx="33178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4373563" y="987425"/>
            <a:ext cx="52070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708025" y="2057400"/>
            <a:ext cx="33178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37947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2573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et modifiez le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573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smtClean="0"/>
              <a:t>Cliquez pour modifier les styles du texte du masque</a:t>
            </a:r>
          </a:p>
          <a:p>
            <a:pPr lvl="1"/>
            <a:r>
              <a:rPr lang="fr-FR" altLang="fr-FR" smtClean="0"/>
              <a:t>Deuxième niveau</a:t>
            </a:r>
          </a:p>
          <a:p>
            <a:pPr lvl="2"/>
            <a:r>
              <a:rPr lang="fr-FR" altLang="fr-FR" smtClean="0"/>
              <a:t>Troisième niveau</a:t>
            </a:r>
          </a:p>
          <a:p>
            <a:pPr lvl="3"/>
            <a:r>
              <a:rPr lang="fr-FR" altLang="fr-FR" smtClean="0"/>
              <a:t>Quatrième niveau</a:t>
            </a:r>
          </a:p>
          <a:p>
            <a:pPr lvl="4"/>
            <a:r>
              <a:rPr lang="fr-FR" altLang="fr-FR" smtClean="0"/>
              <a:t>Cinquième niveau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algn="ctr" defTabSz="7620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defTabSz="7620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2pPr>
      <a:lvl3pPr algn="ctr" defTabSz="7620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3pPr>
      <a:lvl4pPr algn="ctr" defTabSz="7620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4pPr>
      <a:lvl5pPr algn="ctr" defTabSz="7620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5pPr>
      <a:lvl6pPr marL="457200" algn="ctr" defTabSz="7620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6pPr>
      <a:lvl7pPr marL="914400" algn="ctr" defTabSz="7620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7pPr>
      <a:lvl8pPr marL="1371600" algn="ctr" defTabSz="7620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8pPr>
      <a:lvl9pPr marL="1828800" algn="ctr" defTabSz="7620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anose="02020603050405020304" pitchFamily="18" charset="0"/>
        </a:defRPr>
      </a:lvl9pPr>
    </p:titleStyle>
    <p:bodyStyle>
      <a:lvl1pPr marL="342900" indent="-3429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762000" rtl="0" eaLnBrk="0" fontAlgn="base" hangingPunct="0">
        <a:spcBef>
          <a:spcPct val="20000"/>
        </a:spcBef>
        <a:spcAft>
          <a:spcPct val="0"/>
        </a:spcAft>
        <a:buSzPct val="10000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9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3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hyperlink" Target="http://www.darbicetre.com/images/dumois/image_05-07.jpg" TargetMode="External"/><Relationship Id="rId4" Type="http://schemas.openxmlformats.org/officeDocument/2006/relationships/image" Target="../media/image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jpeg"/><Relationship Id="rId5" Type="http://schemas.openxmlformats.org/officeDocument/2006/relationships/image" Target="../media/image58.jpeg"/><Relationship Id="rId4" Type="http://schemas.openxmlformats.org/officeDocument/2006/relationships/image" Target="../media/image57.w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60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2.jpeg"/><Relationship Id="rId7" Type="http://schemas.openxmlformats.org/officeDocument/2006/relationships/image" Target="../media/image6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74.png"/><Relationship Id="rId3" Type="http://schemas.openxmlformats.org/officeDocument/2006/relationships/notesSlide" Target="../notesSlides/notesSlide50.xml"/><Relationship Id="rId7" Type="http://schemas.openxmlformats.org/officeDocument/2006/relationships/image" Target="../media/image77.jpeg"/><Relationship Id="rId12" Type="http://schemas.openxmlformats.org/officeDocument/2006/relationships/oleObject" Target="../embeddings/oleObject7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76.jpeg"/><Relationship Id="rId11" Type="http://schemas.openxmlformats.org/officeDocument/2006/relationships/image" Target="../media/image73.png"/><Relationship Id="rId5" Type="http://schemas.openxmlformats.org/officeDocument/2006/relationships/image" Target="../media/image71.png"/><Relationship Id="rId15" Type="http://schemas.openxmlformats.org/officeDocument/2006/relationships/image" Target="../media/image75.png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72.png"/><Relationship Id="rId14" Type="http://schemas.openxmlformats.org/officeDocument/2006/relationships/oleObject" Target="../embeddings/oleObject8.bin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8.png"/><Relationship Id="rId4" Type="http://schemas.openxmlformats.org/officeDocument/2006/relationships/hyperlink" Target="http://jnnp.bmjjournals.com/cgi/content/full/64/3/358/F2" TargetMode="Externa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91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6" name="Rectangle 4"/>
          <p:cNvSpPr>
            <a:spLocks noGrp="1" noChangeArrowheads="1"/>
          </p:cNvSpPr>
          <p:nvPr>
            <p:ph type="title"/>
          </p:nvPr>
        </p:nvSpPr>
        <p:spPr>
          <a:xfrm>
            <a:off x="1257300" y="609600"/>
            <a:ext cx="7989888" cy="2747963"/>
          </a:xfrm>
        </p:spPr>
        <p:txBody>
          <a:bodyPr/>
          <a:lstStyle/>
          <a:p>
            <a:r>
              <a:rPr lang="fr-FR" altLang="fr-FR"/>
              <a:t>Actualités Nerf Périphérique</a:t>
            </a:r>
            <a:br>
              <a:rPr lang="fr-FR" altLang="fr-FR"/>
            </a:br>
            <a:r>
              <a:rPr lang="fr-FR" altLang="fr-FR"/>
              <a:t/>
            </a:r>
            <a:br>
              <a:rPr lang="fr-FR" altLang="fr-FR"/>
            </a:br>
            <a:endParaRPr lang="fr-FR" altLang="fr-FR"/>
          </a:p>
        </p:txBody>
      </p:sp>
      <p:sp>
        <p:nvSpPr>
          <p:cNvPr id="289798" name="Text Box 6"/>
          <p:cNvSpPr txBox="1">
            <a:spLocks noChangeArrowheads="1"/>
          </p:cNvSpPr>
          <p:nvPr/>
        </p:nvSpPr>
        <p:spPr bwMode="auto">
          <a:xfrm>
            <a:off x="381000" y="3200400"/>
            <a:ext cx="5595938" cy="2647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fr-FR"/>
              <a:t>Thierry Maisonobe </a:t>
            </a:r>
          </a:p>
          <a:p>
            <a:r>
              <a:rPr lang="fr-FR" altLang="fr-FR"/>
              <a:t>Fédération de de Neurophysiologie Clinique</a:t>
            </a:r>
          </a:p>
          <a:p>
            <a:r>
              <a:rPr lang="fr-FR" altLang="fr-FR"/>
              <a:t>Laboratoire de Neuropathologie</a:t>
            </a:r>
          </a:p>
          <a:p>
            <a:r>
              <a:rPr lang="fr-FR" altLang="fr-FR"/>
              <a:t>Hôpital Pitié-Salpêtrière. Paris</a:t>
            </a:r>
          </a:p>
          <a:p>
            <a:endParaRPr lang="fr-FR" altLang="fr-FR"/>
          </a:p>
          <a:p>
            <a:endParaRPr lang="fr-FR" altLang="fr-FR">
              <a:solidFill>
                <a:srgbClr val="FAFD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fr-FR" altLang="fr-FR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CNNHG, Lille 29 Nov 2008</a:t>
            </a:r>
          </a:p>
        </p:txBody>
      </p:sp>
      <p:pic>
        <p:nvPicPr>
          <p:cNvPr id="289803" name="Picture 11" descr="photo pitié salpé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09800"/>
            <a:ext cx="3716338" cy="202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/>
              <a:t>Question</a:t>
            </a:r>
          </a:p>
        </p:txBody>
      </p:sp>
      <p:sp>
        <p:nvSpPr>
          <p:cNvPr id="542724" name="Text Box 4"/>
          <p:cNvSpPr txBox="1">
            <a:spLocks noChangeArrowheads="1"/>
          </p:cNvSpPr>
          <p:nvPr/>
        </p:nvSpPr>
        <p:spPr bwMode="auto">
          <a:xfrm>
            <a:off x="371475" y="2751138"/>
            <a:ext cx="3709988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fr-FR" sz="2800"/>
              <a:t>Polyneuropathie axonale</a:t>
            </a:r>
          </a:p>
          <a:p>
            <a:r>
              <a:rPr lang="fr-FR" altLang="fr-FR" sz="2800"/>
              <a:t>Chronique</a:t>
            </a:r>
          </a:p>
          <a:p>
            <a:r>
              <a:rPr lang="fr-FR" altLang="fr-FR" sz="2800"/>
              <a:t>Sensitivo-motrice</a:t>
            </a:r>
          </a:p>
          <a:p>
            <a:r>
              <a:rPr lang="fr-FR" altLang="fr-FR" sz="2800"/>
              <a:t>De cause indéterminée</a:t>
            </a:r>
          </a:p>
        </p:txBody>
      </p:sp>
      <p:sp>
        <p:nvSpPr>
          <p:cNvPr id="542725" name="Text Box 5"/>
          <p:cNvSpPr txBox="1">
            <a:spLocks noChangeArrowheads="1"/>
          </p:cNvSpPr>
          <p:nvPr/>
        </p:nvSpPr>
        <p:spPr bwMode="auto">
          <a:xfrm>
            <a:off x="6223000" y="2997200"/>
            <a:ext cx="3413125" cy="1373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fr-FR" sz="2800"/>
              <a:t>Est-elle ou peut –t-elle</a:t>
            </a:r>
          </a:p>
          <a:p>
            <a:r>
              <a:rPr lang="fr-FR" altLang="fr-FR" sz="2800"/>
              <a:t>être </a:t>
            </a:r>
          </a:p>
          <a:p>
            <a:r>
              <a:rPr lang="fr-FR" altLang="fr-FR" sz="2800"/>
              <a:t>Dysimmunitaire ???</a:t>
            </a:r>
          </a:p>
        </p:txBody>
      </p:sp>
      <p:sp>
        <p:nvSpPr>
          <p:cNvPr id="542726" name="Rectangle 6"/>
          <p:cNvSpPr>
            <a:spLocks noChangeArrowheads="1"/>
          </p:cNvSpPr>
          <p:nvPr/>
        </p:nvSpPr>
        <p:spPr bwMode="auto">
          <a:xfrm>
            <a:off x="390525" y="2781300"/>
            <a:ext cx="3744913" cy="1871663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42727" name="Rectangle 7"/>
          <p:cNvSpPr>
            <a:spLocks noChangeArrowheads="1"/>
          </p:cNvSpPr>
          <p:nvPr/>
        </p:nvSpPr>
        <p:spPr bwMode="auto">
          <a:xfrm>
            <a:off x="6080125" y="2852738"/>
            <a:ext cx="3600450" cy="18002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42728" name="Line 8"/>
          <p:cNvSpPr>
            <a:spLocks noChangeShapeType="1"/>
          </p:cNvSpPr>
          <p:nvPr/>
        </p:nvSpPr>
        <p:spPr bwMode="auto">
          <a:xfrm>
            <a:off x="4351338" y="3860800"/>
            <a:ext cx="1439862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2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39713"/>
            <a:ext cx="10023475" cy="1143000"/>
          </a:xfrm>
        </p:spPr>
        <p:txBody>
          <a:bodyPr/>
          <a:lstStyle/>
          <a:p>
            <a:pPr defTabSz="914400"/>
            <a:r>
              <a:rPr lang="fr-FR" altLang="fr-FR" sz="3200"/>
              <a:t>Polyneuropathie axonale chronique « idiopathique » </a:t>
            </a:r>
            <a:br>
              <a:rPr lang="fr-FR" altLang="fr-FR" sz="3200"/>
            </a:br>
            <a:r>
              <a:rPr lang="fr-FR" altLang="fr-FR" sz="3200"/>
              <a:t>et Ig Monoclonale type « MGUS »</a:t>
            </a:r>
          </a:p>
        </p:txBody>
      </p:sp>
      <p:sp>
        <p:nvSpPr>
          <p:cNvPr id="107622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39725" y="1905000"/>
            <a:ext cx="5489575" cy="4114800"/>
          </a:xfrm>
        </p:spPr>
        <p:txBody>
          <a:bodyPr/>
          <a:lstStyle/>
          <a:p>
            <a:pPr marL="193675" indent="-193675" defTabSz="914400"/>
            <a:r>
              <a:rPr lang="fr-FR" altLang="fr-FR" sz="2000"/>
              <a:t>Si chaîne légère lambda: rechercher POEMS (VEGF)</a:t>
            </a:r>
          </a:p>
          <a:p>
            <a:pPr marL="193675" indent="-193675" defTabSz="914400"/>
            <a:endParaRPr lang="fr-FR" altLang="fr-FR" sz="2000"/>
          </a:p>
          <a:p>
            <a:pPr marL="193675" indent="-193675" defTabSz="914400"/>
            <a:endParaRPr lang="fr-FR" altLang="fr-FR" sz="2000"/>
          </a:p>
          <a:p>
            <a:pPr marL="193675" indent="-193675" defTabSz="914400"/>
            <a:r>
              <a:rPr lang="fr-FR" altLang="fr-FR" sz="2000"/>
              <a:t>Si Ig M : activité anti MAG ?</a:t>
            </a:r>
          </a:p>
          <a:p>
            <a:pPr marL="193675" indent="-193675" defTabSz="914400"/>
            <a:endParaRPr lang="fr-FR" altLang="fr-FR" sz="2000"/>
          </a:p>
          <a:p>
            <a:pPr marL="193675" indent="-193675" defTabSz="914400"/>
            <a:r>
              <a:rPr lang="fr-FR" altLang="fr-FR" sz="2000"/>
              <a:t>Recherche de cryogloblinémie</a:t>
            </a:r>
          </a:p>
          <a:p>
            <a:pPr marL="193675" indent="-193675" defTabSz="914400">
              <a:buFontTx/>
              <a:buNone/>
            </a:pPr>
            <a:r>
              <a:rPr lang="fr-FR" altLang="fr-FR" sz="2000"/>
              <a:t>Vascularite ?</a:t>
            </a:r>
          </a:p>
          <a:p>
            <a:pPr marL="193675" indent="-193675" defTabSz="914400"/>
            <a:endParaRPr lang="fr-FR" altLang="fr-FR" sz="2000"/>
          </a:p>
          <a:p>
            <a:pPr marL="193675" indent="-193675" defTabSz="914400"/>
            <a:endParaRPr lang="fr-FR" altLang="fr-FR" sz="2000"/>
          </a:p>
          <a:p>
            <a:pPr marL="193675" indent="-193675" defTabSz="914400"/>
            <a:r>
              <a:rPr lang="fr-FR" altLang="fr-FR" sz="2000"/>
              <a:t>Amylose AL ?</a:t>
            </a:r>
          </a:p>
          <a:p>
            <a:pPr marL="193675" indent="-193675" defTabSz="914400"/>
            <a:endParaRPr lang="fr-FR" altLang="fr-FR" sz="2000"/>
          </a:p>
          <a:p>
            <a:pPr marL="193675" indent="-193675" defTabSz="914400"/>
            <a:endParaRPr lang="fr-FR" altLang="fr-FR" sz="2800"/>
          </a:p>
          <a:p>
            <a:pPr marL="193675" indent="-193675" defTabSz="914400"/>
            <a:endParaRPr lang="fr-FR" altLang="fr-FR" sz="2800"/>
          </a:p>
        </p:txBody>
      </p:sp>
      <p:pic>
        <p:nvPicPr>
          <p:cNvPr id="1076228" name="Picture 4" descr="Sandrin 1"/>
          <p:cNvPicPr>
            <a:picLocks noChangeAspect="1" noChangeArrowheads="1"/>
          </p:cNvPicPr>
          <p:nvPr>
            <p:ph sz="quarter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972175" y="1554163"/>
            <a:ext cx="1671638" cy="116522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76229" name="Picture 5" descr="Sandrin 5"/>
          <p:cNvPicPr>
            <a:picLocks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61300" y="1549400"/>
            <a:ext cx="2009775" cy="12223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76230" name="Picture 6" descr="CryoIg_tube_low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31" r="24263"/>
          <a:stretch>
            <a:fillRect/>
          </a:stretch>
        </p:blipFill>
        <p:spPr bwMode="auto">
          <a:xfrm>
            <a:off x="6416675" y="3057525"/>
            <a:ext cx="1023938" cy="1685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231" name="Picture 7" descr="cryo bis 00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9725" y="3208338"/>
            <a:ext cx="1736725" cy="156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232" name="Picture 8" descr="macroglossi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2113" y="4833938"/>
            <a:ext cx="2627312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6233" name="Picture 9" descr="amylose levr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3588" y="4897438"/>
            <a:ext cx="2566987" cy="1677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76234" name="Line 10"/>
          <p:cNvSpPr>
            <a:spLocks noChangeShapeType="1"/>
          </p:cNvSpPr>
          <p:nvPr/>
        </p:nvSpPr>
        <p:spPr bwMode="auto">
          <a:xfrm>
            <a:off x="5076825" y="2179638"/>
            <a:ext cx="766763" cy="190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76235" name="Line 11"/>
          <p:cNvSpPr>
            <a:spLocks noChangeShapeType="1"/>
          </p:cNvSpPr>
          <p:nvPr/>
        </p:nvSpPr>
        <p:spPr bwMode="auto">
          <a:xfrm>
            <a:off x="4422775" y="4298950"/>
            <a:ext cx="17938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76236" name="Line 12"/>
          <p:cNvSpPr>
            <a:spLocks noChangeShapeType="1"/>
          </p:cNvSpPr>
          <p:nvPr/>
        </p:nvSpPr>
        <p:spPr bwMode="auto">
          <a:xfrm>
            <a:off x="2582863" y="5622925"/>
            <a:ext cx="1357312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76237" name="Text Box 13"/>
          <p:cNvSpPr txBox="1">
            <a:spLocks noChangeArrowheads="1"/>
          </p:cNvSpPr>
          <p:nvPr/>
        </p:nvSpPr>
        <p:spPr bwMode="auto">
          <a:xfrm>
            <a:off x="9817100" y="6538913"/>
            <a:ext cx="2857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fr-FR" altLang="fr-FR" sz="900">
                <a:latin typeface="Arial" panose="020B0604020202020204" pitchFamily="34" charset="0"/>
              </a:rPr>
              <a:t>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6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93738" y="317500"/>
            <a:ext cx="8629650" cy="1143000"/>
          </a:xfrm>
        </p:spPr>
        <p:txBody>
          <a:bodyPr/>
          <a:lstStyle/>
          <a:p>
            <a:pPr defTabSz="914400"/>
            <a:r>
              <a:rPr lang="fr-FR" altLang="fr-FR"/>
              <a:t>Nouvelle approche diagnostique des PIDC (CIDP)</a:t>
            </a:r>
          </a:p>
        </p:txBody>
      </p:sp>
      <p:pic>
        <p:nvPicPr>
          <p:cNvPr id="1166339" name="Picture 3" descr="bordeaux 1"/>
          <p:cNvPicPr>
            <a:picLocks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54650" y="2111375"/>
            <a:ext cx="4946650" cy="2433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66340" name="Text Box 4"/>
          <p:cNvSpPr txBox="1">
            <a:spLocks noChangeArrowheads="1"/>
          </p:cNvSpPr>
          <p:nvPr/>
        </p:nvSpPr>
        <p:spPr bwMode="auto">
          <a:xfrm>
            <a:off x="6159500" y="4197350"/>
            <a:ext cx="207963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endParaRPr lang="fr-FR" altLang="fr-FR" sz="1800">
              <a:solidFill>
                <a:schemeClr val="accent1"/>
              </a:solidFill>
              <a:latin typeface="Arial" panose="020B0604020202020204" pitchFamily="34" charset="0"/>
            </a:endParaRPr>
          </a:p>
        </p:txBody>
      </p:sp>
      <p:pic>
        <p:nvPicPr>
          <p:cNvPr id="1166341" name="Picture 5"/>
          <p:cNvPicPr>
            <a:picLocks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2875" y="2219325"/>
            <a:ext cx="5260975" cy="2686050"/>
          </a:xfrm>
          <a:noFill/>
          <a:ln/>
        </p:spPr>
      </p:pic>
      <p:sp>
        <p:nvSpPr>
          <p:cNvPr id="1166342" name="Text Box 6"/>
          <p:cNvSpPr txBox="1">
            <a:spLocks noChangeArrowheads="1"/>
          </p:cNvSpPr>
          <p:nvPr/>
        </p:nvSpPr>
        <p:spPr bwMode="auto">
          <a:xfrm>
            <a:off x="9817100" y="6538913"/>
            <a:ext cx="2857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fr-FR" altLang="fr-FR" sz="900">
                <a:latin typeface="Arial" panose="020B0604020202020204" pitchFamily="34" charset="0"/>
              </a:rPr>
              <a:t>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8386" name="Picture 2" descr="00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4488" y="1268413"/>
            <a:ext cx="7129462" cy="4967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68387" name="Text Box 3"/>
          <p:cNvSpPr txBox="1">
            <a:spLocks noChangeArrowheads="1"/>
          </p:cNvSpPr>
          <p:nvPr/>
        </p:nvSpPr>
        <p:spPr bwMode="auto">
          <a:xfrm>
            <a:off x="247650" y="260350"/>
            <a:ext cx="9812338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fr-FR" sz="280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Variations topographiques : rôle des différents modes d’exploration</a:t>
            </a:r>
          </a:p>
        </p:txBody>
      </p:sp>
      <p:sp>
        <p:nvSpPr>
          <p:cNvPr id="1168388" name="Line 4"/>
          <p:cNvSpPr>
            <a:spLocks noChangeShapeType="1"/>
          </p:cNvSpPr>
          <p:nvPr/>
        </p:nvSpPr>
        <p:spPr bwMode="auto">
          <a:xfrm flipH="1">
            <a:off x="5935663" y="1341438"/>
            <a:ext cx="431800" cy="10080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68389" name="Line 5"/>
          <p:cNvSpPr>
            <a:spLocks noChangeShapeType="1"/>
          </p:cNvSpPr>
          <p:nvPr/>
        </p:nvSpPr>
        <p:spPr bwMode="auto">
          <a:xfrm flipV="1">
            <a:off x="6296025" y="1844675"/>
            <a:ext cx="1943100" cy="5762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68390" name="Line 6"/>
          <p:cNvSpPr>
            <a:spLocks noChangeShapeType="1"/>
          </p:cNvSpPr>
          <p:nvPr/>
        </p:nvSpPr>
        <p:spPr bwMode="auto">
          <a:xfrm>
            <a:off x="6007100" y="4221163"/>
            <a:ext cx="19446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68391" name="Line 7"/>
          <p:cNvSpPr>
            <a:spLocks noChangeShapeType="1"/>
          </p:cNvSpPr>
          <p:nvPr/>
        </p:nvSpPr>
        <p:spPr bwMode="auto">
          <a:xfrm flipH="1">
            <a:off x="3343275" y="4221163"/>
            <a:ext cx="576263" cy="9366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68392" name="Text Box 8"/>
          <p:cNvSpPr txBox="1">
            <a:spLocks noChangeArrowheads="1"/>
          </p:cNvSpPr>
          <p:nvPr/>
        </p:nvSpPr>
        <p:spPr bwMode="auto">
          <a:xfrm>
            <a:off x="6419850" y="1309688"/>
            <a:ext cx="12700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fr-FR" sz="28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Biopsie</a:t>
            </a:r>
          </a:p>
        </p:txBody>
      </p:sp>
      <p:sp>
        <p:nvSpPr>
          <p:cNvPr id="1168393" name="Text Box 9"/>
          <p:cNvSpPr txBox="1">
            <a:spLocks noChangeArrowheads="1"/>
          </p:cNvSpPr>
          <p:nvPr/>
        </p:nvSpPr>
        <p:spPr bwMode="auto">
          <a:xfrm>
            <a:off x="4906963" y="4191000"/>
            <a:ext cx="9747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fr-FR" sz="28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EMG</a:t>
            </a:r>
          </a:p>
        </p:txBody>
      </p:sp>
      <p:sp>
        <p:nvSpPr>
          <p:cNvPr id="1168394" name="Text Box 10"/>
          <p:cNvSpPr txBox="1">
            <a:spLocks noChangeArrowheads="1"/>
          </p:cNvSpPr>
          <p:nvPr/>
        </p:nvSpPr>
        <p:spPr bwMode="auto">
          <a:xfrm>
            <a:off x="4187825" y="1743075"/>
            <a:ext cx="7969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fr-FR" sz="28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PES</a:t>
            </a:r>
          </a:p>
        </p:txBody>
      </p:sp>
      <p:sp>
        <p:nvSpPr>
          <p:cNvPr id="1168395" name="Text Box 11"/>
          <p:cNvSpPr txBox="1">
            <a:spLocks noChangeArrowheads="1"/>
          </p:cNvSpPr>
          <p:nvPr/>
        </p:nvSpPr>
        <p:spPr bwMode="auto">
          <a:xfrm>
            <a:off x="2819400" y="2894013"/>
            <a:ext cx="8763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fr-FR" sz="28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LCR</a:t>
            </a:r>
          </a:p>
        </p:txBody>
      </p:sp>
      <p:sp>
        <p:nvSpPr>
          <p:cNvPr id="1168396" name="Text Box 12"/>
          <p:cNvSpPr txBox="1">
            <a:spLocks noChangeArrowheads="1"/>
          </p:cNvSpPr>
          <p:nvPr/>
        </p:nvSpPr>
        <p:spPr bwMode="auto">
          <a:xfrm>
            <a:off x="3179763" y="3686175"/>
            <a:ext cx="855662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fr-FR" sz="28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IRM</a:t>
            </a:r>
          </a:p>
        </p:txBody>
      </p:sp>
      <p:sp>
        <p:nvSpPr>
          <p:cNvPr id="1168397" name="Text Box 13"/>
          <p:cNvSpPr txBox="1">
            <a:spLocks noChangeArrowheads="1"/>
          </p:cNvSpPr>
          <p:nvPr/>
        </p:nvSpPr>
        <p:spPr bwMode="auto">
          <a:xfrm>
            <a:off x="2459038" y="4406900"/>
            <a:ext cx="91598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fr-FR" sz="28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0434" name="Picture 2" descr="Fiche dg PRN 1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08225" y="333375"/>
            <a:ext cx="6318250" cy="49672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70435" name="Text Box 3"/>
          <p:cNvSpPr txBox="1">
            <a:spLocks noChangeArrowheads="1"/>
          </p:cNvSpPr>
          <p:nvPr/>
        </p:nvSpPr>
        <p:spPr bwMode="auto">
          <a:xfrm>
            <a:off x="365125" y="5178425"/>
            <a:ext cx="7931150" cy="152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240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Potentiels sensitifs des membres inférieurs</a:t>
            </a:r>
            <a:endParaRPr lang="fr-FR" altLang="fr-FR" sz="2400"/>
          </a:p>
          <a:p>
            <a:r>
              <a:rPr lang="fr-FR" altLang="fr-FR" sz="1400"/>
              <a:t>Patiente de 72 ans avec des troubles sensitifs des membres inférieurs (paresthésies, sensation d’étau</a:t>
            </a:r>
          </a:p>
          <a:p>
            <a:r>
              <a:rPr lang="fr-FR" altLang="fr-FR" sz="1400"/>
              <a:t> et hypoesthésie jusqu’aux genoux, ataxie..) évoluant depuis plus de 3 ans progressifs. </a:t>
            </a:r>
          </a:p>
          <a:p>
            <a:r>
              <a:rPr lang="fr-FR" altLang="fr-FR" sz="1400"/>
              <a:t>Conduction motrice: perte des amplitudes distales sans signe de démyélinisation</a:t>
            </a:r>
          </a:p>
          <a:p>
            <a:r>
              <a:rPr lang="fr-FR" altLang="fr-FR" sz="1400"/>
              <a:t>Préservation des saphènes externes malgré la sévérité des troubles sensitifs cliniques et des 3 ans d’évolution</a:t>
            </a:r>
          </a:p>
          <a:p>
            <a:r>
              <a:rPr lang="fr-FR" altLang="fr-FR" sz="1400"/>
              <a:t>Avec vitesse diminuée et aspect étalé, en faveur d’une neuropathie démyélinisante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24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0"/>
            <a:ext cx="7772400" cy="812800"/>
          </a:xfrm>
          <a:noFill/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72000" rIns="0" bIns="72000" anchor="t">
            <a:spAutoFit/>
          </a:bodyPr>
          <a:lstStyle/>
          <a:p>
            <a:pPr defTabSz="914400"/>
            <a:r>
              <a:rPr lang="fr-FR" altLang="fr-FR"/>
              <a:t>Biopsie Neuro-Musculaire</a:t>
            </a:r>
          </a:p>
        </p:txBody>
      </p:sp>
      <p:pic>
        <p:nvPicPr>
          <p:cNvPr id="1172483" name="Picture 3" descr="images biopsies 014"/>
          <p:cNvPicPr>
            <a:picLocks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013" y="1268413"/>
            <a:ext cx="4222750" cy="28051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72484" name="Rectangle 4"/>
          <p:cNvSpPr>
            <a:spLocks noChangeArrowheads="1"/>
          </p:cNvSpPr>
          <p:nvPr/>
        </p:nvSpPr>
        <p:spPr bwMode="auto">
          <a:xfrm>
            <a:off x="3929063" y="5084763"/>
            <a:ext cx="4940300" cy="158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fr-FR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Amélioration sous IgIV</a:t>
            </a:r>
            <a:endParaRPr lang="fr-FR" altLang="fr-FR">
              <a:solidFill>
                <a:schemeClr val="tx2"/>
              </a:solidFill>
            </a:endParaRPr>
          </a:p>
        </p:txBody>
      </p:sp>
      <p:pic>
        <p:nvPicPr>
          <p:cNvPr id="1172485" name="Picture 5" descr="images biopsies 012"/>
          <p:cNvPicPr>
            <a:picLocks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67350" y="1268413"/>
            <a:ext cx="4222750" cy="280511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72486" name="Line 6"/>
          <p:cNvSpPr>
            <a:spLocks noChangeShapeType="1"/>
          </p:cNvSpPr>
          <p:nvPr/>
        </p:nvSpPr>
        <p:spPr bwMode="auto">
          <a:xfrm flipV="1">
            <a:off x="1660525" y="2924175"/>
            <a:ext cx="809625" cy="288925"/>
          </a:xfrm>
          <a:prstGeom prst="line">
            <a:avLst/>
          </a:prstGeom>
          <a:noFill/>
          <a:ln w="1270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72487" name="Line 7"/>
          <p:cNvSpPr>
            <a:spLocks noChangeShapeType="1"/>
          </p:cNvSpPr>
          <p:nvPr/>
        </p:nvSpPr>
        <p:spPr bwMode="auto">
          <a:xfrm flipH="1">
            <a:off x="7897813" y="2205038"/>
            <a:ext cx="404812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72488" name="Line 8"/>
          <p:cNvSpPr>
            <a:spLocks noChangeShapeType="1"/>
          </p:cNvSpPr>
          <p:nvPr/>
        </p:nvSpPr>
        <p:spPr bwMode="auto">
          <a:xfrm>
            <a:off x="8383588" y="3716338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72489" name="Line 9"/>
          <p:cNvSpPr>
            <a:spLocks noChangeShapeType="1"/>
          </p:cNvSpPr>
          <p:nvPr/>
        </p:nvSpPr>
        <p:spPr bwMode="auto">
          <a:xfrm flipH="1">
            <a:off x="8059738" y="3068638"/>
            <a:ext cx="485775" cy="144462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72490" name="Text Box 10"/>
          <p:cNvSpPr txBox="1">
            <a:spLocks noChangeArrowheads="1"/>
          </p:cNvSpPr>
          <p:nvPr/>
        </p:nvSpPr>
        <p:spPr bwMode="auto">
          <a:xfrm>
            <a:off x="666750" y="4291013"/>
            <a:ext cx="3573463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fr-FR" altLang="fr-FR" sz="1400">
                <a:latin typeface="Arial" panose="020B0604020202020204" pitchFamily="34" charset="0"/>
              </a:rPr>
              <a:t>Infiltrat lymphocytaire périvasculaire</a:t>
            </a:r>
          </a:p>
          <a:p>
            <a:pPr eaLnBrk="1" hangingPunct="1"/>
            <a:r>
              <a:rPr lang="fr-FR" altLang="fr-FR" sz="1400">
                <a:latin typeface="Arial" panose="020B0604020202020204" pitchFamily="34" charset="0"/>
              </a:rPr>
              <a:t> sur les coupes de nerf sensitif en paraffine</a:t>
            </a:r>
          </a:p>
        </p:txBody>
      </p:sp>
      <p:sp>
        <p:nvSpPr>
          <p:cNvPr id="1172491" name="Text Box 11"/>
          <p:cNvSpPr txBox="1">
            <a:spLocks noChangeArrowheads="1"/>
          </p:cNvSpPr>
          <p:nvPr/>
        </p:nvSpPr>
        <p:spPr bwMode="auto">
          <a:xfrm>
            <a:off x="5768975" y="4219575"/>
            <a:ext cx="3514725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fr-FR" altLang="fr-FR" sz="1400">
                <a:latin typeface="Arial" panose="020B0604020202020204" pitchFamily="34" charset="0"/>
              </a:rPr>
              <a:t>Qq fibres hypomyélinisées sur les coupes </a:t>
            </a:r>
          </a:p>
          <a:p>
            <a:pPr eaLnBrk="1" hangingPunct="1"/>
            <a:r>
              <a:rPr lang="fr-FR" altLang="fr-FR" sz="1400">
                <a:latin typeface="Arial" panose="020B0604020202020204" pitchFamily="34" charset="0"/>
              </a:rPr>
              <a:t>semi-fines de nerf sensitif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4800"/>
            <a:ext cx="7772400" cy="1143000"/>
          </a:xfrm>
        </p:spPr>
        <p:txBody>
          <a:bodyPr/>
          <a:lstStyle/>
          <a:p>
            <a:r>
              <a:rPr lang="fr-FR" altLang="fr-FR"/>
              <a:t>Arguments cliniques</a:t>
            </a:r>
          </a:p>
        </p:txBody>
      </p:sp>
      <p:pic>
        <p:nvPicPr>
          <p:cNvPr id="545795" name="Picture 3" descr="Lyon 3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63775" y="1628775"/>
            <a:ext cx="5316538" cy="48244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57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609600"/>
            <a:ext cx="8267700" cy="1143000"/>
          </a:xfrm>
        </p:spPr>
        <p:txBody>
          <a:bodyPr/>
          <a:lstStyle/>
          <a:p>
            <a:r>
              <a:rPr lang="fr-FR" altLang="fr-FR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Attentif à de petits signes EMG…</a:t>
            </a:r>
            <a:endParaRPr lang="fr-FR" altLang="fr-FR"/>
          </a:p>
        </p:txBody>
      </p:sp>
      <p:pic>
        <p:nvPicPr>
          <p:cNvPr id="1176579" name="Picture 3" descr="Lyon 2"/>
          <p:cNvPicPr>
            <a:picLocks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71613" y="1773238"/>
            <a:ext cx="5380037" cy="46799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4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365125" y="1773238"/>
            <a:ext cx="10652125" cy="4749800"/>
          </a:xfrm>
        </p:spPr>
        <p:txBody>
          <a:bodyPr anchor="ctr"/>
          <a:lstStyle/>
          <a:p>
            <a:pPr marL="609600" indent="-609600" algn="l" defTabSz="914400">
              <a:buFont typeface="Wingdings" panose="05000000000000000000" pitchFamily="2" charset="2"/>
              <a:buNone/>
            </a:pPr>
            <a:r>
              <a:rPr lang="fr-FR" altLang="fr-FR" sz="3200"/>
              <a:t>	</a:t>
            </a:r>
            <a:br>
              <a:rPr lang="fr-FR" altLang="fr-FR" sz="3200"/>
            </a:br>
            <a:r>
              <a:rPr lang="fr-FR" altLang="fr-FR" sz="3200"/>
              <a:t/>
            </a:r>
            <a:br>
              <a:rPr lang="fr-FR" altLang="fr-FR" sz="3200"/>
            </a:br>
            <a:r>
              <a:rPr lang="fr-FR" altLang="fr-FR" sz="3200"/>
              <a:t/>
            </a:r>
            <a:br>
              <a:rPr lang="fr-FR" altLang="fr-FR" sz="3200"/>
            </a:br>
            <a:r>
              <a:rPr lang="fr-FR" altLang="fr-FR" sz="3200"/>
              <a:t/>
            </a:r>
            <a:br>
              <a:rPr lang="fr-FR" altLang="fr-FR" sz="3200"/>
            </a:br>
            <a:r>
              <a:rPr lang="fr-FR" altLang="fr-FR" sz="3200"/>
              <a:t>1. Peu symptomatique avec paresthésies, hypoesthésie distales parfois que membres inférieurs. Pas de signe moteur sauf fatigabilité anormale à l’effort </a:t>
            </a:r>
            <a:br>
              <a:rPr lang="fr-FR" altLang="fr-FR" sz="3200"/>
            </a:br>
            <a:r>
              <a:rPr lang="fr-FR" altLang="fr-FR" sz="3200"/>
              <a:t/>
            </a:r>
            <a:br>
              <a:rPr lang="fr-FR" altLang="fr-FR" sz="3200"/>
            </a:br>
            <a:r>
              <a:rPr lang="fr-FR" altLang="fr-FR" sz="3200"/>
              <a:t>2. Avec atteinte proprioceptive sévère, ataxie, Romberg</a:t>
            </a:r>
            <a:br>
              <a:rPr lang="fr-FR" altLang="fr-FR" sz="3200"/>
            </a:br>
            <a:r>
              <a:rPr lang="fr-FR" altLang="fr-FR" sz="3200"/>
              <a:t/>
            </a:r>
            <a:br>
              <a:rPr lang="fr-FR" altLang="fr-FR" sz="3200"/>
            </a:br>
            <a:endParaRPr lang="fr-FR" altLang="fr-FR" sz="320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15491" name="Rectangle 3"/>
          <p:cNvSpPr>
            <a:spLocks noChangeArrowheads="1"/>
          </p:cNvSpPr>
          <p:nvPr/>
        </p:nvSpPr>
        <p:spPr bwMode="auto">
          <a:xfrm>
            <a:off x="241300" y="188913"/>
            <a:ext cx="100457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/>
            <a:r>
              <a:rPr lang="fr-FR" altLang="fr-FR" sz="2400" b="1">
                <a:solidFill>
                  <a:schemeClr val="hlink"/>
                </a:solidFill>
                <a:latin typeface="Arial" panose="020B0604020202020204" pitchFamily="34" charset="0"/>
              </a:rPr>
              <a:t>Polyneuropathie inflammatoire démyélinisante (</a:t>
            </a:r>
            <a:r>
              <a:rPr lang="fr-FR" altLang="fr-FR" sz="2400" b="1" i="1">
                <a:solidFill>
                  <a:schemeClr val="hlink"/>
                </a:solidFill>
                <a:latin typeface="Arial" panose="020B0604020202020204" pitchFamily="34" charset="0"/>
              </a:rPr>
              <a:t>chronique</a:t>
            </a:r>
            <a:r>
              <a:rPr lang="fr-FR" altLang="fr-FR" sz="2400" b="1">
                <a:solidFill>
                  <a:schemeClr val="hlink"/>
                </a:solidFill>
                <a:latin typeface="Arial" panose="020B0604020202020204" pitchFamily="34" charset="0"/>
              </a:rPr>
              <a:t>)</a:t>
            </a:r>
          </a:p>
          <a:p>
            <a:pPr algn="ctr" eaLnBrk="1" hangingPunct="1"/>
            <a:r>
              <a:rPr lang="fr-FR" altLang="fr-FR" sz="2400" b="1">
                <a:solidFill>
                  <a:schemeClr val="hlink"/>
                </a:solidFill>
                <a:latin typeface="Arial" panose="020B0604020202020204" pitchFamily="34" charset="0"/>
              </a:rPr>
              <a:t>(PIDC) à expression </a:t>
            </a:r>
            <a:r>
              <a:rPr lang="fr-FR" altLang="fr-FR" sz="2400" b="1" u="sng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sensitive</a:t>
            </a:r>
            <a:r>
              <a:rPr lang="fr-FR" altLang="fr-FR" sz="2400" b="1">
                <a:solidFill>
                  <a:schemeClr val="hlink"/>
                </a:solidFill>
                <a:latin typeface="Arial" panose="020B0604020202020204" pitchFamily="34" charset="0"/>
              </a:rPr>
              <a:t> = Polyradiculonévrite</a:t>
            </a:r>
          </a:p>
        </p:txBody>
      </p:sp>
      <p:sp>
        <p:nvSpPr>
          <p:cNvPr id="1215492" name="Rectangle 4"/>
          <p:cNvSpPr>
            <a:spLocks noChangeArrowheads="1"/>
          </p:cNvSpPr>
          <p:nvPr/>
        </p:nvSpPr>
        <p:spPr bwMode="auto">
          <a:xfrm>
            <a:off x="463550" y="2276475"/>
            <a:ext cx="3044825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fr-FR" altLang="fr-FR" sz="2400" b="1" i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2 formes cliniques:</a:t>
            </a:r>
            <a:r>
              <a:rPr lang="fr-FR" altLang="fr-FR" sz="2400" b="1" i="1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br>
              <a:rPr lang="fr-FR" altLang="fr-FR" sz="2400" b="1" i="1">
                <a:solidFill>
                  <a:schemeClr val="bg1"/>
                </a:solidFill>
                <a:latin typeface="Arial" panose="020B0604020202020204" pitchFamily="34" charset="0"/>
              </a:rPr>
            </a:br>
            <a:endParaRPr lang="fr-FR" altLang="fr-FR" sz="2400" b="1" i="1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1215493" name="Picture 5" descr="00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1925" y="1412875"/>
            <a:ext cx="2543175" cy="1800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6866" name="Picture 2" descr="005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057400"/>
            <a:ext cx="6059488" cy="4471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76867" name="Text Box 3"/>
          <p:cNvSpPr txBox="1">
            <a:spLocks noChangeArrowheads="1"/>
          </p:cNvSpPr>
          <p:nvPr/>
        </p:nvSpPr>
        <p:spPr bwMode="auto">
          <a:xfrm>
            <a:off x="1676400" y="762000"/>
            <a:ext cx="7620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altLang="fr-FR" sz="320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Apport de l’EMG : démyélinisation distale</a:t>
            </a:r>
            <a:endParaRPr lang="fr-FR" altLang="fr-FR" sz="2800"/>
          </a:p>
        </p:txBody>
      </p:sp>
      <p:sp>
        <p:nvSpPr>
          <p:cNvPr id="676868" name="Text Box 4"/>
          <p:cNvSpPr txBox="1">
            <a:spLocks noChangeArrowheads="1"/>
          </p:cNvSpPr>
          <p:nvPr/>
        </p:nvSpPr>
        <p:spPr bwMode="auto">
          <a:xfrm>
            <a:off x="8229600" y="2971800"/>
            <a:ext cx="1730375" cy="1801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fr-FR" altLang="fr-FR" sz="2800"/>
              <a:t>PIDC</a:t>
            </a:r>
          </a:p>
          <a:p>
            <a:pPr>
              <a:spcBef>
                <a:spcPct val="50000"/>
              </a:spcBef>
            </a:pPr>
            <a:r>
              <a:rPr lang="fr-FR" altLang="fr-FR" sz="2800"/>
              <a:t>Sensitive</a:t>
            </a:r>
          </a:p>
          <a:p>
            <a:pPr>
              <a:spcBef>
                <a:spcPct val="50000"/>
              </a:spcBef>
            </a:pPr>
            <a:r>
              <a:rPr lang="fr-FR" altLang="fr-FR" sz="2800"/>
              <a:t>distale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255713" y="404813"/>
            <a:ext cx="7772400" cy="1143000"/>
          </a:xfrm>
        </p:spPr>
        <p:txBody>
          <a:bodyPr/>
          <a:lstStyle/>
          <a:p>
            <a:r>
              <a:rPr lang="fr-FR" altLang="fr-FR"/>
              <a:t>3 problèmes </a:t>
            </a:r>
          </a:p>
        </p:txBody>
      </p:sp>
      <p:sp>
        <p:nvSpPr>
          <p:cNvPr id="9687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0888" y="1700213"/>
            <a:ext cx="8423275" cy="4114800"/>
          </a:xfrm>
        </p:spPr>
        <p:txBody>
          <a:bodyPr/>
          <a:lstStyle/>
          <a:p>
            <a:r>
              <a:rPr lang="fr-FR" altLang="fr-FR" sz="2800"/>
              <a:t>1: Les polyneuropathies axonales chroniques symétriques de cause indéterminée : que faire ??</a:t>
            </a:r>
          </a:p>
          <a:p>
            <a:endParaRPr lang="fr-FR" altLang="fr-FR" sz="2800"/>
          </a:p>
          <a:p>
            <a:r>
              <a:rPr lang="fr-FR" altLang="fr-FR" sz="2800"/>
              <a:t>2 : Neuropathie sensitive et EMG « normal »: qu’en penser ?</a:t>
            </a:r>
          </a:p>
          <a:p>
            <a:endParaRPr lang="fr-FR" altLang="fr-FR" sz="2800"/>
          </a:p>
          <a:p>
            <a:r>
              <a:rPr lang="fr-FR" altLang="fr-FR" sz="2800"/>
              <a:t>3 : déficit moteur périphérique distal d’un membre supérieur sans cause : SLA débutante ??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106" name="Text Box 2"/>
          <p:cNvSpPr txBox="1">
            <a:spLocks noChangeArrowheads="1"/>
          </p:cNvSpPr>
          <p:nvPr/>
        </p:nvSpPr>
        <p:spPr bwMode="auto">
          <a:xfrm>
            <a:off x="5314950" y="1514475"/>
            <a:ext cx="4543425" cy="3925888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349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fr-FR" altLang="fr-FR" sz="2400">
                <a:solidFill>
                  <a:schemeClr val="bg1"/>
                </a:solidFill>
              </a:rPr>
              <a:t>L’enregistrement de la conduction sensitive du médian intéresse une partie plus distale que celle du nerf sural. </a:t>
            </a:r>
          </a:p>
          <a:p>
            <a:pPr eaLnBrk="1" hangingPunct="1">
              <a:spcBef>
                <a:spcPct val="50000"/>
              </a:spcBef>
            </a:pPr>
            <a:endParaRPr lang="fr-FR" altLang="fr-FR" sz="2400">
              <a:solidFill>
                <a:schemeClr val="bg1"/>
              </a:solidFill>
            </a:endParaRPr>
          </a:p>
          <a:p>
            <a:pPr eaLnBrk="1" hangingPunct="1">
              <a:spcBef>
                <a:spcPct val="50000"/>
              </a:spcBef>
            </a:pPr>
            <a:endParaRPr lang="fr-FR" altLang="fr-FR" sz="2400">
              <a:solidFill>
                <a:schemeClr val="bg1"/>
              </a:solidFill>
            </a:endParaRPr>
          </a:p>
          <a:p>
            <a:pPr eaLnBrk="1" hangingPunct="1">
              <a:spcBef>
                <a:spcPct val="50000"/>
              </a:spcBef>
              <a:buFontTx/>
              <a:buChar char="•"/>
            </a:pPr>
            <a:r>
              <a:rPr lang="fr-FR" altLang="fr-FR" sz="2400">
                <a:solidFill>
                  <a:schemeClr val="bg1"/>
                </a:solidFill>
              </a:rPr>
              <a:t> la démyélinisation est encore très distale et n’altère pas le recueil du potentiel sensitif sural. </a:t>
            </a:r>
          </a:p>
        </p:txBody>
      </p:sp>
      <p:grpSp>
        <p:nvGrpSpPr>
          <p:cNvPr id="559107" name="Group 3"/>
          <p:cNvGrpSpPr>
            <a:grpSpLocks/>
          </p:cNvGrpSpPr>
          <p:nvPr/>
        </p:nvGrpSpPr>
        <p:grpSpPr bwMode="auto">
          <a:xfrm>
            <a:off x="0" y="1295400"/>
            <a:ext cx="5143500" cy="1752600"/>
            <a:chOff x="135" y="1008"/>
            <a:chExt cx="3033" cy="1200"/>
          </a:xfrm>
        </p:grpSpPr>
        <p:pic>
          <p:nvPicPr>
            <p:cNvPr id="559108" name="Picture 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5" y="1020"/>
              <a:ext cx="3033" cy="11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9109" name="Freeform 5"/>
            <p:cNvSpPr>
              <a:spLocks/>
            </p:cNvSpPr>
            <p:nvPr/>
          </p:nvSpPr>
          <p:spPr bwMode="auto">
            <a:xfrm>
              <a:off x="528" y="1152"/>
              <a:ext cx="160" cy="384"/>
            </a:xfrm>
            <a:custGeom>
              <a:avLst/>
              <a:gdLst>
                <a:gd name="T0" fmla="*/ 0 w 160"/>
                <a:gd name="T1" fmla="*/ 0 h 384"/>
                <a:gd name="T2" fmla="*/ 144 w 160"/>
                <a:gd name="T3" fmla="*/ 288 h 384"/>
                <a:gd name="T4" fmla="*/ 96 w 160"/>
                <a:gd name="T5" fmla="*/ 384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0" h="384">
                  <a:moveTo>
                    <a:pt x="0" y="0"/>
                  </a:moveTo>
                  <a:cubicBezTo>
                    <a:pt x="64" y="112"/>
                    <a:pt x="128" y="224"/>
                    <a:pt x="144" y="288"/>
                  </a:cubicBezTo>
                  <a:cubicBezTo>
                    <a:pt x="160" y="352"/>
                    <a:pt x="104" y="368"/>
                    <a:pt x="96" y="384"/>
                  </a:cubicBezTo>
                </a:path>
              </a:pathLst>
            </a:custGeom>
            <a:noFill/>
            <a:ln w="444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9110" name="Freeform 6"/>
            <p:cNvSpPr>
              <a:spLocks/>
            </p:cNvSpPr>
            <p:nvPr/>
          </p:nvSpPr>
          <p:spPr bwMode="auto">
            <a:xfrm>
              <a:off x="464" y="1152"/>
              <a:ext cx="160" cy="384"/>
            </a:xfrm>
            <a:custGeom>
              <a:avLst/>
              <a:gdLst>
                <a:gd name="T0" fmla="*/ 0 w 160"/>
                <a:gd name="T1" fmla="*/ 0 h 384"/>
                <a:gd name="T2" fmla="*/ 144 w 160"/>
                <a:gd name="T3" fmla="*/ 288 h 384"/>
                <a:gd name="T4" fmla="*/ 96 w 160"/>
                <a:gd name="T5" fmla="*/ 384 h 3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60" h="384">
                  <a:moveTo>
                    <a:pt x="0" y="0"/>
                  </a:moveTo>
                  <a:cubicBezTo>
                    <a:pt x="64" y="112"/>
                    <a:pt x="128" y="224"/>
                    <a:pt x="144" y="288"/>
                  </a:cubicBezTo>
                  <a:cubicBezTo>
                    <a:pt x="160" y="352"/>
                    <a:pt x="104" y="368"/>
                    <a:pt x="96" y="384"/>
                  </a:cubicBezTo>
                </a:path>
              </a:pathLst>
            </a:custGeom>
            <a:noFill/>
            <a:ln w="4445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9111" name="Oval 7"/>
            <p:cNvSpPr>
              <a:spLocks noChangeArrowheads="1"/>
            </p:cNvSpPr>
            <p:nvPr/>
          </p:nvSpPr>
          <p:spPr bwMode="auto">
            <a:xfrm>
              <a:off x="1200" y="1632"/>
              <a:ext cx="144" cy="96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4925">
                  <a:solidFill>
                    <a:srgbClr val="FFFF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59112" name="Line 8"/>
            <p:cNvSpPr>
              <a:spLocks noChangeShapeType="1"/>
            </p:cNvSpPr>
            <p:nvPr/>
          </p:nvSpPr>
          <p:spPr bwMode="auto">
            <a:xfrm flipV="1">
              <a:off x="1296" y="1008"/>
              <a:ext cx="144" cy="624"/>
            </a:xfrm>
            <a:prstGeom prst="line">
              <a:avLst/>
            </a:prstGeom>
            <a:noFill/>
            <a:ln w="34925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559113" name="Group 9"/>
          <p:cNvGrpSpPr>
            <a:grpSpLocks/>
          </p:cNvGrpSpPr>
          <p:nvPr/>
        </p:nvGrpSpPr>
        <p:grpSpPr bwMode="auto">
          <a:xfrm>
            <a:off x="342900" y="3657600"/>
            <a:ext cx="4714875" cy="2438400"/>
            <a:chOff x="294" y="2458"/>
            <a:chExt cx="2826" cy="1622"/>
          </a:xfrm>
        </p:grpSpPr>
        <p:pic>
          <p:nvPicPr>
            <p:cNvPr id="559114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4" y="2458"/>
              <a:ext cx="2826" cy="162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4925">
                  <a:solidFill>
                    <a:srgbClr val="FFFF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59115" name="Oval 11"/>
            <p:cNvSpPr>
              <a:spLocks noChangeArrowheads="1"/>
            </p:cNvSpPr>
            <p:nvPr/>
          </p:nvSpPr>
          <p:spPr bwMode="auto">
            <a:xfrm>
              <a:off x="1920" y="3648"/>
              <a:ext cx="144" cy="96"/>
            </a:xfrm>
            <a:prstGeom prst="ellipse">
              <a:avLst/>
            </a:prstGeom>
            <a:solidFill>
              <a:srgbClr val="00F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34925">
                  <a:solidFill>
                    <a:srgbClr val="FFFF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559116" name="Line 12"/>
            <p:cNvSpPr>
              <a:spLocks noChangeShapeType="1"/>
            </p:cNvSpPr>
            <p:nvPr/>
          </p:nvSpPr>
          <p:spPr bwMode="auto">
            <a:xfrm flipV="1">
              <a:off x="2016" y="2832"/>
              <a:ext cx="192" cy="816"/>
            </a:xfrm>
            <a:prstGeom prst="line">
              <a:avLst/>
            </a:prstGeom>
            <a:noFill/>
            <a:ln w="34925">
              <a:solidFill>
                <a:srgbClr val="00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9117" name="Line 13"/>
            <p:cNvSpPr>
              <a:spLocks noChangeShapeType="1"/>
            </p:cNvSpPr>
            <p:nvPr/>
          </p:nvSpPr>
          <p:spPr bwMode="auto">
            <a:xfrm flipV="1">
              <a:off x="1008" y="3504"/>
              <a:ext cx="144" cy="192"/>
            </a:xfrm>
            <a:prstGeom prst="line">
              <a:avLst/>
            </a:prstGeom>
            <a:noFill/>
            <a:ln w="47625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559118" name="Line 14"/>
            <p:cNvSpPr>
              <a:spLocks noChangeShapeType="1"/>
            </p:cNvSpPr>
            <p:nvPr/>
          </p:nvSpPr>
          <p:spPr bwMode="auto">
            <a:xfrm flipH="1">
              <a:off x="1104" y="3504"/>
              <a:ext cx="144" cy="240"/>
            </a:xfrm>
            <a:prstGeom prst="line">
              <a:avLst/>
            </a:prstGeom>
            <a:noFill/>
            <a:ln w="476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559119" name="Freeform 15"/>
          <p:cNvSpPr>
            <a:spLocks/>
          </p:cNvSpPr>
          <p:nvPr/>
        </p:nvSpPr>
        <p:spPr bwMode="auto">
          <a:xfrm>
            <a:off x="1457325" y="4495800"/>
            <a:ext cx="2914650" cy="1155700"/>
          </a:xfrm>
          <a:custGeom>
            <a:avLst/>
            <a:gdLst>
              <a:gd name="T0" fmla="*/ 1632 w 1632"/>
              <a:gd name="T1" fmla="*/ 0 h 728"/>
              <a:gd name="T2" fmla="*/ 1536 w 1632"/>
              <a:gd name="T3" fmla="*/ 192 h 728"/>
              <a:gd name="T4" fmla="*/ 1440 w 1632"/>
              <a:gd name="T5" fmla="*/ 288 h 728"/>
              <a:gd name="T6" fmla="*/ 1296 w 1632"/>
              <a:gd name="T7" fmla="*/ 480 h 728"/>
              <a:gd name="T8" fmla="*/ 1296 w 1632"/>
              <a:gd name="T9" fmla="*/ 576 h 728"/>
              <a:gd name="T10" fmla="*/ 1296 w 1632"/>
              <a:gd name="T11" fmla="*/ 624 h 728"/>
              <a:gd name="T12" fmla="*/ 1200 w 1632"/>
              <a:gd name="T13" fmla="*/ 720 h 728"/>
              <a:gd name="T14" fmla="*/ 1008 w 1632"/>
              <a:gd name="T15" fmla="*/ 672 h 728"/>
              <a:gd name="T16" fmla="*/ 960 w 1632"/>
              <a:gd name="T17" fmla="*/ 672 h 728"/>
              <a:gd name="T18" fmla="*/ 624 w 1632"/>
              <a:gd name="T19" fmla="*/ 576 h 728"/>
              <a:gd name="T20" fmla="*/ 384 w 1632"/>
              <a:gd name="T21" fmla="*/ 528 h 728"/>
              <a:gd name="T22" fmla="*/ 234 w 1632"/>
              <a:gd name="T23" fmla="*/ 472 h 728"/>
              <a:gd name="T24" fmla="*/ 0 w 1632"/>
              <a:gd name="T25" fmla="*/ 432 h 7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32" h="728">
                <a:moveTo>
                  <a:pt x="1632" y="0"/>
                </a:moveTo>
                <a:cubicBezTo>
                  <a:pt x="1600" y="72"/>
                  <a:pt x="1568" y="144"/>
                  <a:pt x="1536" y="192"/>
                </a:cubicBezTo>
                <a:cubicBezTo>
                  <a:pt x="1504" y="240"/>
                  <a:pt x="1480" y="240"/>
                  <a:pt x="1440" y="288"/>
                </a:cubicBezTo>
                <a:cubicBezTo>
                  <a:pt x="1400" y="336"/>
                  <a:pt x="1320" y="432"/>
                  <a:pt x="1296" y="480"/>
                </a:cubicBezTo>
                <a:cubicBezTo>
                  <a:pt x="1272" y="528"/>
                  <a:pt x="1296" y="552"/>
                  <a:pt x="1296" y="576"/>
                </a:cubicBezTo>
                <a:cubicBezTo>
                  <a:pt x="1296" y="600"/>
                  <a:pt x="1312" y="600"/>
                  <a:pt x="1296" y="624"/>
                </a:cubicBezTo>
                <a:cubicBezTo>
                  <a:pt x="1280" y="648"/>
                  <a:pt x="1248" y="712"/>
                  <a:pt x="1200" y="720"/>
                </a:cubicBezTo>
                <a:cubicBezTo>
                  <a:pt x="1152" y="728"/>
                  <a:pt x="1048" y="680"/>
                  <a:pt x="1008" y="672"/>
                </a:cubicBezTo>
                <a:cubicBezTo>
                  <a:pt x="968" y="664"/>
                  <a:pt x="1024" y="688"/>
                  <a:pt x="960" y="672"/>
                </a:cubicBezTo>
                <a:cubicBezTo>
                  <a:pt x="896" y="656"/>
                  <a:pt x="720" y="600"/>
                  <a:pt x="624" y="576"/>
                </a:cubicBezTo>
                <a:cubicBezTo>
                  <a:pt x="528" y="552"/>
                  <a:pt x="449" y="545"/>
                  <a:pt x="384" y="528"/>
                </a:cubicBezTo>
                <a:cubicBezTo>
                  <a:pt x="319" y="511"/>
                  <a:pt x="298" y="488"/>
                  <a:pt x="234" y="472"/>
                </a:cubicBezTo>
                <a:cubicBezTo>
                  <a:pt x="170" y="456"/>
                  <a:pt x="49" y="440"/>
                  <a:pt x="0" y="432"/>
                </a:cubicBezTo>
              </a:path>
            </a:pathLst>
          </a:custGeom>
          <a:noFill/>
          <a:ln w="22225" cap="flat" cmpd="sng">
            <a:solidFill>
              <a:srgbClr val="FFFF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59120" name="Text Box 16"/>
          <p:cNvSpPr txBox="1">
            <a:spLocks noChangeArrowheads="1"/>
          </p:cNvSpPr>
          <p:nvPr/>
        </p:nvSpPr>
        <p:spPr bwMode="auto">
          <a:xfrm>
            <a:off x="534988" y="0"/>
            <a:ext cx="908685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49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fr-FR" altLang="fr-FR" sz="4000" b="1">
                <a:solidFill>
                  <a:schemeClr val="accent2"/>
                </a:solidFill>
              </a:rPr>
              <a:t>Outils électrophysiologiques : démyélinisation distale ++</a:t>
            </a:r>
            <a:endParaRPr lang="en-US" altLang="fr-FR" sz="4000" b="1">
              <a:solidFill>
                <a:schemeClr val="accent2"/>
              </a:solidFill>
            </a:endParaRPr>
          </a:p>
        </p:txBody>
      </p:sp>
      <p:sp>
        <p:nvSpPr>
          <p:cNvPr id="559121" name="Freeform 17"/>
          <p:cNvSpPr>
            <a:spLocks/>
          </p:cNvSpPr>
          <p:nvPr/>
        </p:nvSpPr>
        <p:spPr bwMode="auto">
          <a:xfrm>
            <a:off x="514350" y="1981200"/>
            <a:ext cx="3343275" cy="317500"/>
          </a:xfrm>
          <a:custGeom>
            <a:avLst/>
            <a:gdLst>
              <a:gd name="T0" fmla="*/ 0 w 1872"/>
              <a:gd name="T1" fmla="*/ 0 h 200"/>
              <a:gd name="T2" fmla="*/ 96 w 1872"/>
              <a:gd name="T3" fmla="*/ 48 h 200"/>
              <a:gd name="T4" fmla="*/ 336 w 1872"/>
              <a:gd name="T5" fmla="*/ 48 h 200"/>
              <a:gd name="T6" fmla="*/ 528 w 1872"/>
              <a:gd name="T7" fmla="*/ 144 h 200"/>
              <a:gd name="T8" fmla="*/ 768 w 1872"/>
              <a:gd name="T9" fmla="*/ 192 h 200"/>
              <a:gd name="T10" fmla="*/ 1872 w 1872"/>
              <a:gd name="T11" fmla="*/ 192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872" h="200">
                <a:moveTo>
                  <a:pt x="0" y="0"/>
                </a:moveTo>
                <a:cubicBezTo>
                  <a:pt x="20" y="20"/>
                  <a:pt x="40" y="40"/>
                  <a:pt x="96" y="48"/>
                </a:cubicBezTo>
                <a:cubicBezTo>
                  <a:pt x="152" y="56"/>
                  <a:pt x="264" y="32"/>
                  <a:pt x="336" y="48"/>
                </a:cubicBezTo>
                <a:cubicBezTo>
                  <a:pt x="408" y="64"/>
                  <a:pt x="456" y="120"/>
                  <a:pt x="528" y="144"/>
                </a:cubicBezTo>
                <a:cubicBezTo>
                  <a:pt x="600" y="168"/>
                  <a:pt x="544" y="184"/>
                  <a:pt x="768" y="192"/>
                </a:cubicBezTo>
                <a:cubicBezTo>
                  <a:pt x="992" y="200"/>
                  <a:pt x="1432" y="196"/>
                  <a:pt x="1872" y="192"/>
                </a:cubicBezTo>
              </a:path>
            </a:pathLst>
          </a:custGeom>
          <a:noFill/>
          <a:ln w="22225" cap="flat" cmpd="sng">
            <a:solidFill>
              <a:srgbClr val="FFFF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59122" name="Line 18"/>
          <p:cNvSpPr>
            <a:spLocks noChangeShapeType="1"/>
          </p:cNvSpPr>
          <p:nvPr/>
        </p:nvSpPr>
        <p:spPr bwMode="auto">
          <a:xfrm>
            <a:off x="1714500" y="5486400"/>
            <a:ext cx="1285875" cy="304800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59123" name="Line 19"/>
          <p:cNvSpPr>
            <a:spLocks noChangeShapeType="1"/>
          </p:cNvSpPr>
          <p:nvPr/>
        </p:nvSpPr>
        <p:spPr bwMode="auto">
          <a:xfrm>
            <a:off x="600075" y="2133600"/>
            <a:ext cx="1114425" cy="304800"/>
          </a:xfrm>
          <a:prstGeom prst="line">
            <a:avLst/>
          </a:prstGeom>
          <a:noFill/>
          <a:ln w="3492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2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pic>
        <p:nvPicPr>
          <p:cNvPr id="1247235" name="Picture 3" descr="Rennes 6"/>
          <p:cNvPicPr>
            <a:picLocks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3550" y="476250"/>
            <a:ext cx="9504363" cy="61214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282" name="Picture 2" descr="Fig Fiche Dg PIDC PES"/>
          <p:cNvPicPr>
            <a:picLocks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3863" y="0"/>
            <a:ext cx="3895725" cy="54006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49283" name="Text Box 3"/>
          <p:cNvSpPr txBox="1">
            <a:spLocks noChangeArrowheads="1"/>
          </p:cNvSpPr>
          <p:nvPr/>
        </p:nvSpPr>
        <p:spPr bwMode="auto">
          <a:xfrm>
            <a:off x="282575" y="5516563"/>
            <a:ext cx="8761413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240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PES des membres inférieurs, stimulation saphène externe</a:t>
            </a:r>
            <a:endParaRPr lang="fr-FR" altLang="fr-FR" sz="2400"/>
          </a:p>
          <a:p>
            <a:r>
              <a:rPr lang="fr-FR" altLang="fr-FR" sz="1400"/>
              <a:t>Patient de 42 ans. Importants troubles proprioceptifs et ataxie évolutif  depuis 1 an. </a:t>
            </a:r>
          </a:p>
          <a:p>
            <a:r>
              <a:rPr lang="fr-FR" altLang="fr-FR" sz="1400"/>
              <a:t>Amplitudes normales des potentiels sensitifs à l’ENMG. Conduction motrice normale en dehors d’ondes F ralenties </a:t>
            </a:r>
          </a:p>
          <a:p>
            <a:r>
              <a:rPr lang="fr-FR" altLang="fr-FR" sz="1400"/>
              <a:t>aux membres inférieurs uniquement. Sur les PES, signal VCS normal au creux poplité puis disparition du signal en N18,</a:t>
            </a:r>
          </a:p>
          <a:p>
            <a:r>
              <a:rPr lang="fr-FR" altLang="fr-FR" sz="1400"/>
              <a:t>correspondant au segment radiculaire proximal. démyélinisation et blocs proximaux sur les fibres sensitives.</a:t>
            </a:r>
          </a:p>
        </p:txBody>
      </p:sp>
      <p:grpSp>
        <p:nvGrpSpPr>
          <p:cNvPr id="1249284" name="Group 4"/>
          <p:cNvGrpSpPr>
            <a:grpSpLocks/>
          </p:cNvGrpSpPr>
          <p:nvPr/>
        </p:nvGrpSpPr>
        <p:grpSpPr bwMode="auto">
          <a:xfrm>
            <a:off x="0" y="0"/>
            <a:ext cx="4351338" cy="5589588"/>
            <a:chOff x="113" y="73"/>
            <a:chExt cx="2374" cy="4219"/>
          </a:xfrm>
        </p:grpSpPr>
        <p:graphicFrame>
          <p:nvGraphicFramePr>
            <p:cNvPr id="1249285" name="Object 5"/>
            <p:cNvGraphicFramePr>
              <a:graphicFrameLocks noChangeAspect="1"/>
            </p:cNvGraphicFramePr>
            <p:nvPr/>
          </p:nvGraphicFramePr>
          <p:xfrm>
            <a:off x="113" y="73"/>
            <a:ext cx="2374" cy="421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49296" name="Photo Editor Photo" r:id="rId5" imgW="1876190" imgH="3333333" progId="MSPhotoEd.3">
                    <p:embed/>
                  </p:oleObj>
                </mc:Choice>
                <mc:Fallback>
                  <p:oleObj name="Photo Editor Photo" r:id="rId5" imgW="1876190" imgH="3333333" progId="MSPhotoEd.3">
                    <p:embed/>
                    <p:pic>
                      <p:nvPicPr>
                        <p:cNvPr id="0" name="Object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3" y="73"/>
                          <a:ext cx="2374" cy="421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34925">
                              <a:solidFill>
                                <a:srgbClr val="FFFF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49286" name="AutoShape 6"/>
            <p:cNvSpPr>
              <a:spLocks noChangeArrowheads="1"/>
            </p:cNvSpPr>
            <p:nvPr/>
          </p:nvSpPr>
          <p:spPr bwMode="auto">
            <a:xfrm rot="-18003320">
              <a:off x="792" y="3816"/>
              <a:ext cx="240" cy="288"/>
            </a:xfrm>
            <a:prstGeom prst="lightningBol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49287" name="Freeform 7"/>
            <p:cNvSpPr>
              <a:spLocks/>
            </p:cNvSpPr>
            <p:nvPr/>
          </p:nvSpPr>
          <p:spPr bwMode="auto">
            <a:xfrm>
              <a:off x="545" y="1660"/>
              <a:ext cx="745" cy="2541"/>
            </a:xfrm>
            <a:custGeom>
              <a:avLst/>
              <a:gdLst>
                <a:gd name="T0" fmla="*/ 0 w 745"/>
                <a:gd name="T1" fmla="*/ 2541 h 2541"/>
                <a:gd name="T2" fmla="*/ 205 w 745"/>
                <a:gd name="T3" fmla="*/ 2508 h 2541"/>
                <a:gd name="T4" fmla="*/ 248 w 745"/>
                <a:gd name="T5" fmla="*/ 2405 h 2541"/>
                <a:gd name="T6" fmla="*/ 294 w 745"/>
                <a:gd name="T7" fmla="*/ 2224 h 2541"/>
                <a:gd name="T8" fmla="*/ 294 w 745"/>
                <a:gd name="T9" fmla="*/ 2088 h 2541"/>
                <a:gd name="T10" fmla="*/ 294 w 745"/>
                <a:gd name="T11" fmla="*/ 1997 h 2541"/>
                <a:gd name="T12" fmla="*/ 304 w 745"/>
                <a:gd name="T13" fmla="*/ 1887 h 2541"/>
                <a:gd name="T14" fmla="*/ 294 w 745"/>
                <a:gd name="T15" fmla="*/ 1815 h 2541"/>
                <a:gd name="T16" fmla="*/ 339 w 745"/>
                <a:gd name="T17" fmla="*/ 1589 h 2541"/>
                <a:gd name="T18" fmla="*/ 430 w 745"/>
                <a:gd name="T19" fmla="*/ 1362 h 2541"/>
                <a:gd name="T20" fmla="*/ 429 w 745"/>
                <a:gd name="T21" fmla="*/ 1387 h 2541"/>
                <a:gd name="T22" fmla="*/ 475 w 745"/>
                <a:gd name="T23" fmla="*/ 1271 h 2541"/>
                <a:gd name="T24" fmla="*/ 521 w 745"/>
                <a:gd name="T25" fmla="*/ 999 h 2541"/>
                <a:gd name="T26" fmla="*/ 521 w 745"/>
                <a:gd name="T27" fmla="*/ 863 h 2541"/>
                <a:gd name="T28" fmla="*/ 521 w 745"/>
                <a:gd name="T29" fmla="*/ 772 h 2541"/>
                <a:gd name="T30" fmla="*/ 566 w 745"/>
                <a:gd name="T31" fmla="*/ 500 h 2541"/>
                <a:gd name="T32" fmla="*/ 637 w 745"/>
                <a:gd name="T33" fmla="*/ 318 h 2541"/>
                <a:gd name="T34" fmla="*/ 660 w 745"/>
                <a:gd name="T35" fmla="*/ 174 h 2541"/>
                <a:gd name="T36" fmla="*/ 690 w 745"/>
                <a:gd name="T37" fmla="*/ 91 h 2541"/>
                <a:gd name="T38" fmla="*/ 736 w 745"/>
                <a:gd name="T39" fmla="*/ 30 h 2541"/>
                <a:gd name="T40" fmla="*/ 743 w 745"/>
                <a:gd name="T41" fmla="*/ 0 h 25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745" h="2541">
                  <a:moveTo>
                    <a:pt x="0" y="2541"/>
                  </a:moveTo>
                  <a:cubicBezTo>
                    <a:pt x="35" y="2536"/>
                    <a:pt x="164" y="2531"/>
                    <a:pt x="205" y="2508"/>
                  </a:cubicBezTo>
                  <a:cubicBezTo>
                    <a:pt x="246" y="2485"/>
                    <a:pt x="233" y="2452"/>
                    <a:pt x="248" y="2405"/>
                  </a:cubicBezTo>
                  <a:cubicBezTo>
                    <a:pt x="263" y="2358"/>
                    <a:pt x="286" y="2277"/>
                    <a:pt x="294" y="2224"/>
                  </a:cubicBezTo>
                  <a:cubicBezTo>
                    <a:pt x="302" y="2171"/>
                    <a:pt x="294" y="2126"/>
                    <a:pt x="294" y="2088"/>
                  </a:cubicBezTo>
                  <a:cubicBezTo>
                    <a:pt x="294" y="2050"/>
                    <a:pt x="292" y="2030"/>
                    <a:pt x="294" y="1997"/>
                  </a:cubicBezTo>
                  <a:cubicBezTo>
                    <a:pt x="296" y="1964"/>
                    <a:pt x="304" y="1917"/>
                    <a:pt x="304" y="1887"/>
                  </a:cubicBezTo>
                  <a:cubicBezTo>
                    <a:pt x="304" y="1857"/>
                    <a:pt x="288" y="1865"/>
                    <a:pt x="294" y="1815"/>
                  </a:cubicBezTo>
                  <a:cubicBezTo>
                    <a:pt x="300" y="1765"/>
                    <a:pt x="316" y="1664"/>
                    <a:pt x="339" y="1589"/>
                  </a:cubicBezTo>
                  <a:cubicBezTo>
                    <a:pt x="362" y="1514"/>
                    <a:pt x="415" y="1396"/>
                    <a:pt x="430" y="1362"/>
                  </a:cubicBezTo>
                  <a:cubicBezTo>
                    <a:pt x="445" y="1328"/>
                    <a:pt x="422" y="1402"/>
                    <a:pt x="429" y="1387"/>
                  </a:cubicBezTo>
                  <a:cubicBezTo>
                    <a:pt x="436" y="1372"/>
                    <a:pt x="460" y="1335"/>
                    <a:pt x="475" y="1271"/>
                  </a:cubicBezTo>
                  <a:cubicBezTo>
                    <a:pt x="490" y="1207"/>
                    <a:pt x="513" y="1067"/>
                    <a:pt x="521" y="999"/>
                  </a:cubicBezTo>
                  <a:cubicBezTo>
                    <a:pt x="529" y="931"/>
                    <a:pt x="521" y="901"/>
                    <a:pt x="521" y="863"/>
                  </a:cubicBezTo>
                  <a:cubicBezTo>
                    <a:pt x="521" y="825"/>
                    <a:pt x="513" y="832"/>
                    <a:pt x="521" y="772"/>
                  </a:cubicBezTo>
                  <a:cubicBezTo>
                    <a:pt x="529" y="712"/>
                    <a:pt x="547" y="576"/>
                    <a:pt x="566" y="500"/>
                  </a:cubicBezTo>
                  <a:cubicBezTo>
                    <a:pt x="585" y="424"/>
                    <a:pt x="621" y="372"/>
                    <a:pt x="637" y="318"/>
                  </a:cubicBezTo>
                  <a:cubicBezTo>
                    <a:pt x="653" y="264"/>
                    <a:pt x="651" y="212"/>
                    <a:pt x="660" y="174"/>
                  </a:cubicBezTo>
                  <a:cubicBezTo>
                    <a:pt x="669" y="136"/>
                    <a:pt x="677" y="115"/>
                    <a:pt x="690" y="91"/>
                  </a:cubicBezTo>
                  <a:cubicBezTo>
                    <a:pt x="703" y="67"/>
                    <a:pt x="727" y="45"/>
                    <a:pt x="736" y="30"/>
                  </a:cubicBezTo>
                  <a:cubicBezTo>
                    <a:pt x="745" y="15"/>
                    <a:pt x="742" y="6"/>
                    <a:pt x="743" y="0"/>
                  </a:cubicBezTo>
                </a:path>
              </a:pathLst>
            </a:cu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49288" name="Rectangle 8"/>
            <p:cNvSpPr>
              <a:spLocks noChangeArrowheads="1"/>
            </p:cNvSpPr>
            <p:nvPr/>
          </p:nvSpPr>
          <p:spPr bwMode="auto">
            <a:xfrm>
              <a:off x="1247" y="527"/>
              <a:ext cx="91" cy="1315"/>
            </a:xfrm>
            <a:prstGeom prst="rect">
              <a:avLst/>
            </a:prstGeom>
            <a:solidFill>
              <a:srgbClr val="FFFF00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49289" name="Oval 9"/>
            <p:cNvSpPr>
              <a:spLocks noChangeArrowheads="1"/>
            </p:cNvSpPr>
            <p:nvPr/>
          </p:nvSpPr>
          <p:spPr bwMode="auto">
            <a:xfrm>
              <a:off x="1111" y="119"/>
              <a:ext cx="363" cy="408"/>
            </a:xfrm>
            <a:prstGeom prst="ellipse">
              <a:avLst/>
            </a:prstGeom>
            <a:solidFill>
              <a:srgbClr val="FFFF00">
                <a:alpha val="70000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49290" name="Freeform 10"/>
            <p:cNvSpPr>
              <a:spLocks/>
            </p:cNvSpPr>
            <p:nvPr/>
          </p:nvSpPr>
          <p:spPr bwMode="auto">
            <a:xfrm>
              <a:off x="384" y="720"/>
              <a:ext cx="864" cy="1920"/>
            </a:xfrm>
            <a:custGeom>
              <a:avLst/>
              <a:gdLst>
                <a:gd name="T0" fmla="*/ 48 w 864"/>
                <a:gd name="T1" fmla="*/ 1920 h 1920"/>
                <a:gd name="T2" fmla="*/ 0 w 864"/>
                <a:gd name="T3" fmla="*/ 1776 h 1920"/>
                <a:gd name="T4" fmla="*/ 48 w 864"/>
                <a:gd name="T5" fmla="*/ 1680 h 1920"/>
                <a:gd name="T6" fmla="*/ 96 w 864"/>
                <a:gd name="T7" fmla="*/ 1536 h 1920"/>
                <a:gd name="T8" fmla="*/ 192 w 864"/>
                <a:gd name="T9" fmla="*/ 1440 h 1920"/>
                <a:gd name="T10" fmla="*/ 288 w 864"/>
                <a:gd name="T11" fmla="*/ 1200 h 1920"/>
                <a:gd name="T12" fmla="*/ 336 w 864"/>
                <a:gd name="T13" fmla="*/ 1104 h 1920"/>
                <a:gd name="T14" fmla="*/ 336 w 864"/>
                <a:gd name="T15" fmla="*/ 1056 h 1920"/>
                <a:gd name="T16" fmla="*/ 336 w 864"/>
                <a:gd name="T17" fmla="*/ 864 h 1920"/>
                <a:gd name="T18" fmla="*/ 336 w 864"/>
                <a:gd name="T19" fmla="*/ 720 h 1920"/>
                <a:gd name="T20" fmla="*/ 384 w 864"/>
                <a:gd name="T21" fmla="*/ 576 h 1920"/>
                <a:gd name="T22" fmla="*/ 432 w 864"/>
                <a:gd name="T23" fmla="*/ 432 h 1920"/>
                <a:gd name="T24" fmla="*/ 528 w 864"/>
                <a:gd name="T25" fmla="*/ 336 h 1920"/>
                <a:gd name="T26" fmla="*/ 672 w 864"/>
                <a:gd name="T27" fmla="*/ 192 h 1920"/>
                <a:gd name="T28" fmla="*/ 864 w 864"/>
                <a:gd name="T29" fmla="*/ 0 h 19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864" h="1920">
                  <a:moveTo>
                    <a:pt x="48" y="1920"/>
                  </a:moveTo>
                  <a:cubicBezTo>
                    <a:pt x="24" y="1868"/>
                    <a:pt x="0" y="1816"/>
                    <a:pt x="0" y="1776"/>
                  </a:cubicBezTo>
                  <a:cubicBezTo>
                    <a:pt x="0" y="1736"/>
                    <a:pt x="32" y="1720"/>
                    <a:pt x="48" y="1680"/>
                  </a:cubicBezTo>
                  <a:cubicBezTo>
                    <a:pt x="64" y="1640"/>
                    <a:pt x="72" y="1576"/>
                    <a:pt x="96" y="1536"/>
                  </a:cubicBezTo>
                  <a:cubicBezTo>
                    <a:pt x="120" y="1496"/>
                    <a:pt x="160" y="1496"/>
                    <a:pt x="192" y="1440"/>
                  </a:cubicBezTo>
                  <a:cubicBezTo>
                    <a:pt x="224" y="1384"/>
                    <a:pt x="264" y="1256"/>
                    <a:pt x="288" y="1200"/>
                  </a:cubicBezTo>
                  <a:cubicBezTo>
                    <a:pt x="312" y="1144"/>
                    <a:pt x="328" y="1128"/>
                    <a:pt x="336" y="1104"/>
                  </a:cubicBezTo>
                  <a:cubicBezTo>
                    <a:pt x="344" y="1080"/>
                    <a:pt x="336" y="1096"/>
                    <a:pt x="336" y="1056"/>
                  </a:cubicBezTo>
                  <a:cubicBezTo>
                    <a:pt x="336" y="1016"/>
                    <a:pt x="336" y="920"/>
                    <a:pt x="336" y="864"/>
                  </a:cubicBezTo>
                  <a:cubicBezTo>
                    <a:pt x="336" y="808"/>
                    <a:pt x="328" y="768"/>
                    <a:pt x="336" y="720"/>
                  </a:cubicBezTo>
                  <a:cubicBezTo>
                    <a:pt x="344" y="672"/>
                    <a:pt x="368" y="624"/>
                    <a:pt x="384" y="576"/>
                  </a:cubicBezTo>
                  <a:cubicBezTo>
                    <a:pt x="400" y="528"/>
                    <a:pt x="408" y="472"/>
                    <a:pt x="432" y="432"/>
                  </a:cubicBezTo>
                  <a:cubicBezTo>
                    <a:pt x="456" y="392"/>
                    <a:pt x="488" y="376"/>
                    <a:pt x="528" y="336"/>
                  </a:cubicBezTo>
                  <a:cubicBezTo>
                    <a:pt x="568" y="296"/>
                    <a:pt x="616" y="248"/>
                    <a:pt x="672" y="192"/>
                  </a:cubicBezTo>
                  <a:cubicBezTo>
                    <a:pt x="728" y="136"/>
                    <a:pt x="796" y="68"/>
                    <a:pt x="864" y="0"/>
                  </a:cubicBezTo>
                </a:path>
              </a:pathLst>
            </a:custGeom>
            <a:noFill/>
            <a:ln w="25400">
              <a:solidFill>
                <a:srgbClr val="FFFF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49291" name="Line 11"/>
            <p:cNvSpPr>
              <a:spLocks noChangeShapeType="1"/>
            </p:cNvSpPr>
            <p:nvPr/>
          </p:nvSpPr>
          <p:spPr bwMode="auto">
            <a:xfrm>
              <a:off x="1296" y="1632"/>
              <a:ext cx="192" cy="0"/>
            </a:xfrm>
            <a:prstGeom prst="line">
              <a:avLst/>
            </a:prstGeom>
            <a:noFill/>
            <a:ln w="38100">
              <a:solidFill>
                <a:srgbClr val="3399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49292" name="Line 12"/>
            <p:cNvSpPr>
              <a:spLocks noChangeShapeType="1"/>
            </p:cNvSpPr>
            <p:nvPr/>
          </p:nvSpPr>
          <p:spPr bwMode="auto">
            <a:xfrm>
              <a:off x="1440" y="240"/>
              <a:ext cx="192" cy="0"/>
            </a:xfrm>
            <a:prstGeom prst="line">
              <a:avLst/>
            </a:prstGeom>
            <a:noFill/>
            <a:ln w="38100">
              <a:solidFill>
                <a:srgbClr val="3399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49293" name="Line 13"/>
            <p:cNvSpPr>
              <a:spLocks noChangeShapeType="1"/>
            </p:cNvSpPr>
            <p:nvPr/>
          </p:nvSpPr>
          <p:spPr bwMode="auto">
            <a:xfrm>
              <a:off x="1296" y="624"/>
              <a:ext cx="192" cy="0"/>
            </a:xfrm>
            <a:prstGeom prst="line">
              <a:avLst/>
            </a:prstGeom>
            <a:noFill/>
            <a:ln w="38100">
              <a:solidFill>
                <a:srgbClr val="3399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49294" name="Freeform 14"/>
            <p:cNvSpPr>
              <a:spLocks/>
            </p:cNvSpPr>
            <p:nvPr/>
          </p:nvSpPr>
          <p:spPr bwMode="auto">
            <a:xfrm>
              <a:off x="990" y="1728"/>
              <a:ext cx="258" cy="1296"/>
            </a:xfrm>
            <a:custGeom>
              <a:avLst/>
              <a:gdLst>
                <a:gd name="T0" fmla="*/ 258 w 258"/>
                <a:gd name="T1" fmla="*/ 0 h 1296"/>
                <a:gd name="T2" fmla="*/ 210 w 258"/>
                <a:gd name="T3" fmla="*/ 48 h 1296"/>
                <a:gd name="T4" fmla="*/ 210 w 258"/>
                <a:gd name="T5" fmla="*/ 144 h 1296"/>
                <a:gd name="T6" fmla="*/ 210 w 258"/>
                <a:gd name="T7" fmla="*/ 192 h 1296"/>
                <a:gd name="T8" fmla="*/ 163 w 258"/>
                <a:gd name="T9" fmla="*/ 337 h 1296"/>
                <a:gd name="T10" fmla="*/ 117 w 258"/>
                <a:gd name="T11" fmla="*/ 516 h 1296"/>
                <a:gd name="T12" fmla="*/ 85 w 258"/>
                <a:gd name="T13" fmla="*/ 657 h 1296"/>
                <a:gd name="T14" fmla="*/ 85 w 258"/>
                <a:gd name="T15" fmla="*/ 805 h 1296"/>
                <a:gd name="T16" fmla="*/ 70 w 258"/>
                <a:gd name="T17" fmla="*/ 992 h 1296"/>
                <a:gd name="T18" fmla="*/ 54 w 258"/>
                <a:gd name="T19" fmla="*/ 1078 h 1296"/>
                <a:gd name="T20" fmla="*/ 39 w 258"/>
                <a:gd name="T21" fmla="*/ 1155 h 1296"/>
                <a:gd name="T22" fmla="*/ 31 w 258"/>
                <a:gd name="T23" fmla="*/ 1233 h 1296"/>
                <a:gd name="T24" fmla="*/ 0 w 258"/>
                <a:gd name="T25" fmla="*/ 1296 h 1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58" h="1296">
                  <a:moveTo>
                    <a:pt x="258" y="0"/>
                  </a:moveTo>
                  <a:cubicBezTo>
                    <a:pt x="238" y="12"/>
                    <a:pt x="218" y="24"/>
                    <a:pt x="210" y="48"/>
                  </a:cubicBezTo>
                  <a:cubicBezTo>
                    <a:pt x="202" y="72"/>
                    <a:pt x="210" y="120"/>
                    <a:pt x="210" y="144"/>
                  </a:cubicBezTo>
                  <a:cubicBezTo>
                    <a:pt x="210" y="168"/>
                    <a:pt x="218" y="160"/>
                    <a:pt x="210" y="192"/>
                  </a:cubicBezTo>
                  <a:cubicBezTo>
                    <a:pt x="202" y="224"/>
                    <a:pt x="179" y="283"/>
                    <a:pt x="163" y="337"/>
                  </a:cubicBezTo>
                  <a:cubicBezTo>
                    <a:pt x="147" y="391"/>
                    <a:pt x="130" y="463"/>
                    <a:pt x="117" y="516"/>
                  </a:cubicBezTo>
                  <a:cubicBezTo>
                    <a:pt x="104" y="569"/>
                    <a:pt x="90" y="609"/>
                    <a:pt x="85" y="657"/>
                  </a:cubicBezTo>
                  <a:cubicBezTo>
                    <a:pt x="80" y="705"/>
                    <a:pt x="87" y="749"/>
                    <a:pt x="85" y="805"/>
                  </a:cubicBezTo>
                  <a:cubicBezTo>
                    <a:pt x="83" y="861"/>
                    <a:pt x="75" y="947"/>
                    <a:pt x="70" y="992"/>
                  </a:cubicBezTo>
                  <a:cubicBezTo>
                    <a:pt x="65" y="1037"/>
                    <a:pt x="59" y="1051"/>
                    <a:pt x="54" y="1078"/>
                  </a:cubicBezTo>
                  <a:cubicBezTo>
                    <a:pt x="49" y="1105"/>
                    <a:pt x="43" y="1129"/>
                    <a:pt x="39" y="1155"/>
                  </a:cubicBezTo>
                  <a:cubicBezTo>
                    <a:pt x="35" y="1181"/>
                    <a:pt x="37" y="1210"/>
                    <a:pt x="31" y="1233"/>
                  </a:cubicBezTo>
                  <a:cubicBezTo>
                    <a:pt x="25" y="1256"/>
                    <a:pt x="6" y="1283"/>
                    <a:pt x="0" y="1296"/>
                  </a:cubicBezTo>
                </a:path>
              </a:pathLst>
            </a:custGeom>
            <a:noFill/>
            <a:ln w="28575" cap="flat">
              <a:solidFill>
                <a:srgbClr val="FF00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sp>
          <p:nvSpPr>
            <p:cNvPr id="1249295" name="Line 15"/>
            <p:cNvSpPr>
              <a:spLocks noChangeShapeType="1"/>
            </p:cNvSpPr>
            <p:nvPr/>
          </p:nvSpPr>
          <p:spPr bwMode="auto">
            <a:xfrm>
              <a:off x="1008" y="3024"/>
              <a:ext cx="192" cy="0"/>
            </a:xfrm>
            <a:prstGeom prst="line">
              <a:avLst/>
            </a:prstGeom>
            <a:noFill/>
            <a:ln w="38100">
              <a:solidFill>
                <a:srgbClr val="3399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1330" name="Rectangle 2"/>
          <p:cNvSpPr>
            <a:spLocks noGrp="1" noChangeArrowheads="1"/>
          </p:cNvSpPr>
          <p:nvPr>
            <p:ph type="title"/>
          </p:nvPr>
        </p:nvSpPr>
        <p:spPr>
          <a:xfrm>
            <a:off x="1257300" y="609600"/>
            <a:ext cx="7772400" cy="660400"/>
          </a:xfrm>
        </p:spPr>
        <p:txBody>
          <a:bodyPr/>
          <a:lstStyle/>
          <a:p>
            <a:pPr defTabSz="914400"/>
            <a:r>
              <a:rPr lang="fr-FR" altLang="fr-FR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IRM Plexique et Radiculaire</a:t>
            </a:r>
            <a:endParaRPr lang="fr-FR" altLang="fr-FR">
              <a:solidFill>
                <a:schemeClr val="accent2"/>
              </a:solidFill>
            </a:endParaRPr>
          </a:p>
        </p:txBody>
      </p:sp>
      <p:pic>
        <p:nvPicPr>
          <p:cNvPr id="1251331" name="Picture 3" descr="Image1bi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613" y="1917700"/>
            <a:ext cx="4964112" cy="413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1332" name="Text Box 4"/>
          <p:cNvSpPr txBox="1">
            <a:spLocks noChangeArrowheads="1"/>
          </p:cNvSpPr>
          <p:nvPr/>
        </p:nvSpPr>
        <p:spPr bwMode="auto">
          <a:xfrm>
            <a:off x="608013" y="6237288"/>
            <a:ext cx="93154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fr-FR" altLang="fr-FR" sz="2000" i="1">
                <a:latin typeface="Arial" panose="020B0604020202020204" pitchFamily="34" charset="0"/>
              </a:rPr>
              <a:t>Remerciements au Dr M. C. Lacour, Hôpital Kremlin Bicêtre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62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4856163" cy="1143000"/>
          </a:xfrm>
        </p:spPr>
        <p:txBody>
          <a:bodyPr/>
          <a:lstStyle/>
          <a:p>
            <a:r>
              <a:rPr lang="fr-FR" altLang="fr-FR" sz="4000"/>
              <a:t> Situation E : </a:t>
            </a:r>
            <a:endParaRPr lang="fr-FR" altLang="fr-FR" sz="4800"/>
          </a:p>
        </p:txBody>
      </p:sp>
      <p:sp>
        <p:nvSpPr>
          <p:cNvPr id="1178627" name="Text Box 3"/>
          <p:cNvSpPr txBox="1">
            <a:spLocks noChangeArrowheads="1"/>
          </p:cNvSpPr>
          <p:nvPr/>
        </p:nvSpPr>
        <p:spPr bwMode="auto">
          <a:xfrm>
            <a:off x="0" y="1052513"/>
            <a:ext cx="762952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fr-FR" sz="280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20603050405020304" pitchFamily="18" charset="0"/>
              </a:rPr>
              <a:t>Contexte type polyneuropathie axonale chronique: </a:t>
            </a:r>
          </a:p>
          <a:p>
            <a:r>
              <a:rPr lang="fr-FR" altLang="fr-FR" sz="280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20603050405020304" pitchFamily="18" charset="0"/>
              </a:rPr>
              <a:t>sans cause déterminée (bilan PN axonale chronique)</a:t>
            </a:r>
            <a:endParaRPr lang="fr-FR" altLang="fr-FR" sz="2800">
              <a:latin typeface="Times" panose="02020603050405020304" pitchFamily="18" charset="0"/>
            </a:endParaRPr>
          </a:p>
          <a:p>
            <a:r>
              <a:rPr lang="fr-FR" altLang="fr-FR" sz="28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20603050405020304" pitchFamily="18" charset="0"/>
              </a:rPr>
              <a:t>Mais 1 ou 2 atypies +++</a:t>
            </a:r>
          </a:p>
          <a:p>
            <a:endParaRPr lang="fr-FR" altLang="fr-FR" sz="2800">
              <a:latin typeface="Times" panose="02020603050405020304" pitchFamily="18" charset="0"/>
            </a:endParaRPr>
          </a:p>
        </p:txBody>
      </p:sp>
      <p:sp>
        <p:nvSpPr>
          <p:cNvPr id="1178628" name="Text Box 4"/>
          <p:cNvSpPr txBox="1">
            <a:spLocks noChangeArrowheads="1"/>
          </p:cNvSpPr>
          <p:nvPr/>
        </p:nvSpPr>
        <p:spPr bwMode="auto">
          <a:xfrm>
            <a:off x="0" y="3900488"/>
            <a:ext cx="5573713" cy="295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fr-FR" sz="2800">
                <a:solidFill>
                  <a:srgbClr val="FAFD00"/>
                </a:solidFill>
              </a:rPr>
              <a:t>Cliniques </a:t>
            </a:r>
            <a:r>
              <a:rPr lang="fr-FR" altLang="fr-FR" sz="2800"/>
              <a:t>:</a:t>
            </a:r>
          </a:p>
          <a:p>
            <a:pPr>
              <a:buFontTx/>
              <a:buChar char="-"/>
            </a:pPr>
            <a:r>
              <a:rPr lang="fr-FR" altLang="fr-FR" sz="2000"/>
              <a:t>S jeune</a:t>
            </a:r>
          </a:p>
          <a:p>
            <a:pPr>
              <a:buFontTx/>
              <a:buChar char="-"/>
            </a:pPr>
            <a:r>
              <a:rPr lang="fr-FR" altLang="fr-FR" sz="2000"/>
              <a:t>Notion de poussée ou rechutes</a:t>
            </a:r>
          </a:p>
          <a:p>
            <a:pPr>
              <a:buFontTx/>
              <a:buChar char="-"/>
            </a:pPr>
            <a:r>
              <a:rPr lang="fr-FR" altLang="fr-FR" sz="2000"/>
              <a:t> Atteinte rapide des MS ou des segments proximaux</a:t>
            </a:r>
          </a:p>
          <a:p>
            <a:pPr>
              <a:buFontTx/>
              <a:buChar char="-"/>
            </a:pPr>
            <a:r>
              <a:rPr lang="fr-FR" altLang="fr-FR" sz="2000"/>
              <a:t> Importance de l’atteinte motrice/sensitive</a:t>
            </a:r>
          </a:p>
          <a:p>
            <a:pPr>
              <a:buFontTx/>
              <a:buChar char="-"/>
            </a:pPr>
            <a:r>
              <a:rPr lang="fr-FR" altLang="fr-FR" sz="2000"/>
              <a:t> Atteinte de la face ou du tronc</a:t>
            </a:r>
          </a:p>
          <a:p>
            <a:pPr>
              <a:buFontTx/>
              <a:buChar char="-"/>
            </a:pPr>
            <a:r>
              <a:rPr lang="fr-FR" altLang="fr-FR" sz="2000"/>
              <a:t> Aréflexie diffuse</a:t>
            </a:r>
          </a:p>
          <a:p>
            <a:pPr>
              <a:buFontTx/>
              <a:buChar char="-"/>
            </a:pPr>
            <a:r>
              <a:rPr lang="fr-FR" altLang="fr-FR" sz="2000"/>
              <a:t>Ataxie proprioceptive</a:t>
            </a:r>
          </a:p>
          <a:p>
            <a:pPr>
              <a:buFontTx/>
              <a:buChar char="-"/>
            </a:pPr>
            <a:endParaRPr lang="fr-FR" altLang="fr-FR" sz="2000"/>
          </a:p>
        </p:txBody>
      </p:sp>
      <p:sp>
        <p:nvSpPr>
          <p:cNvPr id="1178629" name="Text Box 5"/>
          <p:cNvSpPr txBox="1">
            <a:spLocks noChangeArrowheads="1"/>
          </p:cNvSpPr>
          <p:nvPr/>
        </p:nvSpPr>
        <p:spPr bwMode="auto">
          <a:xfrm>
            <a:off x="5214938" y="2420938"/>
            <a:ext cx="5072062" cy="234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fr-FR" sz="280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EMG</a:t>
            </a:r>
            <a:r>
              <a:rPr lang="fr-FR" altLang="fr-FR" sz="2800"/>
              <a:t> :</a:t>
            </a:r>
          </a:p>
          <a:p>
            <a:pPr>
              <a:buFontTx/>
              <a:buChar char="-"/>
            </a:pPr>
            <a:r>
              <a:rPr lang="fr-FR" altLang="fr-FR" sz="2000"/>
              <a:t>1 ou 2 paramètres de conductions altérés (ondes F)</a:t>
            </a:r>
          </a:p>
          <a:p>
            <a:pPr>
              <a:buFontTx/>
              <a:buChar char="-"/>
            </a:pPr>
            <a:r>
              <a:rPr lang="fr-FR" altLang="fr-FR" sz="2000"/>
              <a:t> Déficit moteur sans baisse d’amplitude</a:t>
            </a:r>
          </a:p>
          <a:p>
            <a:pPr>
              <a:buFontTx/>
              <a:buChar char="-"/>
            </a:pPr>
            <a:r>
              <a:rPr lang="fr-FR" altLang="fr-FR" sz="2000"/>
              <a:t> Atteinte sensitive plus marquée aux MS</a:t>
            </a:r>
          </a:p>
          <a:p>
            <a:pPr>
              <a:buFontTx/>
              <a:buChar char="-"/>
            </a:pPr>
            <a:r>
              <a:rPr lang="fr-FR" altLang="fr-FR" sz="2000"/>
              <a:t>Contraste entre troubles sensitifs importants et des potentiels préservés</a:t>
            </a:r>
          </a:p>
        </p:txBody>
      </p:sp>
      <p:sp>
        <p:nvSpPr>
          <p:cNvPr id="1178630" name="Line 6"/>
          <p:cNvSpPr>
            <a:spLocks noChangeShapeType="1"/>
          </p:cNvSpPr>
          <p:nvPr/>
        </p:nvSpPr>
        <p:spPr bwMode="auto">
          <a:xfrm>
            <a:off x="1255713" y="2565400"/>
            <a:ext cx="0" cy="1295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78631" name="Line 7"/>
          <p:cNvSpPr>
            <a:spLocks noChangeShapeType="1"/>
          </p:cNvSpPr>
          <p:nvPr/>
        </p:nvSpPr>
        <p:spPr bwMode="auto">
          <a:xfrm>
            <a:off x="2406650" y="2492375"/>
            <a:ext cx="2592388" cy="1444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78632" name="Text Box 8"/>
          <p:cNvSpPr txBox="1">
            <a:spLocks noChangeArrowheads="1"/>
          </p:cNvSpPr>
          <p:nvPr/>
        </p:nvSpPr>
        <p:spPr bwMode="auto">
          <a:xfrm>
            <a:off x="1738313" y="2822575"/>
            <a:ext cx="539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fr-FR" sz="28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ou</a:t>
            </a:r>
          </a:p>
        </p:txBody>
      </p:sp>
      <p:sp>
        <p:nvSpPr>
          <p:cNvPr id="1178633" name="Line 9"/>
          <p:cNvSpPr>
            <a:spLocks noChangeShapeType="1"/>
          </p:cNvSpPr>
          <p:nvPr/>
        </p:nvSpPr>
        <p:spPr bwMode="auto">
          <a:xfrm>
            <a:off x="6727825" y="5734050"/>
            <a:ext cx="28082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78634" name="Text Box 10"/>
          <p:cNvSpPr txBox="1">
            <a:spLocks noChangeArrowheads="1"/>
          </p:cNvSpPr>
          <p:nvPr/>
        </p:nvSpPr>
        <p:spPr bwMode="auto">
          <a:xfrm>
            <a:off x="5359400" y="5775325"/>
            <a:ext cx="44640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fr-FR" sz="28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Poursuivre les investigations : LCR, PES +/- IRM, biopsie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722" name="Rectangle 2"/>
          <p:cNvSpPr>
            <a:spLocks noGrp="1" noChangeArrowheads="1"/>
          </p:cNvSpPr>
          <p:nvPr>
            <p:ph type="title"/>
          </p:nvPr>
        </p:nvSpPr>
        <p:spPr>
          <a:xfrm>
            <a:off x="822325" y="333375"/>
            <a:ext cx="7772400" cy="1143000"/>
          </a:xfrm>
        </p:spPr>
        <p:txBody>
          <a:bodyPr/>
          <a:lstStyle/>
          <a:p>
            <a:r>
              <a:rPr lang="fr-FR" altLang="fr-FR" sz="3600">
                <a:effectLst>
                  <a:outerShdw blurRad="38100" dist="38100" dir="2700000" algn="tl">
                    <a:srgbClr val="000000"/>
                  </a:outerShdw>
                </a:effectLst>
              </a:rPr>
              <a:t>Outils diagnostiques neuropathologiques …</a:t>
            </a:r>
          </a:p>
        </p:txBody>
      </p:sp>
      <p:sp>
        <p:nvSpPr>
          <p:cNvPr id="1182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73063" y="1108075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altLang="fr-FR" sz="2000"/>
              <a:t>Polyneuropathies « axonales » chroniques sensitivo-motrices, sans cause déterminée malgré bilan classique</a:t>
            </a:r>
          </a:p>
          <a:p>
            <a:pPr>
              <a:lnSpc>
                <a:spcPct val="90000"/>
              </a:lnSpc>
            </a:pPr>
            <a:r>
              <a:rPr lang="fr-FR" altLang="fr-FR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Si Atypies cliniques et/ou électrohysiologiques</a:t>
            </a:r>
          </a:p>
          <a:p>
            <a:pPr>
              <a:lnSpc>
                <a:spcPct val="90000"/>
              </a:lnSpc>
            </a:pPr>
            <a:r>
              <a:rPr lang="fr-FR" altLang="fr-FR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Recherche de mécanisme dysimmunitaire et/ou </a:t>
            </a:r>
          </a:p>
          <a:p>
            <a:pPr>
              <a:lnSpc>
                <a:spcPct val="90000"/>
              </a:lnSpc>
              <a:buFontTx/>
              <a:buNone/>
            </a:pPr>
            <a:r>
              <a:rPr lang="fr-FR" altLang="fr-FR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démyélinisant</a:t>
            </a:r>
          </a:p>
          <a:p>
            <a:pPr>
              <a:lnSpc>
                <a:spcPct val="90000"/>
              </a:lnSpc>
            </a:pPr>
            <a:r>
              <a:rPr lang="fr-FR" altLang="fr-FR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Techniques spécialisées (peu de laboratoire)</a:t>
            </a:r>
          </a:p>
          <a:p>
            <a:pPr>
              <a:lnSpc>
                <a:spcPct val="90000"/>
              </a:lnSpc>
            </a:pPr>
            <a:r>
              <a:rPr lang="fr-FR" altLang="fr-FR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Thérapeutique active IgIV ou corticoides si </a:t>
            </a:r>
          </a:p>
          <a:p>
            <a:pPr>
              <a:lnSpc>
                <a:spcPct val="90000"/>
              </a:lnSpc>
            </a:pPr>
            <a:r>
              <a:rPr lang="fr-FR" altLang="fr-FR" sz="2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anomalies suffisantes…</a:t>
            </a:r>
          </a:p>
          <a:p>
            <a:pPr>
              <a:lnSpc>
                <a:spcPct val="90000"/>
              </a:lnSpc>
            </a:pPr>
            <a:r>
              <a:rPr lang="fr-FR" altLang="fr-FR" sz="2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Retentissement clinique +++</a:t>
            </a:r>
          </a:p>
          <a:p>
            <a:pPr>
              <a:lnSpc>
                <a:spcPct val="90000"/>
              </a:lnSpc>
            </a:pPr>
            <a:endParaRPr lang="fr-FR" altLang="fr-FR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182724" name="Picture 4" descr="004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4963" y="2084388"/>
            <a:ext cx="2932112" cy="220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82725" name="Picture 5" descr="006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0038" y="4221163"/>
            <a:ext cx="2982912" cy="2205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82726" name="Picture 6" descr="005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0525" y="4460875"/>
            <a:ext cx="2662238" cy="2039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82727" name="Picture 7" descr="Pign 1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21163"/>
            <a:ext cx="2589213" cy="218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82728" name="Text Box 8"/>
          <p:cNvSpPr txBox="1">
            <a:spLocks noChangeArrowheads="1"/>
          </p:cNvSpPr>
          <p:nvPr/>
        </p:nvSpPr>
        <p:spPr bwMode="auto">
          <a:xfrm>
            <a:off x="1687513" y="6461125"/>
            <a:ext cx="22875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fr-FR" altLang="fr-FR" sz="2000">
                <a:solidFill>
                  <a:schemeClr val="accent1"/>
                </a:solidFill>
                <a:latin typeface="Arial" panose="020B0604020202020204" pitchFamily="34" charset="0"/>
              </a:rPr>
              <a:t>Coupes semi-fines</a:t>
            </a:r>
          </a:p>
        </p:txBody>
      </p:sp>
      <p:sp>
        <p:nvSpPr>
          <p:cNvPr id="1182729" name="Text Box 9"/>
          <p:cNvSpPr txBox="1">
            <a:spLocks noChangeArrowheads="1"/>
          </p:cNvSpPr>
          <p:nvPr/>
        </p:nvSpPr>
        <p:spPr bwMode="auto">
          <a:xfrm>
            <a:off x="7626350" y="6461125"/>
            <a:ext cx="635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fr-FR" altLang="fr-FR" sz="2000">
                <a:solidFill>
                  <a:schemeClr val="accent1"/>
                </a:solidFill>
                <a:latin typeface="Arial" panose="020B0604020202020204" pitchFamily="34" charset="0"/>
              </a:rPr>
              <a:t>ME</a:t>
            </a:r>
          </a:p>
        </p:txBody>
      </p:sp>
      <p:sp>
        <p:nvSpPr>
          <p:cNvPr id="1182730" name="Text Box 10"/>
          <p:cNvSpPr txBox="1">
            <a:spLocks noChangeArrowheads="1"/>
          </p:cNvSpPr>
          <p:nvPr/>
        </p:nvSpPr>
        <p:spPr bwMode="auto">
          <a:xfrm>
            <a:off x="8004175" y="1622425"/>
            <a:ext cx="20002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fr-FR" altLang="fr-FR" sz="2400">
                <a:solidFill>
                  <a:schemeClr val="accent1"/>
                </a:solidFill>
                <a:latin typeface="Arial" panose="020B0604020202020204" pitchFamily="34" charset="0"/>
              </a:rPr>
              <a:t>« Teasing »</a:t>
            </a:r>
          </a:p>
        </p:txBody>
      </p:sp>
      <p:sp>
        <p:nvSpPr>
          <p:cNvPr id="1182731" name="Line 11"/>
          <p:cNvSpPr>
            <a:spLocks noChangeShapeType="1"/>
          </p:cNvSpPr>
          <p:nvPr/>
        </p:nvSpPr>
        <p:spPr bwMode="auto">
          <a:xfrm flipV="1">
            <a:off x="6157913" y="3563938"/>
            <a:ext cx="484187" cy="376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82732" name="Line 12"/>
          <p:cNvSpPr>
            <a:spLocks noChangeShapeType="1"/>
          </p:cNvSpPr>
          <p:nvPr/>
        </p:nvSpPr>
        <p:spPr bwMode="auto">
          <a:xfrm>
            <a:off x="6186488" y="4921250"/>
            <a:ext cx="469900" cy="2159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182733" name="Text Box 13"/>
          <p:cNvSpPr txBox="1">
            <a:spLocks noChangeArrowheads="1"/>
          </p:cNvSpPr>
          <p:nvPr/>
        </p:nvSpPr>
        <p:spPr bwMode="auto">
          <a:xfrm>
            <a:off x="6143625" y="4122738"/>
            <a:ext cx="5889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fr-FR" altLang="fr-FR" sz="2400">
                <a:latin typeface="Arial" panose="020B0604020202020204" pitchFamily="34" charset="0"/>
              </a:rPr>
              <a:t>ou</a:t>
            </a:r>
          </a:p>
        </p:txBody>
      </p:sp>
      <p:sp>
        <p:nvSpPr>
          <p:cNvPr id="1182734" name="Text Box 14"/>
          <p:cNvSpPr txBox="1">
            <a:spLocks noChangeArrowheads="1"/>
          </p:cNvSpPr>
          <p:nvPr/>
        </p:nvSpPr>
        <p:spPr bwMode="auto">
          <a:xfrm>
            <a:off x="9817100" y="6538913"/>
            <a:ext cx="2857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fr-FR" altLang="fr-FR" sz="900">
                <a:latin typeface="Arial" panose="020B0604020202020204" pitchFamily="34" charset="0"/>
              </a:rPr>
              <a:t>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82" name="Rectangle 2"/>
          <p:cNvSpPr>
            <a:spLocks noGrp="1" noChangeArrowheads="1"/>
          </p:cNvSpPr>
          <p:nvPr>
            <p:ph type="title"/>
          </p:nvPr>
        </p:nvSpPr>
        <p:spPr>
          <a:xfrm>
            <a:off x="2228850" y="609600"/>
            <a:ext cx="6800850" cy="1108075"/>
          </a:xfrm>
        </p:spPr>
        <p:txBody>
          <a:bodyPr/>
          <a:lstStyle/>
          <a:p>
            <a:pPr defTabSz="914400"/>
            <a:r>
              <a:rPr lang="fr-FR" altLang="fr-FR"/>
              <a:t>Cas clinique :</a:t>
            </a:r>
            <a:endParaRPr lang="en-US" altLang="fr-FR" sz="5400"/>
          </a:p>
        </p:txBody>
      </p:sp>
      <p:sp>
        <p:nvSpPr>
          <p:cNvPr id="1095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14400"/>
            <a:r>
              <a:rPr lang="fr-FR" altLang="fr-FR" sz="2400"/>
              <a:t>Femme de 65 ans, Institutrice, Début il y a 1 an et demi</a:t>
            </a:r>
          </a:p>
          <a:p>
            <a:pPr defTabSz="914400"/>
            <a:r>
              <a:rPr lang="fr-FR" altLang="fr-FR" sz="2400"/>
              <a:t> Paresthésies et douleur des 2 pieds avec , déficit moteur puis amyotrophie loge antéro-externe symétrique</a:t>
            </a:r>
          </a:p>
          <a:p>
            <a:pPr defTabSz="914400"/>
            <a:endParaRPr lang="fr-FR" altLang="fr-FR" sz="2400"/>
          </a:p>
          <a:p>
            <a:pPr defTabSz="914400"/>
            <a:r>
              <a:rPr lang="fr-FR" altLang="fr-FR" sz="2400"/>
              <a:t>Au bout de 1 an, marche avec canne, puis ne peut plus monter un escalier 6 mois plus tard.</a:t>
            </a:r>
          </a:p>
          <a:p>
            <a:pPr defTabSz="914400"/>
            <a:r>
              <a:rPr lang="fr-FR" altLang="fr-FR" sz="2400"/>
              <a:t>MS respectés</a:t>
            </a:r>
          </a:p>
          <a:p>
            <a:pPr defTabSz="914400"/>
            <a:r>
              <a:rPr lang="fr-FR" altLang="fr-FR" sz="2400"/>
              <a:t>État général normal, Bilan biologique et VS normal</a:t>
            </a:r>
          </a:p>
          <a:p>
            <a:pPr defTabSz="914400"/>
            <a:endParaRPr lang="fr-FR" altLang="fr-FR" sz="2400"/>
          </a:p>
          <a:p>
            <a:pPr defTabSz="914400"/>
            <a:r>
              <a:rPr lang="fr-FR" altLang="fr-FR" sz="2400"/>
              <a:t>EMG : Aggravation nette à 6 mois d ’intervalle...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730" name="Rectangle 2"/>
          <p:cNvSpPr>
            <a:spLocks noGrp="1" noChangeArrowheads="1"/>
          </p:cNvSpPr>
          <p:nvPr>
            <p:ph type="title"/>
          </p:nvPr>
        </p:nvSpPr>
        <p:spPr>
          <a:xfrm>
            <a:off x="2047875" y="260350"/>
            <a:ext cx="6735763" cy="1108075"/>
          </a:xfrm>
        </p:spPr>
        <p:txBody>
          <a:bodyPr/>
          <a:lstStyle/>
          <a:p>
            <a:pPr defTabSz="914400"/>
            <a:r>
              <a:rPr lang="fr-FR" altLang="fr-FR"/>
              <a:t>Profil : EMG</a:t>
            </a:r>
            <a:endParaRPr lang="en-US" altLang="fr-FR" sz="5400"/>
          </a:p>
        </p:txBody>
      </p:sp>
      <p:sp>
        <p:nvSpPr>
          <p:cNvPr id="10977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4350" y="1295400"/>
            <a:ext cx="9258300" cy="5181600"/>
          </a:xfrm>
        </p:spPr>
        <p:txBody>
          <a:bodyPr/>
          <a:lstStyle/>
          <a:p>
            <a:pPr defTabSz="914400">
              <a:buFontTx/>
              <a:buNone/>
            </a:pPr>
            <a:r>
              <a:rPr lang="fr-FR" altLang="fr-FR" sz="2400"/>
              <a:t>			</a:t>
            </a:r>
            <a:r>
              <a:rPr lang="fr-FR" altLang="fr-FR" sz="2400">
                <a:solidFill>
                  <a:srgbClr val="FF0000"/>
                </a:solidFill>
              </a:rPr>
              <a:t>Moteur</a:t>
            </a:r>
            <a:r>
              <a:rPr lang="fr-FR" altLang="fr-FR" sz="2400"/>
              <a:t>				</a:t>
            </a:r>
            <a:r>
              <a:rPr lang="fr-FR" altLang="fr-FR" sz="2400">
                <a:solidFill>
                  <a:srgbClr val="FF0000"/>
                </a:solidFill>
              </a:rPr>
              <a:t>Sensitif</a:t>
            </a:r>
          </a:p>
          <a:p>
            <a:pPr defTabSz="914400">
              <a:buFontTx/>
              <a:buNone/>
            </a:pPr>
            <a:r>
              <a:rPr lang="fr-FR" altLang="fr-FR" sz="2400"/>
              <a:t>		ampl		VCN				ampl</a:t>
            </a:r>
          </a:p>
          <a:p>
            <a:pPr defTabSz="914400">
              <a:buFontTx/>
              <a:buNone/>
            </a:pPr>
            <a:r>
              <a:rPr lang="fr-FR" altLang="fr-FR" sz="2400"/>
              <a:t>		mV		m/sec				micro V</a:t>
            </a:r>
          </a:p>
          <a:p>
            <a:pPr defTabSz="914400">
              <a:buFontTx/>
              <a:buNone/>
            </a:pPr>
            <a:endParaRPr lang="fr-FR" altLang="fr-FR" sz="2400"/>
          </a:p>
          <a:p>
            <a:pPr defTabSz="914400">
              <a:buFontTx/>
              <a:buNone/>
            </a:pPr>
            <a:r>
              <a:rPr lang="fr-FR" altLang="fr-FR" sz="2400">
                <a:solidFill>
                  <a:srgbClr val="FF0000"/>
                </a:solidFill>
              </a:rPr>
              <a:t>SPE</a:t>
            </a:r>
            <a:r>
              <a:rPr lang="fr-FR" altLang="fr-FR" sz="2400"/>
              <a:t>	0,5/NO		39/		</a:t>
            </a:r>
            <a:r>
              <a:rPr lang="fr-FR" altLang="fr-FR" sz="2400">
                <a:solidFill>
                  <a:srgbClr val="FF0000"/>
                </a:solidFill>
              </a:rPr>
              <a:t>Mus-cut</a:t>
            </a:r>
            <a:r>
              <a:rPr lang="fr-FR" altLang="fr-FR" sz="2400"/>
              <a:t>	NO / NO</a:t>
            </a:r>
          </a:p>
          <a:p>
            <a:pPr defTabSz="914400">
              <a:buFontTx/>
              <a:buNone/>
            </a:pPr>
            <a:r>
              <a:rPr lang="fr-FR" altLang="fr-FR" sz="2400">
                <a:solidFill>
                  <a:srgbClr val="FF0000"/>
                </a:solidFill>
              </a:rPr>
              <a:t>SPI</a:t>
            </a:r>
            <a:r>
              <a:rPr lang="fr-FR" altLang="fr-FR" sz="2400"/>
              <a:t>	1,5/0,2		40/29		</a:t>
            </a:r>
            <a:r>
              <a:rPr lang="fr-FR" altLang="fr-FR" sz="2400">
                <a:solidFill>
                  <a:srgbClr val="FF0000"/>
                </a:solidFill>
              </a:rPr>
              <a:t>Sural </a:t>
            </a:r>
            <a:r>
              <a:rPr lang="fr-FR" altLang="fr-FR" sz="2400"/>
              <a:t>		2/ NO</a:t>
            </a:r>
          </a:p>
          <a:p>
            <a:pPr defTabSz="914400">
              <a:buFontTx/>
              <a:buNone/>
            </a:pPr>
            <a:endParaRPr lang="fr-FR" altLang="fr-FR" sz="2400"/>
          </a:p>
          <a:p>
            <a:pPr defTabSz="914400">
              <a:buFontTx/>
              <a:buNone/>
            </a:pPr>
            <a:r>
              <a:rPr lang="fr-FR" altLang="fr-FR" sz="2400">
                <a:solidFill>
                  <a:srgbClr val="FF0000"/>
                </a:solidFill>
              </a:rPr>
              <a:t>Méd</a:t>
            </a:r>
            <a:r>
              <a:rPr lang="fr-FR" altLang="fr-FR" sz="2400"/>
              <a:t> 	8/7		52/50				12/10</a:t>
            </a:r>
          </a:p>
          <a:p>
            <a:pPr defTabSz="914400">
              <a:buFontTx/>
              <a:buNone/>
            </a:pPr>
            <a:r>
              <a:rPr lang="fr-FR" altLang="fr-FR" sz="2400">
                <a:solidFill>
                  <a:srgbClr val="FF0000"/>
                </a:solidFill>
              </a:rPr>
              <a:t>Cub</a:t>
            </a:r>
            <a:r>
              <a:rPr lang="fr-FR" altLang="fr-FR" sz="2400"/>
              <a:t>	7/8		48 / 50				10 / 5</a:t>
            </a:r>
          </a:p>
          <a:p>
            <a:pPr defTabSz="914400">
              <a:buFontTx/>
              <a:buNone/>
            </a:pPr>
            <a:r>
              <a:rPr lang="fr-FR" altLang="fr-FR" sz="2400">
                <a:solidFill>
                  <a:srgbClr val="FF0000"/>
                </a:solidFill>
              </a:rPr>
              <a:t>Rad</a:t>
            </a:r>
            <a:r>
              <a:rPr lang="fr-FR" altLang="fr-FR" sz="2400"/>
              <a:t>							15 / 12</a:t>
            </a:r>
          </a:p>
          <a:p>
            <a:pPr defTabSz="914400">
              <a:buFontTx/>
              <a:buNone/>
            </a:pPr>
            <a:r>
              <a:rPr lang="fr-FR" altLang="fr-FR" sz="2400"/>
              <a:t>Fibrillations +++ dans les 2 JA, PAV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866" name="Rectangle 2"/>
          <p:cNvSpPr>
            <a:spLocks noGrp="1" noChangeArrowheads="1"/>
          </p:cNvSpPr>
          <p:nvPr>
            <p:ph type="title"/>
          </p:nvPr>
        </p:nvSpPr>
        <p:spPr>
          <a:xfrm>
            <a:off x="1255713" y="333375"/>
            <a:ext cx="7772400" cy="1143000"/>
          </a:xfrm>
        </p:spPr>
        <p:txBody>
          <a:bodyPr/>
          <a:lstStyle/>
          <a:p>
            <a:r>
              <a:rPr lang="fr-FR" altLang="fr-FR" sz="360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Situations où la biopsie est indispensable</a:t>
            </a:r>
          </a:p>
        </p:txBody>
      </p:sp>
      <p:sp>
        <p:nvSpPr>
          <p:cNvPr id="1188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5713" y="1484313"/>
            <a:ext cx="7772400" cy="4114800"/>
          </a:xfrm>
        </p:spPr>
        <p:txBody>
          <a:bodyPr/>
          <a:lstStyle/>
          <a:p>
            <a:r>
              <a:rPr lang="fr-FR" altLang="fr-FR"/>
              <a:t>Polyneuropathie distale symétrique </a:t>
            </a:r>
          </a:p>
          <a:p>
            <a:r>
              <a:rPr lang="fr-FR" altLang="fr-FR"/>
              <a:t>Froide , sans signe extra neurologique</a:t>
            </a:r>
          </a:p>
          <a:p>
            <a:r>
              <a:rPr lang="fr-FR" altLang="fr-FR"/>
              <a:t>Sans syndrome inflammatoire</a:t>
            </a:r>
          </a:p>
          <a:p>
            <a:r>
              <a:rPr lang="fr-FR" altLang="fr-FR"/>
              <a:t>Sans cause retrouvée</a:t>
            </a:r>
          </a:p>
          <a:p>
            <a:pPr>
              <a:buFontTx/>
              <a:buNone/>
            </a:pPr>
            <a:r>
              <a:rPr lang="fr-FR" altLang="fr-FR"/>
              <a:t>Mais </a:t>
            </a:r>
          </a:p>
          <a:p>
            <a:r>
              <a:rPr lang="fr-FR" altLang="fr-FR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Evolutive</a:t>
            </a:r>
          </a:p>
          <a:p>
            <a:r>
              <a:rPr lang="fr-FR" altLang="fr-FR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Aggravation nette en 6 mois +++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8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/>
              <a:t>2 étiologies à rechercher</a:t>
            </a:r>
          </a:p>
        </p:txBody>
      </p:sp>
      <p:pic>
        <p:nvPicPr>
          <p:cNvPr id="1103875" name="Picture 3" descr="006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2751138"/>
            <a:ext cx="3810000" cy="2573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03876" name="Picture 4" descr="0084"/>
          <p:cNvPicPr>
            <a:picLocks noChangeAspect="1" noChangeArrowheads="1"/>
          </p:cNvPicPr>
          <p:nvPr>
            <p:ph type="body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03863" y="2781300"/>
            <a:ext cx="4003675" cy="25193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03877" name="Text Box 5"/>
          <p:cNvSpPr txBox="1">
            <a:spLocks noChangeArrowheads="1"/>
          </p:cNvSpPr>
          <p:nvPr/>
        </p:nvSpPr>
        <p:spPr bwMode="auto">
          <a:xfrm>
            <a:off x="587375" y="5559425"/>
            <a:ext cx="4300538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fr-FR" sz="2800"/>
              <a:t>Vascularite restreinte au nerf</a:t>
            </a:r>
          </a:p>
          <a:p>
            <a:r>
              <a:rPr lang="fr-FR" altLang="fr-FR" sz="2800"/>
              <a:t>périphérique</a:t>
            </a:r>
          </a:p>
        </p:txBody>
      </p:sp>
      <p:sp>
        <p:nvSpPr>
          <p:cNvPr id="1103878" name="Text Box 6"/>
          <p:cNvSpPr txBox="1">
            <a:spLocks noChangeArrowheads="1"/>
          </p:cNvSpPr>
          <p:nvPr/>
        </p:nvSpPr>
        <p:spPr bwMode="auto">
          <a:xfrm>
            <a:off x="6223000" y="5734050"/>
            <a:ext cx="2820988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fr-FR" sz="2800"/>
              <a:t>Amylose nerveuse</a:t>
            </a:r>
          </a:p>
          <a:p>
            <a:r>
              <a:rPr lang="fr-FR" altLang="fr-FR" sz="2800"/>
              <a:t>(TTR ou AL)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394" name="Rectangle 2"/>
          <p:cNvSpPr>
            <a:spLocks noGrp="1" noChangeArrowheads="1"/>
          </p:cNvSpPr>
          <p:nvPr>
            <p:ph type="title"/>
          </p:nvPr>
        </p:nvSpPr>
        <p:spPr>
          <a:xfrm>
            <a:off x="652463" y="357188"/>
            <a:ext cx="4203700" cy="695325"/>
          </a:xfrm>
        </p:spPr>
        <p:txBody>
          <a:bodyPr/>
          <a:lstStyle/>
          <a:p>
            <a:pPr defTabSz="914400"/>
            <a:r>
              <a:rPr lang="fr-FR" altLang="fr-FR"/>
              <a:t>1° problème </a:t>
            </a:r>
          </a:p>
        </p:txBody>
      </p:sp>
      <p:sp>
        <p:nvSpPr>
          <p:cNvPr id="10833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09550" y="1398588"/>
            <a:ext cx="9580563" cy="4865687"/>
          </a:xfrm>
        </p:spPr>
        <p:txBody>
          <a:bodyPr/>
          <a:lstStyle/>
          <a:p>
            <a:pPr marL="193675" indent="-193675" defTabSz="914400">
              <a:lnSpc>
                <a:spcPct val="90000"/>
              </a:lnSpc>
            </a:pPr>
            <a:r>
              <a:rPr lang="fr-FR" altLang="fr-FR"/>
              <a:t>Polyneuropathie </a:t>
            </a:r>
            <a:r>
              <a:rPr lang="fr-FR" altLang="fr-FR" u="sng">
                <a:effectLst>
                  <a:outerShdw blurRad="38100" dist="38100" dir="2700000" algn="tl">
                    <a:srgbClr val="000000"/>
                  </a:outerShdw>
                </a:effectLst>
              </a:rPr>
              <a:t>symétrique</a:t>
            </a:r>
          </a:p>
          <a:p>
            <a:pPr marL="193675" indent="-193675" defTabSz="914400">
              <a:lnSpc>
                <a:spcPct val="90000"/>
              </a:lnSpc>
            </a:pPr>
            <a:endParaRPr lang="fr-FR" altLang="fr-FR" u="sng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193675" indent="-193675" defTabSz="914400">
              <a:lnSpc>
                <a:spcPct val="90000"/>
              </a:lnSpc>
            </a:pPr>
            <a:r>
              <a:rPr lang="fr-FR" altLang="fr-FR"/>
              <a:t>Sensitivo-motrice, sensitive &gt; motrice</a:t>
            </a:r>
          </a:p>
          <a:p>
            <a:pPr marL="193675" indent="-193675" defTabSz="914400">
              <a:lnSpc>
                <a:spcPct val="90000"/>
              </a:lnSpc>
            </a:pPr>
            <a:endParaRPr lang="fr-FR" altLang="fr-FR"/>
          </a:p>
          <a:p>
            <a:pPr marL="193675" indent="-193675" defTabSz="914400">
              <a:lnSpc>
                <a:spcPct val="90000"/>
              </a:lnSpc>
            </a:pPr>
            <a:r>
              <a:rPr lang="fr-FR" altLang="fr-FR"/>
              <a:t>Souvent à prédominance distale MI</a:t>
            </a:r>
          </a:p>
          <a:p>
            <a:pPr marL="193675" indent="-193675" defTabSz="914400">
              <a:lnSpc>
                <a:spcPct val="90000"/>
              </a:lnSpc>
            </a:pPr>
            <a:endParaRPr lang="fr-FR" altLang="fr-FR"/>
          </a:p>
          <a:p>
            <a:pPr marL="193675" indent="-193675" defTabSz="914400">
              <a:lnSpc>
                <a:spcPct val="90000"/>
              </a:lnSpc>
            </a:pPr>
            <a:r>
              <a:rPr lang="fr-FR" altLang="fr-FR"/>
              <a:t>Axonale</a:t>
            </a:r>
          </a:p>
          <a:p>
            <a:pPr marL="193675" indent="-193675" defTabSz="914400">
              <a:lnSpc>
                <a:spcPct val="90000"/>
              </a:lnSpc>
            </a:pPr>
            <a:endParaRPr lang="fr-FR" altLang="fr-FR"/>
          </a:p>
          <a:p>
            <a:pPr marL="193675" indent="-193675" defTabSz="914400">
              <a:lnSpc>
                <a:spcPct val="90000"/>
              </a:lnSpc>
            </a:pPr>
            <a:r>
              <a:rPr lang="fr-FR" altLang="fr-FR"/>
              <a:t>Chronique (plusieurs mois à plusieurs années)</a:t>
            </a:r>
          </a:p>
          <a:p>
            <a:pPr marL="193675" indent="-193675" defTabSz="914400">
              <a:lnSpc>
                <a:spcPct val="90000"/>
              </a:lnSpc>
            </a:pPr>
            <a:r>
              <a:rPr lang="fr-FR" altLang="fr-FR" sz="1800"/>
              <a:t>CIAP pour les anglo-saxons (Chronic idiopathic axonal polyneuropathy)</a:t>
            </a:r>
          </a:p>
          <a:p>
            <a:pPr marL="193675" indent="-193675" defTabSz="914400">
              <a:lnSpc>
                <a:spcPct val="90000"/>
              </a:lnSpc>
              <a:buFontTx/>
              <a:buNone/>
            </a:pPr>
            <a:r>
              <a:rPr lang="fr-FR" altLang="fr-FR" sz="1800"/>
              <a:t>(Notermans et al, 1994 1996; Wolfe et al, 1999; Jann et al 2001; Hugues et al 2004…)</a:t>
            </a:r>
          </a:p>
          <a:p>
            <a:pPr marL="193675" indent="-193675" defTabSz="914400">
              <a:lnSpc>
                <a:spcPct val="90000"/>
              </a:lnSpc>
            </a:pPr>
            <a:endParaRPr lang="fr-FR" altLang="fr-FR" sz="1800"/>
          </a:p>
          <a:p>
            <a:pPr marL="193675" indent="-193675" defTabSz="914400">
              <a:lnSpc>
                <a:spcPct val="90000"/>
              </a:lnSpc>
            </a:pPr>
            <a:endParaRPr lang="fr-FR" altLang="fr-FR"/>
          </a:p>
          <a:p>
            <a:pPr marL="193675" indent="-193675" defTabSz="914400">
              <a:lnSpc>
                <a:spcPct val="90000"/>
              </a:lnSpc>
            </a:pPr>
            <a:endParaRPr lang="fr-FR" altLang="fr-FR"/>
          </a:p>
        </p:txBody>
      </p:sp>
      <p:pic>
        <p:nvPicPr>
          <p:cNvPr id="1083396" name="Picture 4" descr="im 30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181850" y="1263650"/>
            <a:ext cx="2144713" cy="40370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83397" name="Rectangle 5"/>
          <p:cNvSpPr>
            <a:spLocks noChangeArrowheads="1"/>
          </p:cNvSpPr>
          <p:nvPr/>
        </p:nvSpPr>
        <p:spPr bwMode="auto">
          <a:xfrm>
            <a:off x="9637713" y="5459413"/>
            <a:ext cx="206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endParaRPr lang="fr-FR" altLang="fr-FR" sz="240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914" name="Rectangle 2"/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endParaRPr lang="fr-FR" altLang="fr-FR"/>
          </a:p>
        </p:txBody>
      </p:sp>
      <p:pic>
        <p:nvPicPr>
          <p:cNvPr id="1190915" name="Picture 3" descr="0084"/>
          <p:cNvPicPr>
            <a:picLocks noChangeAspect="1" noChangeArrowheads="1"/>
          </p:cNvPicPr>
          <p:nvPr>
            <p:ph sz="quarter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95450" y="1981200"/>
            <a:ext cx="2933700" cy="198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90916" name="Picture 4" descr="0087"/>
          <p:cNvPicPr>
            <a:picLocks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07050" y="1981200"/>
            <a:ext cx="3033713" cy="198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90917" name="Picture 5" descr="0086"/>
          <p:cNvPicPr>
            <a:picLocks noChangeAspect="1" noChangeArrowheads="1"/>
          </p:cNvPicPr>
          <p:nvPr>
            <p:ph sz="quarter" idx="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44650" y="4114800"/>
            <a:ext cx="3033713" cy="198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90918" name="Picture 6" descr="0085"/>
          <p:cNvPicPr>
            <a:picLocks noChangeAspect="1" noChangeArrowheads="1"/>
          </p:cNvPicPr>
          <p:nvPr>
            <p:ph sz="quarter" idx="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07050" y="4114800"/>
            <a:ext cx="3033713" cy="1981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255713" y="260350"/>
            <a:ext cx="7772400" cy="1143000"/>
          </a:xfrm>
        </p:spPr>
        <p:txBody>
          <a:bodyPr/>
          <a:lstStyle/>
          <a:p>
            <a:r>
              <a:rPr lang="fr-FR" altLang="fr-FR" sz="280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Biopsie du nerf sensitif le plus atteint cliniquement et/ou électrophysiologiquement</a:t>
            </a:r>
          </a:p>
        </p:txBody>
      </p:sp>
      <p:pic>
        <p:nvPicPr>
          <p:cNvPr id="1192963" name="Picture 3" descr="im biopsie nerf sural"/>
          <p:cNvPicPr>
            <a:picLocks noChangeAspect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6425" y="1700213"/>
            <a:ext cx="2646363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92964" name="Picture 4" descr="im biopsie 2"/>
          <p:cNvPicPr>
            <a:picLocks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3500" y="1844675"/>
            <a:ext cx="3810000" cy="2857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92965" name="Text Box 5"/>
          <p:cNvSpPr txBox="1">
            <a:spLocks noChangeArrowheads="1"/>
          </p:cNvSpPr>
          <p:nvPr/>
        </p:nvSpPr>
        <p:spPr bwMode="auto">
          <a:xfrm>
            <a:off x="227013" y="5991225"/>
            <a:ext cx="3817937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fr-FR" sz="2800"/>
              <a:t>Nerf saphène ext ou sural</a:t>
            </a:r>
          </a:p>
        </p:txBody>
      </p:sp>
      <p:sp>
        <p:nvSpPr>
          <p:cNvPr id="1192966" name="Text Box 6"/>
          <p:cNvSpPr txBox="1">
            <a:spLocks noChangeArrowheads="1"/>
          </p:cNvSpPr>
          <p:nvPr/>
        </p:nvSpPr>
        <p:spPr bwMode="auto">
          <a:xfrm>
            <a:off x="5772150" y="5126038"/>
            <a:ext cx="3324225" cy="1373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fr-FR" sz="2800"/>
              <a:t>Nerf musculocutané</a:t>
            </a:r>
          </a:p>
          <a:p>
            <a:r>
              <a:rPr lang="fr-FR" altLang="fr-FR" sz="2800"/>
              <a:t>	et</a:t>
            </a:r>
          </a:p>
          <a:p>
            <a:r>
              <a:rPr lang="fr-FR" altLang="fr-FR" sz="2800"/>
              <a:t>Muscle court péronier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5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/>
              <a:t>Repérage du nerf </a:t>
            </a:r>
          </a:p>
        </p:txBody>
      </p:sp>
      <p:pic>
        <p:nvPicPr>
          <p:cNvPr id="1195011" name="Picture 3" descr="im biopsie 4"/>
          <p:cNvPicPr>
            <a:picLocks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0300" y="19812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3200"/>
              <a:t>Dissection de la longueur maximale..</a:t>
            </a:r>
          </a:p>
        </p:txBody>
      </p:sp>
      <p:pic>
        <p:nvPicPr>
          <p:cNvPr id="1197059" name="Picture 3" descr="im biopsie 7"/>
          <p:cNvPicPr>
            <a:picLocks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9700" y="2609850"/>
            <a:ext cx="3810000" cy="2857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97060" name="Picture 4" descr="im biopsie 6"/>
          <p:cNvPicPr>
            <a:picLocks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57300" y="2609850"/>
            <a:ext cx="3810000" cy="28575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/>
              <a:t>Longueur maximale du nerf</a:t>
            </a:r>
          </a:p>
        </p:txBody>
      </p:sp>
      <p:pic>
        <p:nvPicPr>
          <p:cNvPr id="1199107" name="Picture 3" descr="im biopsie 9"/>
          <p:cNvPicPr>
            <a:picLocks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00300" y="1981200"/>
            <a:ext cx="54864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1154" name="Picture 2" descr="im biopsie 8"/>
          <p:cNvPicPr>
            <a:picLocks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35213" y="333375"/>
            <a:ext cx="5486400" cy="4114800"/>
          </a:xfrm>
          <a:noFill/>
          <a:ln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01155" name="Line 3"/>
          <p:cNvSpPr>
            <a:spLocks noChangeShapeType="1"/>
          </p:cNvSpPr>
          <p:nvPr/>
        </p:nvSpPr>
        <p:spPr bwMode="auto">
          <a:xfrm>
            <a:off x="3990975" y="1916113"/>
            <a:ext cx="0" cy="1728787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01156" name="Line 4"/>
          <p:cNvSpPr>
            <a:spLocks noChangeShapeType="1"/>
          </p:cNvSpPr>
          <p:nvPr/>
        </p:nvSpPr>
        <p:spPr bwMode="auto">
          <a:xfrm>
            <a:off x="4638675" y="1916113"/>
            <a:ext cx="0" cy="165735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01157" name="Line 5"/>
          <p:cNvSpPr>
            <a:spLocks noChangeShapeType="1"/>
          </p:cNvSpPr>
          <p:nvPr/>
        </p:nvSpPr>
        <p:spPr bwMode="auto">
          <a:xfrm flipH="1">
            <a:off x="2119313" y="2852738"/>
            <a:ext cx="1439862" cy="21605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01158" name="Line 6"/>
          <p:cNvSpPr>
            <a:spLocks noChangeShapeType="1"/>
          </p:cNvSpPr>
          <p:nvPr/>
        </p:nvSpPr>
        <p:spPr bwMode="auto">
          <a:xfrm>
            <a:off x="4279900" y="2924175"/>
            <a:ext cx="0" cy="21605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01159" name="Line 7"/>
          <p:cNvSpPr>
            <a:spLocks noChangeShapeType="1"/>
          </p:cNvSpPr>
          <p:nvPr/>
        </p:nvSpPr>
        <p:spPr bwMode="auto">
          <a:xfrm>
            <a:off x="6007100" y="2997200"/>
            <a:ext cx="1081088" cy="187166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01160" name="Text Box 8"/>
          <p:cNvSpPr txBox="1">
            <a:spLocks noChangeArrowheads="1"/>
          </p:cNvSpPr>
          <p:nvPr/>
        </p:nvSpPr>
        <p:spPr bwMode="auto">
          <a:xfrm>
            <a:off x="874713" y="5054600"/>
            <a:ext cx="13684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fr-FR" sz="2800"/>
              <a:t>Congelé</a:t>
            </a:r>
          </a:p>
        </p:txBody>
      </p:sp>
      <p:sp>
        <p:nvSpPr>
          <p:cNvPr id="1201161" name="Text Box 9"/>
          <p:cNvSpPr txBox="1">
            <a:spLocks noChangeArrowheads="1"/>
          </p:cNvSpPr>
          <p:nvPr/>
        </p:nvSpPr>
        <p:spPr bwMode="auto">
          <a:xfrm>
            <a:off x="3703638" y="5013325"/>
            <a:ext cx="9747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fr-FR" sz="2800"/>
              <a:t>Gluta</a:t>
            </a:r>
          </a:p>
        </p:txBody>
      </p:sp>
      <p:sp>
        <p:nvSpPr>
          <p:cNvPr id="1201162" name="Text Box 10"/>
          <p:cNvSpPr txBox="1">
            <a:spLocks noChangeArrowheads="1"/>
          </p:cNvSpPr>
          <p:nvPr/>
        </p:nvSpPr>
        <p:spPr bwMode="auto">
          <a:xfrm>
            <a:off x="6635750" y="4838700"/>
            <a:ext cx="12319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fr-FR" sz="2800"/>
              <a:t>Formol</a:t>
            </a:r>
          </a:p>
        </p:txBody>
      </p:sp>
      <p:sp>
        <p:nvSpPr>
          <p:cNvPr id="1201163" name="Line 11"/>
          <p:cNvSpPr>
            <a:spLocks noChangeShapeType="1"/>
          </p:cNvSpPr>
          <p:nvPr/>
        </p:nvSpPr>
        <p:spPr bwMode="auto">
          <a:xfrm>
            <a:off x="1471613" y="5589588"/>
            <a:ext cx="0" cy="3603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01164" name="Line 12"/>
          <p:cNvSpPr>
            <a:spLocks noChangeShapeType="1"/>
          </p:cNvSpPr>
          <p:nvPr/>
        </p:nvSpPr>
        <p:spPr bwMode="auto">
          <a:xfrm>
            <a:off x="4064000" y="5661025"/>
            <a:ext cx="0" cy="431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01165" name="Line 13"/>
          <p:cNvSpPr>
            <a:spLocks noChangeShapeType="1"/>
          </p:cNvSpPr>
          <p:nvPr/>
        </p:nvSpPr>
        <p:spPr bwMode="auto">
          <a:xfrm>
            <a:off x="7304088" y="5300663"/>
            <a:ext cx="287337" cy="433387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01166" name="Text Box 14"/>
          <p:cNvSpPr txBox="1">
            <a:spLocks noChangeArrowheads="1"/>
          </p:cNvSpPr>
          <p:nvPr/>
        </p:nvSpPr>
        <p:spPr bwMode="auto">
          <a:xfrm>
            <a:off x="298450" y="6018213"/>
            <a:ext cx="23209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fr-FR" sz="2000"/>
              <a:t>Immuno</a:t>
            </a:r>
          </a:p>
          <a:p>
            <a:r>
              <a:rPr lang="fr-FR" altLang="fr-FR" sz="2000"/>
              <a:t>Biologie moléculaire</a:t>
            </a:r>
          </a:p>
        </p:txBody>
      </p:sp>
      <p:sp>
        <p:nvSpPr>
          <p:cNvPr id="1201167" name="Text Box 15"/>
          <p:cNvSpPr txBox="1">
            <a:spLocks noChangeArrowheads="1"/>
          </p:cNvSpPr>
          <p:nvPr/>
        </p:nvSpPr>
        <p:spPr bwMode="auto">
          <a:xfrm>
            <a:off x="3611563" y="6091238"/>
            <a:ext cx="3316287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fr-FR" sz="2000"/>
              <a:t>Semi-fines, « Teasing »</a:t>
            </a:r>
          </a:p>
          <a:p>
            <a:r>
              <a:rPr lang="fr-FR" altLang="fr-FR" sz="2000"/>
              <a:t>ME (mécanisme Ax ou Dem..)</a:t>
            </a:r>
          </a:p>
        </p:txBody>
      </p:sp>
      <p:sp>
        <p:nvSpPr>
          <p:cNvPr id="1201168" name="Text Box 16"/>
          <p:cNvSpPr txBox="1">
            <a:spLocks noChangeArrowheads="1"/>
          </p:cNvSpPr>
          <p:nvPr/>
        </p:nvSpPr>
        <p:spPr bwMode="auto">
          <a:xfrm>
            <a:off x="7283450" y="5702300"/>
            <a:ext cx="21780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fr-FR" sz="280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Paraffines</a:t>
            </a:r>
          </a:p>
          <a:p>
            <a:r>
              <a:rPr lang="fr-FR" altLang="fr-FR" sz="280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Étiologie +++</a:t>
            </a:r>
          </a:p>
        </p:txBody>
      </p:sp>
      <p:sp>
        <p:nvSpPr>
          <p:cNvPr id="1201169" name="Text Box 17"/>
          <p:cNvSpPr txBox="1">
            <a:spLocks noChangeArrowheads="1"/>
          </p:cNvSpPr>
          <p:nvPr/>
        </p:nvSpPr>
        <p:spPr bwMode="auto">
          <a:xfrm>
            <a:off x="8075613" y="446088"/>
            <a:ext cx="1971675" cy="3081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fr-FR" sz="2800"/>
              <a:t>3 fragments</a:t>
            </a:r>
          </a:p>
          <a:p>
            <a:r>
              <a:rPr lang="fr-FR" altLang="fr-FR" sz="2800"/>
              <a:t>3 techniques</a:t>
            </a:r>
          </a:p>
          <a:p>
            <a:endParaRPr lang="fr-FR" altLang="fr-FR" sz="2800"/>
          </a:p>
          <a:p>
            <a:r>
              <a:rPr lang="fr-FR" altLang="fr-FR" sz="280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Questions</a:t>
            </a:r>
          </a:p>
          <a:p>
            <a:endParaRPr lang="fr-FR" altLang="fr-FR" sz="2800">
              <a:solidFill>
                <a:srgbClr val="FAFD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fr-FR" altLang="fr-FR" sz="280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différentes</a:t>
            </a:r>
          </a:p>
          <a:p>
            <a:endParaRPr lang="fr-FR" altLang="fr-FR" sz="2800">
              <a:solidFill>
                <a:srgbClr val="FAFD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/>
              <a:t>Bloc de paraffine</a:t>
            </a:r>
          </a:p>
        </p:txBody>
      </p:sp>
      <p:sp>
        <p:nvSpPr>
          <p:cNvPr id="1203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fr-FR" altLang="fr-FR"/>
          </a:p>
        </p:txBody>
      </p:sp>
      <p:sp>
        <p:nvSpPr>
          <p:cNvPr id="1203204" name="Rectangle 4"/>
          <p:cNvSpPr>
            <a:spLocks noChangeArrowheads="1"/>
          </p:cNvSpPr>
          <p:nvPr/>
        </p:nvSpPr>
        <p:spPr bwMode="auto">
          <a:xfrm>
            <a:off x="1182688" y="3141663"/>
            <a:ext cx="7848600" cy="1368425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203205" name="Rectangle 5"/>
          <p:cNvSpPr>
            <a:spLocks noChangeArrowheads="1"/>
          </p:cNvSpPr>
          <p:nvPr/>
        </p:nvSpPr>
        <p:spPr bwMode="auto">
          <a:xfrm>
            <a:off x="1687513" y="3500438"/>
            <a:ext cx="6408737" cy="504825"/>
          </a:xfrm>
          <a:prstGeom prst="rect">
            <a:avLst/>
          </a:prstGeom>
          <a:solidFill>
            <a:schemeClr val="hlink"/>
          </a:solidFill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fr-FR" altLang="fr-FR" sz="2800"/>
              <a:t>nerf</a:t>
            </a:r>
          </a:p>
        </p:txBody>
      </p:sp>
      <p:sp>
        <p:nvSpPr>
          <p:cNvPr id="1203206" name="Line 6"/>
          <p:cNvSpPr>
            <a:spLocks noChangeShapeType="1"/>
          </p:cNvSpPr>
          <p:nvPr/>
        </p:nvSpPr>
        <p:spPr bwMode="auto">
          <a:xfrm>
            <a:off x="2190750" y="2349500"/>
            <a:ext cx="0" cy="3024188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03207" name="Line 7"/>
          <p:cNvSpPr>
            <a:spLocks noChangeShapeType="1"/>
          </p:cNvSpPr>
          <p:nvPr/>
        </p:nvSpPr>
        <p:spPr bwMode="auto">
          <a:xfrm>
            <a:off x="1903413" y="2349500"/>
            <a:ext cx="0" cy="309562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03208" name="Line 8"/>
          <p:cNvSpPr>
            <a:spLocks noChangeShapeType="1"/>
          </p:cNvSpPr>
          <p:nvPr/>
        </p:nvSpPr>
        <p:spPr bwMode="auto">
          <a:xfrm>
            <a:off x="6583363" y="2708275"/>
            <a:ext cx="0" cy="26654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03209" name="Line 9"/>
          <p:cNvSpPr>
            <a:spLocks noChangeShapeType="1"/>
          </p:cNvSpPr>
          <p:nvPr/>
        </p:nvSpPr>
        <p:spPr bwMode="auto">
          <a:xfrm>
            <a:off x="7591425" y="2636838"/>
            <a:ext cx="0" cy="252095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03210" name="Oval 10"/>
          <p:cNvSpPr>
            <a:spLocks noChangeArrowheads="1"/>
          </p:cNvSpPr>
          <p:nvPr/>
        </p:nvSpPr>
        <p:spPr bwMode="auto">
          <a:xfrm>
            <a:off x="6438900" y="3716338"/>
            <a:ext cx="288925" cy="144462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203211" name="Oval 11"/>
          <p:cNvSpPr>
            <a:spLocks noChangeArrowheads="1"/>
          </p:cNvSpPr>
          <p:nvPr/>
        </p:nvSpPr>
        <p:spPr bwMode="auto">
          <a:xfrm>
            <a:off x="7519988" y="3644900"/>
            <a:ext cx="287337" cy="144463"/>
          </a:xfrm>
          <a:prstGeom prst="ellipse">
            <a:avLst/>
          </a:prstGeom>
          <a:solidFill>
            <a:schemeClr val="accent1"/>
          </a:solidFill>
          <a:ln w="1270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203212" name="Text Box 12"/>
          <p:cNvSpPr txBox="1">
            <a:spLocks noChangeArrowheads="1"/>
          </p:cNvSpPr>
          <p:nvPr/>
        </p:nvSpPr>
        <p:spPr bwMode="auto">
          <a:xfrm>
            <a:off x="6491288" y="2174875"/>
            <a:ext cx="5397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fr-FR" sz="2800"/>
              <a:t>20</a:t>
            </a:r>
          </a:p>
        </p:txBody>
      </p:sp>
      <p:sp>
        <p:nvSpPr>
          <p:cNvPr id="1203213" name="Text Box 13"/>
          <p:cNvSpPr txBox="1">
            <a:spLocks noChangeArrowheads="1"/>
          </p:cNvSpPr>
          <p:nvPr/>
        </p:nvSpPr>
        <p:spPr bwMode="auto">
          <a:xfrm>
            <a:off x="7356475" y="2101850"/>
            <a:ext cx="189706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fr-FR" sz="2800"/>
              <a:t>25° niveaux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5250" name="Picture 2" descr="0026"/>
          <p:cNvPicPr>
            <a:picLocks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6425" y="1125538"/>
            <a:ext cx="3810000" cy="41036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05251" name="Picture 3" descr="0025"/>
          <p:cNvPicPr>
            <a:picLocks noChangeAspect="1" noChangeArrowheads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9700" y="1196975"/>
            <a:ext cx="4676775" cy="4084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05252" name="Text Box 4"/>
          <p:cNvSpPr txBox="1">
            <a:spLocks noChangeArrowheads="1"/>
          </p:cNvSpPr>
          <p:nvPr/>
        </p:nvSpPr>
        <p:spPr bwMode="auto">
          <a:xfrm>
            <a:off x="1738313" y="5559425"/>
            <a:ext cx="5805487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fr-FR" sz="2800"/>
              <a:t>Amylose AL ou TTR : Anticorps ++++</a:t>
            </a:r>
          </a:p>
          <a:p>
            <a:r>
              <a:rPr lang="fr-FR" altLang="fr-FR" sz="2800"/>
              <a:t>Nerf congelé 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79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096000"/>
            <a:ext cx="2486025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grpSp>
        <p:nvGrpSpPr>
          <p:cNvPr id="1107971" name="Group 3"/>
          <p:cNvGrpSpPr>
            <a:grpSpLocks/>
          </p:cNvGrpSpPr>
          <p:nvPr/>
        </p:nvGrpSpPr>
        <p:grpSpPr bwMode="auto">
          <a:xfrm>
            <a:off x="0" y="6218238"/>
            <a:ext cx="3886200" cy="638175"/>
            <a:chOff x="0" y="3917"/>
            <a:chExt cx="2176" cy="402"/>
          </a:xfrm>
        </p:grpSpPr>
        <p:sp>
          <p:nvSpPr>
            <p:cNvPr id="1107972" name="AutoShape 4"/>
            <p:cNvSpPr>
              <a:spLocks noChangeArrowheads="1"/>
            </p:cNvSpPr>
            <p:nvPr/>
          </p:nvSpPr>
          <p:spPr bwMode="auto">
            <a:xfrm>
              <a:off x="0" y="3917"/>
              <a:ext cx="2177" cy="403"/>
            </a:xfrm>
            <a:prstGeom prst="roundRect">
              <a:avLst>
                <a:gd name="adj" fmla="val 245"/>
              </a:avLst>
            </a:prstGeom>
            <a:solidFill>
              <a:srgbClr val="008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pic>
          <p:nvPicPr>
            <p:cNvPr id="1107973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917"/>
              <a:ext cx="2177" cy="4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</a:extLst>
          </p:spPr>
        </p:pic>
      </p:grpSp>
      <p:pic>
        <p:nvPicPr>
          <p:cNvPr id="11079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"/>
            <a:ext cx="8261350" cy="5532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</a:extLst>
        </p:spPr>
      </p:pic>
      <p:sp>
        <p:nvSpPr>
          <p:cNvPr id="1107975" name="Text Box 7"/>
          <p:cNvSpPr txBox="1">
            <a:spLocks noChangeArrowheads="1"/>
          </p:cNvSpPr>
          <p:nvPr/>
        </p:nvSpPr>
        <p:spPr bwMode="auto">
          <a:xfrm>
            <a:off x="2643188" y="5973763"/>
            <a:ext cx="7412037" cy="17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lnSpc>
                <a:spcPct val="97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fr-FR" sz="1200" b="1">
                <a:latin typeface="Arial" panose="020B0604020202020204" pitchFamily="34" charset="0"/>
              </a:rPr>
              <a:t>Plante-Bordeneuve, V. et al. Neurology 2007;69:693-698</a:t>
            </a:r>
          </a:p>
        </p:txBody>
      </p:sp>
      <p:sp>
        <p:nvSpPr>
          <p:cNvPr id="1107976" name="Text Box 8"/>
          <p:cNvSpPr txBox="1">
            <a:spLocks noChangeArrowheads="1"/>
          </p:cNvSpPr>
          <p:nvPr/>
        </p:nvSpPr>
        <p:spPr bwMode="auto">
          <a:xfrm>
            <a:off x="201613" y="376238"/>
            <a:ext cx="9882187" cy="23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97000"/>
              </a:lnSpc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r>
              <a:rPr lang="en-GB" altLang="fr-FR" sz="1600" b="1">
                <a:latin typeface="Arial" panose="020B0604020202020204" pitchFamily="34" charset="0"/>
              </a:rPr>
              <a:t>Table 112"&gt;</a:t>
            </a:r>
          </a:p>
        </p:txBody>
      </p:sp>
      <p:sp>
        <p:nvSpPr>
          <p:cNvPr id="1107977" name="Oval 9"/>
          <p:cNvSpPr>
            <a:spLocks noChangeArrowheads="1"/>
          </p:cNvSpPr>
          <p:nvPr/>
        </p:nvSpPr>
        <p:spPr bwMode="auto">
          <a:xfrm>
            <a:off x="1974850" y="3573463"/>
            <a:ext cx="288925" cy="360362"/>
          </a:xfrm>
          <a:prstGeom prst="ellips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7298" name="Rectangle 2"/>
          <p:cNvSpPr>
            <a:spLocks noGrp="1" noChangeArrowheads="1"/>
          </p:cNvSpPr>
          <p:nvPr>
            <p:ph type="title"/>
          </p:nvPr>
        </p:nvSpPr>
        <p:spPr>
          <a:xfrm>
            <a:off x="606425" y="333375"/>
            <a:ext cx="9432925" cy="935038"/>
          </a:xfrm>
        </p:spPr>
        <p:txBody>
          <a:bodyPr/>
          <a:lstStyle/>
          <a:p>
            <a:pPr defTabSz="914400"/>
            <a:r>
              <a:rPr lang="fr-FR" altLang="fr-FR" sz="4000"/>
              <a:t>Indication de biopsie neuro-musculaire et notion de polyneuropathie </a:t>
            </a:r>
            <a:r>
              <a:rPr lang="fr-FR" altLang="fr-FR" sz="4000" u="sng">
                <a:effectLst>
                  <a:outerShdw blurRad="38100" dist="38100" dir="2700000" algn="tl">
                    <a:srgbClr val="000000"/>
                  </a:outerShdw>
                </a:effectLst>
              </a:rPr>
              <a:t>«évolutive »</a:t>
            </a:r>
          </a:p>
        </p:txBody>
      </p:sp>
      <p:sp>
        <p:nvSpPr>
          <p:cNvPr id="1207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63" y="1636713"/>
            <a:ext cx="8624887" cy="4638675"/>
          </a:xfrm>
        </p:spPr>
        <p:txBody>
          <a:bodyPr/>
          <a:lstStyle/>
          <a:p>
            <a:pPr marL="193675" indent="-193675" defTabSz="914400">
              <a:lnSpc>
                <a:spcPct val="90000"/>
              </a:lnSpc>
            </a:pPr>
            <a:r>
              <a:rPr lang="fr-FR" altLang="fr-FR" sz="2000"/>
              <a:t>Pas de consensus réel sur la définition d’une neuropathie évolutive</a:t>
            </a:r>
          </a:p>
          <a:p>
            <a:pPr marL="193675" indent="-193675" defTabSz="914400">
              <a:lnSpc>
                <a:spcPct val="90000"/>
              </a:lnSpc>
            </a:pPr>
            <a:r>
              <a:rPr lang="fr-FR" altLang="fr-FR" sz="2000">
                <a:solidFill>
                  <a:srgbClr val="FF0000"/>
                </a:solidFill>
              </a:rPr>
              <a:t>Mais </a:t>
            </a:r>
          </a:p>
          <a:p>
            <a:pPr marL="193675" indent="-193675" defTabSz="914400">
              <a:lnSpc>
                <a:spcPct val="90000"/>
              </a:lnSpc>
              <a:buFontTx/>
              <a:buNone/>
            </a:pPr>
            <a:endParaRPr lang="fr-FR" altLang="fr-FR" sz="2000">
              <a:solidFill>
                <a:srgbClr val="FF0000"/>
              </a:solidFill>
            </a:endParaRPr>
          </a:p>
          <a:p>
            <a:pPr marL="193675" indent="-193675" defTabSz="914400">
              <a:lnSpc>
                <a:spcPct val="90000"/>
              </a:lnSpc>
            </a:pPr>
            <a:r>
              <a:rPr lang="fr-FR" altLang="fr-FR" sz="2000"/>
              <a:t>Aggravation objective sur 6 mois clinique ou électrophysiologique</a:t>
            </a:r>
          </a:p>
          <a:p>
            <a:pPr marL="193675" indent="-193675" defTabSz="914400">
              <a:lnSpc>
                <a:spcPct val="90000"/>
              </a:lnSpc>
            </a:pPr>
            <a:r>
              <a:rPr lang="fr-FR" altLang="fr-FR" sz="2000"/>
              <a:t>&lt; 2 ans entre le début des symptômes et la question de la biopsie</a:t>
            </a:r>
          </a:p>
          <a:p>
            <a:pPr marL="193675" indent="-193675" defTabSz="914400">
              <a:lnSpc>
                <a:spcPct val="90000"/>
              </a:lnSpc>
              <a:buFontTx/>
              <a:buNone/>
            </a:pPr>
            <a:endParaRPr lang="fr-FR" altLang="fr-FR" sz="2000"/>
          </a:p>
          <a:p>
            <a:pPr marL="193675" indent="-193675" defTabSz="914400">
              <a:lnSpc>
                <a:spcPct val="90000"/>
              </a:lnSpc>
            </a:pPr>
            <a:r>
              <a:rPr lang="fr-FR" altLang="fr-FR" sz="2000">
                <a:solidFill>
                  <a:srgbClr val="FF0000"/>
                </a:solidFill>
              </a:rPr>
              <a:t>A différencier</a:t>
            </a:r>
          </a:p>
          <a:p>
            <a:pPr marL="193675" indent="-193675" defTabSz="914400">
              <a:lnSpc>
                <a:spcPct val="90000"/>
              </a:lnSpc>
            </a:pPr>
            <a:r>
              <a:rPr lang="fr-FR" altLang="fr-FR" sz="2000"/>
              <a:t>Aggravation subjective des troubles sensitifs (douleur chronique), résistance aux antalgiques  et retentissement fonctionnel (marche) : Erdmann et al J Neurol 2007</a:t>
            </a:r>
          </a:p>
          <a:p>
            <a:pPr marL="193675" indent="-193675" defTabSz="914400">
              <a:lnSpc>
                <a:spcPct val="90000"/>
              </a:lnSpc>
            </a:pPr>
            <a:endParaRPr lang="fr-FR" altLang="fr-FR" sz="2000"/>
          </a:p>
          <a:p>
            <a:pPr marL="193675" indent="-193675" defTabSz="914400">
              <a:lnSpc>
                <a:spcPct val="90000"/>
              </a:lnSpc>
            </a:pPr>
            <a:r>
              <a:rPr lang="fr-FR" altLang="fr-FR" sz="2000"/>
              <a:t>Mais pas d’aggravation objective du déficit moteur ou sensitif</a:t>
            </a:r>
          </a:p>
          <a:p>
            <a:pPr marL="193675" indent="-193675" defTabSz="914400">
              <a:lnSpc>
                <a:spcPct val="90000"/>
              </a:lnSpc>
            </a:pPr>
            <a:r>
              <a:rPr lang="fr-FR" altLang="fr-FR" sz="2000"/>
              <a:t>Relatif respect clinique des membres supérieurs</a:t>
            </a:r>
          </a:p>
          <a:p>
            <a:pPr marL="193675" indent="-193675" defTabSz="914400">
              <a:lnSpc>
                <a:spcPct val="90000"/>
              </a:lnSpc>
            </a:pPr>
            <a:r>
              <a:rPr lang="fr-FR" altLang="fr-FR" sz="2000"/>
              <a:t>EMG stable sur 6 mois ou 1 an</a:t>
            </a:r>
          </a:p>
          <a:p>
            <a:pPr marL="193675" indent="-193675" defTabSz="914400">
              <a:lnSpc>
                <a:spcPct val="90000"/>
              </a:lnSpc>
            </a:pPr>
            <a:r>
              <a:rPr lang="fr-FR" altLang="fr-FR" sz="2000"/>
              <a:t>Persistance des suraux après 4-5 ans d’évolution</a:t>
            </a:r>
          </a:p>
          <a:p>
            <a:pPr marL="193675" indent="-193675" defTabSz="914400">
              <a:lnSpc>
                <a:spcPct val="90000"/>
              </a:lnSpc>
            </a:pPr>
            <a:endParaRPr lang="fr-FR" altLang="fr-FR" sz="2000"/>
          </a:p>
          <a:p>
            <a:pPr marL="193675" indent="-193675" defTabSz="914400">
              <a:lnSpc>
                <a:spcPct val="90000"/>
              </a:lnSpc>
            </a:pPr>
            <a:endParaRPr lang="fr-FR" altLang="fr-FR" sz="2000"/>
          </a:p>
        </p:txBody>
      </p:sp>
      <p:sp>
        <p:nvSpPr>
          <p:cNvPr id="1207300" name="Text Box 4"/>
          <p:cNvSpPr txBox="1">
            <a:spLocks noChangeArrowheads="1"/>
          </p:cNvSpPr>
          <p:nvPr/>
        </p:nvSpPr>
        <p:spPr bwMode="auto">
          <a:xfrm>
            <a:off x="9817100" y="6538913"/>
            <a:ext cx="2857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fr-FR" altLang="fr-FR" sz="900">
                <a:latin typeface="Arial" panose="020B0604020202020204" pitchFamily="34" charset="0"/>
              </a:rPr>
              <a:t>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082" name="Rectangle 2"/>
          <p:cNvSpPr>
            <a:spLocks noGrp="1" noChangeArrowheads="1"/>
          </p:cNvSpPr>
          <p:nvPr>
            <p:ph type="title"/>
          </p:nvPr>
        </p:nvSpPr>
        <p:spPr>
          <a:xfrm>
            <a:off x="514350" y="44450"/>
            <a:ext cx="9258300" cy="1143000"/>
          </a:xfrm>
        </p:spPr>
        <p:txBody>
          <a:bodyPr/>
          <a:lstStyle/>
          <a:p>
            <a:pPr defTabSz="914400"/>
            <a:r>
              <a:rPr lang="fr-FR" altLang="fr-FR"/>
              <a:t>Problématique</a:t>
            </a:r>
          </a:p>
        </p:txBody>
      </p:sp>
      <p:sp>
        <p:nvSpPr>
          <p:cNvPr id="1070083" name="Rectangle 3"/>
          <p:cNvSpPr>
            <a:spLocks noChangeArrowheads="1"/>
          </p:cNvSpPr>
          <p:nvPr/>
        </p:nvSpPr>
        <p:spPr bwMode="auto">
          <a:xfrm>
            <a:off x="282575" y="1700213"/>
            <a:ext cx="4456113" cy="411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ctr" eaLnBrk="1" hangingPunct="1">
              <a:lnSpc>
                <a:spcPct val="110000"/>
              </a:lnSpc>
            </a:pPr>
            <a:r>
              <a:rPr lang="fr-FR" altLang="fr-FR" sz="3200" b="1">
                <a:solidFill>
                  <a:srgbClr val="FF3300"/>
                </a:solidFill>
                <a:latin typeface="Arial" panose="020B0604020202020204" pitchFamily="34" charset="0"/>
              </a:rPr>
              <a:t>Polyneuropathies</a:t>
            </a:r>
          </a:p>
          <a:p>
            <a:pPr algn="ctr" eaLnBrk="1" hangingPunct="1">
              <a:lnSpc>
                <a:spcPct val="110000"/>
              </a:lnSpc>
            </a:pPr>
            <a:r>
              <a:rPr lang="fr-FR" altLang="fr-FR" sz="3200" b="1">
                <a:solidFill>
                  <a:srgbClr val="FF3300"/>
                </a:solidFill>
                <a:latin typeface="Arial" panose="020B0604020202020204" pitchFamily="34" charset="0"/>
              </a:rPr>
              <a:t>Axonales chroniques</a:t>
            </a:r>
            <a:r>
              <a:rPr lang="fr-FR" altLang="fr-FR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 </a:t>
            </a:r>
            <a:r>
              <a:rPr lang="fr-FR" altLang="fr-FR" sz="24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SM </a:t>
            </a:r>
            <a:r>
              <a:rPr lang="fr-FR" altLang="fr-FR" sz="24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+++</a:t>
            </a:r>
          </a:p>
          <a:p>
            <a:pPr algn="ctr" eaLnBrk="1" hangingPunct="1">
              <a:lnSpc>
                <a:spcPct val="110000"/>
              </a:lnSpc>
            </a:pPr>
            <a:endParaRPr lang="fr-FR" altLang="fr-FR" sz="2400" b="1">
              <a:effectLst>
                <a:outerShdw blurRad="38100" dist="38100" dir="2700000" algn="tl">
                  <a:srgbClr val="000000"/>
                </a:outerShdw>
              </a:effectLst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10000"/>
              </a:lnSpc>
            </a:pPr>
            <a:r>
              <a:rPr lang="fr-FR" altLang="fr-FR" sz="3200" b="1">
                <a:solidFill>
                  <a:schemeClr val="tx2"/>
                </a:solidFill>
                <a:latin typeface="Arial" panose="020B0604020202020204" pitchFamily="34" charset="0"/>
              </a:rPr>
              <a:t>Prévalence: </a:t>
            </a:r>
          </a:p>
          <a:p>
            <a:pPr algn="ctr" eaLnBrk="1" hangingPunct="1">
              <a:lnSpc>
                <a:spcPct val="110000"/>
              </a:lnSpc>
            </a:pPr>
            <a:r>
              <a:rPr lang="fr-FR" altLang="fr-FR" sz="3200" b="1">
                <a:solidFill>
                  <a:schemeClr val="tx2"/>
                </a:solidFill>
                <a:latin typeface="Arial" panose="020B0604020202020204" pitchFamily="34" charset="0"/>
              </a:rPr>
              <a:t>30/100 000</a:t>
            </a:r>
          </a:p>
          <a:p>
            <a:pPr algn="ctr" eaLnBrk="1" hangingPunct="1">
              <a:lnSpc>
                <a:spcPct val="110000"/>
              </a:lnSpc>
            </a:pPr>
            <a:r>
              <a:rPr lang="fr-FR" altLang="fr-FR" sz="3200" b="1">
                <a:solidFill>
                  <a:schemeClr val="tx2"/>
                </a:solidFill>
                <a:latin typeface="Arial" panose="020B0604020202020204" pitchFamily="34" charset="0"/>
              </a:rPr>
              <a:t>Dans le service: 390/ an</a:t>
            </a:r>
          </a:p>
        </p:txBody>
      </p:sp>
      <p:sp>
        <p:nvSpPr>
          <p:cNvPr id="1070084" name="Text Box 4"/>
          <p:cNvSpPr txBox="1">
            <a:spLocks noChangeArrowheads="1"/>
          </p:cNvSpPr>
          <p:nvPr/>
        </p:nvSpPr>
        <p:spPr bwMode="auto">
          <a:xfrm>
            <a:off x="365125" y="6405563"/>
            <a:ext cx="4292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CC">
                    <a:alpha val="60001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algn="r" eaLnBrk="1" hangingPunct="1">
              <a:spcBef>
                <a:spcPct val="50000"/>
              </a:spcBef>
            </a:pPr>
            <a:r>
              <a:rPr lang="fr-FR" altLang="fr-FR" sz="1400" i="1">
                <a:latin typeface="Arial" panose="020B0604020202020204" pitchFamily="34" charset="0"/>
              </a:rPr>
              <a:t>Mygland et al 2001</a:t>
            </a:r>
          </a:p>
        </p:txBody>
      </p:sp>
      <p:grpSp>
        <p:nvGrpSpPr>
          <p:cNvPr id="1070085" name="Group 5"/>
          <p:cNvGrpSpPr>
            <a:grpSpLocks/>
          </p:cNvGrpSpPr>
          <p:nvPr/>
        </p:nvGrpSpPr>
        <p:grpSpPr bwMode="auto">
          <a:xfrm>
            <a:off x="4252913" y="1700213"/>
            <a:ext cx="5670550" cy="5057775"/>
            <a:chOff x="2381" y="1071"/>
            <a:chExt cx="3175" cy="3186"/>
          </a:xfrm>
        </p:grpSpPr>
        <p:grpSp>
          <p:nvGrpSpPr>
            <p:cNvPr id="1070086" name="Group 6"/>
            <p:cNvGrpSpPr>
              <a:grpSpLocks/>
            </p:cNvGrpSpPr>
            <p:nvPr/>
          </p:nvGrpSpPr>
          <p:grpSpPr bwMode="auto">
            <a:xfrm>
              <a:off x="2381" y="1071"/>
              <a:ext cx="3175" cy="2903"/>
              <a:chOff x="2381" y="1071"/>
              <a:chExt cx="3175" cy="2903"/>
            </a:xfrm>
          </p:grpSpPr>
          <p:sp>
            <p:nvSpPr>
              <p:cNvPr id="1070087" name="Rectangle 7"/>
              <p:cNvSpPr>
                <a:spLocks noChangeArrowheads="1"/>
              </p:cNvSpPr>
              <p:nvPr/>
            </p:nvSpPr>
            <p:spPr bwMode="auto">
              <a:xfrm>
                <a:off x="3106" y="1071"/>
                <a:ext cx="2450" cy="2903"/>
              </a:xfrm>
              <a:prstGeom prst="rect">
                <a:avLst/>
              </a:prstGeom>
              <a:solidFill>
                <a:schemeClr val="accent1"/>
              </a:solidFill>
              <a:ln w="12700">
                <a:solidFill>
                  <a:srgbClr val="3366FF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lIns="90487" tIns="44450" rIns="90487" bIns="44450"/>
              <a:lstStyle>
                <a:lvl1pPr marL="285750" indent="-285750">
                  <a:spcBef>
                    <a:spcPct val="20000"/>
                  </a:spcBef>
                  <a:buSzPct val="100000"/>
                  <a:buChar char="•"/>
                  <a:defRPr sz="32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685800" indent="-228600">
                  <a:spcBef>
                    <a:spcPct val="20000"/>
                  </a:spcBef>
                  <a:buSzPct val="100000"/>
                  <a:buChar char="–"/>
                  <a:defRPr sz="28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spcBef>
                    <a:spcPct val="20000"/>
                  </a:spcBef>
                  <a:buSzPct val="100000"/>
                  <a:buChar char="•"/>
                  <a:defRPr sz="2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543050" indent="-171450">
                  <a:spcBef>
                    <a:spcPct val="20000"/>
                  </a:spcBef>
                  <a:buSzPct val="100000"/>
                  <a:buChar char="–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00250" indent="-171450">
                  <a:spcBef>
                    <a:spcPct val="20000"/>
                  </a:spcBef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457450" indent="-17145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14650" indent="-17145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371850" indent="-17145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29050" indent="-171450" eaLnBrk="0" fontAlgn="base" hangingPunct="0">
                  <a:spcBef>
                    <a:spcPct val="20000"/>
                  </a:spcBef>
                  <a:spcAft>
                    <a:spcPct val="0"/>
                  </a:spcAft>
                  <a:buSzPct val="100000"/>
                  <a:buChar char="•"/>
                  <a:defRPr sz="20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>
                  <a:lnSpc>
                    <a:spcPct val="120000"/>
                  </a:lnSpc>
                  <a:buFontTx/>
                  <a:buNone/>
                </a:pPr>
                <a:r>
                  <a:rPr lang="fr-FR" altLang="fr-FR" sz="2400" b="1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Causes classiques</a:t>
                </a:r>
                <a:r>
                  <a:rPr lang="fr-FR" altLang="fr-FR" sz="2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 : </a:t>
                </a:r>
              </a:p>
              <a:p>
                <a:pPr>
                  <a:lnSpc>
                    <a:spcPct val="120000"/>
                  </a:lnSpc>
                  <a:buFontTx/>
                  <a:buNone/>
                </a:pPr>
                <a:endParaRPr lang="fr-FR" altLang="fr-FR" sz="2000"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  <a:p>
                <a:pPr>
                  <a:lnSpc>
                    <a:spcPct val="120000"/>
                  </a:lnSpc>
                </a:pPr>
                <a:r>
                  <a:rPr lang="fr-FR" altLang="fr-FR" sz="2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Métaboliques</a:t>
                </a:r>
              </a:p>
              <a:p>
                <a:pPr>
                  <a:lnSpc>
                    <a:spcPct val="120000"/>
                  </a:lnSpc>
                </a:pPr>
                <a:r>
                  <a:rPr lang="fr-FR" altLang="fr-FR" sz="2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Toxiques</a:t>
                </a:r>
              </a:p>
              <a:p>
                <a:pPr>
                  <a:lnSpc>
                    <a:spcPct val="120000"/>
                  </a:lnSpc>
                </a:pPr>
                <a:r>
                  <a:rPr lang="fr-FR" altLang="fr-FR" sz="2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Maladies inflammatoires plurisystémiques </a:t>
                </a:r>
              </a:p>
              <a:p>
                <a:pPr>
                  <a:lnSpc>
                    <a:spcPct val="120000"/>
                  </a:lnSpc>
                </a:pPr>
                <a:r>
                  <a:rPr lang="fr-FR" altLang="fr-FR" sz="2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Cancer, Lymphome, Dysglobulinémies </a:t>
                </a:r>
              </a:p>
              <a:p>
                <a:pPr>
                  <a:lnSpc>
                    <a:spcPct val="120000"/>
                  </a:lnSpc>
                </a:pPr>
                <a:r>
                  <a:rPr lang="fr-FR" altLang="fr-FR" sz="2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Infectieuses (Lèpre, VIH, Lyme, Hép C...)</a:t>
                </a:r>
              </a:p>
              <a:p>
                <a:pPr>
                  <a:lnSpc>
                    <a:spcPct val="120000"/>
                  </a:lnSpc>
                </a:pPr>
                <a:r>
                  <a:rPr lang="fr-FR" altLang="fr-FR" sz="2000">
                    <a:effectLst>
                      <a:outerShdw blurRad="38100" dist="38100" dir="2700000" algn="tl">
                        <a:srgbClr val="000000"/>
                      </a:outerShdw>
                    </a:effectLst>
                  </a:rPr>
                  <a:t>Héréditaires</a:t>
                </a:r>
                <a:endParaRPr lang="fr-FR" altLang="fr-FR" sz="2000"/>
              </a:p>
            </p:txBody>
          </p:sp>
          <p:sp>
            <p:nvSpPr>
              <p:cNvPr id="1070088" name="AutoShape 8"/>
              <p:cNvSpPr>
                <a:spLocks noChangeArrowheads="1"/>
              </p:cNvSpPr>
              <p:nvPr/>
            </p:nvSpPr>
            <p:spPr bwMode="auto">
              <a:xfrm>
                <a:off x="2381" y="2296"/>
                <a:ext cx="635" cy="363"/>
              </a:xfrm>
              <a:prstGeom prst="rightArrow">
                <a:avLst>
                  <a:gd name="adj1" fmla="val 50000"/>
                  <a:gd name="adj2" fmla="val 43733"/>
                </a:avLst>
              </a:prstGeom>
              <a:solidFill>
                <a:srgbClr val="3366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lIns="90000" tIns="46800" rIns="90000" bIns="46800" anchor="ctr"/>
              <a:lstStyle/>
              <a:p>
                <a:endParaRPr lang="fr-FR"/>
              </a:p>
            </p:txBody>
          </p:sp>
        </p:grpSp>
        <p:sp>
          <p:nvSpPr>
            <p:cNvPr id="1070089" name="Text Box 9"/>
            <p:cNvSpPr txBox="1">
              <a:spLocks noChangeArrowheads="1"/>
            </p:cNvSpPr>
            <p:nvPr/>
          </p:nvSpPr>
          <p:spPr bwMode="auto">
            <a:xfrm>
              <a:off x="3107" y="4065"/>
              <a:ext cx="2449" cy="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CC">
                      <a:alpha val="60001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algn="r" eaLnBrk="1" hangingPunct="1">
                <a:spcBef>
                  <a:spcPct val="50000"/>
                </a:spcBef>
              </a:pPr>
              <a:r>
                <a:rPr lang="fr-FR" altLang="fr-FR" sz="1400" i="1">
                  <a:latin typeface="Arial" panose="020B0604020202020204" pitchFamily="34" charset="0"/>
                </a:rPr>
                <a:t>Léger et al 2005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0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700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700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13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76250"/>
            <a:ext cx="9944100" cy="487363"/>
          </a:xfrm>
        </p:spPr>
        <p:txBody>
          <a:bodyPr/>
          <a:lstStyle/>
          <a:p>
            <a:pPr defTabSz="914400"/>
            <a:r>
              <a:rPr lang="fr-FR" altLang="fr-FR" sz="4000"/>
              <a:t>Indications de biopsie neuro-musculaire</a:t>
            </a:r>
            <a:endParaRPr lang="fr-FR" altLang="fr-FR" sz="4000" u="sng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11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27050" y="1196975"/>
            <a:ext cx="8624888" cy="5800725"/>
          </a:xfrm>
        </p:spPr>
        <p:txBody>
          <a:bodyPr/>
          <a:lstStyle/>
          <a:p>
            <a:pPr marL="193675" indent="-193675" defTabSz="914400"/>
            <a:endParaRPr lang="fr-FR" altLang="fr-FR">
              <a:solidFill>
                <a:srgbClr val="FF0000"/>
              </a:solidFill>
            </a:endParaRPr>
          </a:p>
          <a:p>
            <a:pPr marL="193675" indent="-193675" defTabSz="914400"/>
            <a:r>
              <a:rPr lang="fr-FR" altLang="fr-FR" sz="2400" b="1"/>
              <a:t>Signes généraux extra neurologique </a:t>
            </a:r>
          </a:p>
          <a:p>
            <a:pPr marL="193675" indent="-193675" defTabSz="914400"/>
            <a:endParaRPr lang="fr-FR" altLang="fr-FR" sz="2400" b="1"/>
          </a:p>
          <a:p>
            <a:pPr marL="193675" indent="-193675" defTabSz="914400"/>
            <a:r>
              <a:rPr lang="fr-FR" altLang="fr-FR" sz="2400" b="1"/>
              <a:t> Multinévrite sans diagnostic de certitude</a:t>
            </a:r>
          </a:p>
          <a:p>
            <a:pPr marL="193675" indent="-193675" defTabSz="914400"/>
            <a:endParaRPr lang="fr-FR" altLang="fr-FR" sz="2400" b="1"/>
          </a:p>
          <a:p>
            <a:pPr marL="193675" indent="-193675" defTabSz="914400"/>
            <a:r>
              <a:rPr lang="fr-FR" altLang="fr-FR" sz="2400" b="1"/>
              <a:t> neuropathie très douloureuse et/ou évolutive</a:t>
            </a:r>
          </a:p>
          <a:p>
            <a:pPr marL="193675" indent="-193675" defTabSz="914400"/>
            <a:endParaRPr lang="fr-FR" altLang="fr-FR" sz="2400" b="1"/>
          </a:p>
          <a:p>
            <a:pPr marL="193675" indent="-193675" defTabSz="914400"/>
            <a:r>
              <a:rPr lang="fr-FR" altLang="fr-FR" sz="2400" b="1"/>
              <a:t> &lt; 2 ans d’évolution des symptômes quand on se pose la question de la biopsie…</a:t>
            </a:r>
          </a:p>
          <a:p>
            <a:pPr marL="193675" indent="-193675" defTabSz="914400"/>
            <a:r>
              <a:rPr lang="fr-FR" altLang="fr-FR" sz="2400" b="1"/>
              <a:t>Aggravation objective sur 6 mois clinique ou électrophysiologique</a:t>
            </a:r>
          </a:p>
          <a:p>
            <a:pPr marL="193675" indent="-193675" defTabSz="914400"/>
            <a:endParaRPr lang="fr-FR" altLang="fr-FR" sz="2400" b="1"/>
          </a:p>
          <a:p>
            <a:pPr marL="193675" indent="-193675" defTabSz="914400"/>
            <a:endParaRPr lang="fr-FR" altLang="fr-FR"/>
          </a:p>
        </p:txBody>
      </p:sp>
      <p:sp>
        <p:nvSpPr>
          <p:cNvPr id="1211396" name="Text Box 4"/>
          <p:cNvSpPr txBox="1">
            <a:spLocks noChangeArrowheads="1"/>
          </p:cNvSpPr>
          <p:nvPr/>
        </p:nvSpPr>
        <p:spPr bwMode="auto">
          <a:xfrm>
            <a:off x="9817100" y="6538913"/>
            <a:ext cx="2857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fr-FR" altLang="fr-FR" sz="900">
                <a:latin typeface="Arial" panose="020B0604020202020204" pitchFamily="34" charset="0"/>
              </a:rPr>
              <a:t>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6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sz="3200"/>
              <a:t>Situations où la biopsie n’est pas utile +++</a:t>
            </a:r>
          </a:p>
        </p:txBody>
      </p:sp>
      <p:sp>
        <p:nvSpPr>
          <p:cNvPr id="11386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fr-FR" altLang="fr-FR" sz="2800"/>
              <a:t>Polyneuropathies carentielles, toxiques, métaboliques comme le diabète</a:t>
            </a:r>
          </a:p>
          <a:p>
            <a:pPr>
              <a:lnSpc>
                <a:spcPct val="90000"/>
              </a:lnSpc>
            </a:pPr>
            <a:r>
              <a:rPr lang="fr-FR" altLang="fr-FR" sz="2800"/>
              <a:t>Polyneuropathies démyélinisantes dysimmunitaires (PRN aiguë, chronique, IgM anti MAG…)</a:t>
            </a:r>
          </a:p>
          <a:p>
            <a:pPr>
              <a:lnSpc>
                <a:spcPct val="90000"/>
              </a:lnSpc>
            </a:pPr>
            <a:r>
              <a:rPr lang="fr-FR" altLang="fr-FR" sz="2800"/>
              <a:t>Polyneuropthies héréditaires (sauf cas rare)</a:t>
            </a:r>
          </a:p>
          <a:p>
            <a:pPr>
              <a:lnSpc>
                <a:spcPct val="90000"/>
              </a:lnSpc>
            </a:pPr>
            <a:r>
              <a:rPr lang="fr-FR" altLang="fr-FR" sz="2800"/>
              <a:t>Polyneuropathies axonales chroniques sensitives, distales des MI, sans cause retrouvée, peu évolutive, sans atypies, souvent plus de 65 ans … 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0738" name="Rectangle 2"/>
          <p:cNvSpPr>
            <a:spLocks noGrp="1" noChangeArrowheads="1"/>
          </p:cNvSpPr>
          <p:nvPr>
            <p:ph type="title"/>
          </p:nvPr>
        </p:nvSpPr>
        <p:spPr>
          <a:xfrm>
            <a:off x="1471613" y="260350"/>
            <a:ext cx="6735762" cy="1108075"/>
          </a:xfrm>
        </p:spPr>
        <p:txBody>
          <a:bodyPr/>
          <a:lstStyle/>
          <a:p>
            <a:pPr defTabSz="914400"/>
            <a:r>
              <a:rPr lang="fr-FR" altLang="fr-FR"/>
              <a:t>Profil :</a:t>
            </a:r>
            <a:endParaRPr lang="en-US" altLang="fr-FR" sz="5400"/>
          </a:p>
        </p:txBody>
      </p:sp>
      <p:sp>
        <p:nvSpPr>
          <p:cNvPr id="11407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0525" y="1293813"/>
            <a:ext cx="9515475" cy="4953000"/>
          </a:xfrm>
        </p:spPr>
        <p:txBody>
          <a:bodyPr/>
          <a:lstStyle/>
          <a:p>
            <a:pPr defTabSz="914400">
              <a:lnSpc>
                <a:spcPct val="90000"/>
              </a:lnSpc>
            </a:pPr>
            <a:r>
              <a:rPr lang="fr-FR" altLang="fr-FR" sz="2400"/>
              <a:t>Homme de 68 ans, ancien journaliste, a constaté des paresthésies modérées il y a 5 ans des 2 pieds puis aggravation progressive mais lente en chaussettes</a:t>
            </a:r>
          </a:p>
          <a:p>
            <a:pPr defTabSz="914400">
              <a:lnSpc>
                <a:spcPct val="90000"/>
              </a:lnSpc>
            </a:pPr>
            <a:r>
              <a:rPr lang="fr-FR" altLang="fr-FR" sz="2400"/>
              <a:t> D ’abord intermittentes puis permanentes, impression de serrement, de pli sous la chaussette, désagréables, pénible mais pas vraiment douloureux</a:t>
            </a:r>
          </a:p>
          <a:p>
            <a:pPr defTabSz="914400">
              <a:lnSpc>
                <a:spcPct val="90000"/>
              </a:lnSpc>
            </a:pPr>
            <a:endParaRPr lang="fr-FR" altLang="fr-FR" sz="2400"/>
          </a:p>
          <a:p>
            <a:pPr defTabSz="914400">
              <a:lnSpc>
                <a:spcPct val="90000"/>
              </a:lnSpc>
            </a:pPr>
            <a:r>
              <a:rPr lang="fr-FR" altLang="fr-FR" sz="2400"/>
              <a:t>Au bout de 5 ans, toujours uniquement MI pas d ’atteinte MS. Aggravation mais pas de changement véritable d ’un an sur l ’autre. Pas de déficit moteur (sf GO)</a:t>
            </a:r>
          </a:p>
          <a:p>
            <a:pPr defTabSz="914400">
              <a:lnSpc>
                <a:spcPct val="90000"/>
              </a:lnSpc>
            </a:pPr>
            <a:r>
              <a:rPr lang="fr-FR" altLang="fr-FR" sz="2400"/>
              <a:t> Peu de retentissement fonctionnel sauf la nuit ++</a:t>
            </a:r>
          </a:p>
          <a:p>
            <a:pPr defTabSz="914400">
              <a:lnSpc>
                <a:spcPct val="90000"/>
              </a:lnSpc>
            </a:pPr>
            <a:r>
              <a:rPr lang="fr-FR" altLang="fr-FR" sz="2400"/>
              <a:t>État général normal, Bilan biologique et immunologique Nl</a:t>
            </a:r>
          </a:p>
          <a:p>
            <a:pPr defTabSz="914400">
              <a:lnSpc>
                <a:spcPct val="90000"/>
              </a:lnSpc>
              <a:buFontTx/>
              <a:buNone/>
            </a:pPr>
            <a:endParaRPr lang="fr-FR" altLang="fr-FR" sz="2400"/>
          </a:p>
          <a:p>
            <a:pPr defTabSz="914400">
              <a:lnSpc>
                <a:spcPct val="90000"/>
              </a:lnSpc>
            </a:pPr>
            <a:r>
              <a:rPr lang="fr-FR" altLang="fr-FR" sz="2400"/>
              <a:t>EMG peu modifié d ’un an sur l ’autre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786" name="Rectangle 2"/>
          <p:cNvSpPr>
            <a:spLocks noGrp="1" noChangeArrowheads="1"/>
          </p:cNvSpPr>
          <p:nvPr>
            <p:ph type="title"/>
          </p:nvPr>
        </p:nvSpPr>
        <p:spPr>
          <a:xfrm>
            <a:off x="1687513" y="260350"/>
            <a:ext cx="6735762" cy="1108075"/>
          </a:xfrm>
        </p:spPr>
        <p:txBody>
          <a:bodyPr/>
          <a:lstStyle/>
          <a:p>
            <a:pPr defTabSz="914400"/>
            <a:r>
              <a:rPr lang="fr-FR" altLang="fr-FR"/>
              <a:t>Profil : EMG</a:t>
            </a:r>
            <a:endParaRPr lang="en-US" altLang="fr-FR" sz="5400"/>
          </a:p>
        </p:txBody>
      </p:sp>
      <p:sp>
        <p:nvSpPr>
          <p:cNvPr id="11427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4350" y="1143000"/>
            <a:ext cx="9258300" cy="5334000"/>
          </a:xfrm>
        </p:spPr>
        <p:txBody>
          <a:bodyPr/>
          <a:lstStyle/>
          <a:p>
            <a:pPr defTabSz="914400">
              <a:buFontTx/>
              <a:buNone/>
            </a:pPr>
            <a:r>
              <a:rPr lang="fr-FR" altLang="fr-FR" sz="2400"/>
              <a:t>			</a:t>
            </a:r>
            <a:r>
              <a:rPr lang="fr-FR" altLang="fr-FR" sz="2400">
                <a:solidFill>
                  <a:srgbClr val="FF0000"/>
                </a:solidFill>
              </a:rPr>
              <a:t>Moteur</a:t>
            </a:r>
            <a:r>
              <a:rPr lang="fr-FR" altLang="fr-FR" sz="2400"/>
              <a:t>				</a:t>
            </a:r>
            <a:r>
              <a:rPr lang="fr-FR" altLang="fr-FR" sz="2400">
                <a:solidFill>
                  <a:srgbClr val="FF0000"/>
                </a:solidFill>
              </a:rPr>
              <a:t>Sensitif</a:t>
            </a:r>
          </a:p>
          <a:p>
            <a:pPr defTabSz="914400">
              <a:buFontTx/>
              <a:buNone/>
            </a:pPr>
            <a:r>
              <a:rPr lang="fr-FR" altLang="fr-FR" sz="2400"/>
              <a:t>		ampl		VCN				ampl</a:t>
            </a:r>
          </a:p>
          <a:p>
            <a:pPr defTabSz="914400">
              <a:buFontTx/>
              <a:buNone/>
            </a:pPr>
            <a:r>
              <a:rPr lang="fr-FR" altLang="fr-FR" sz="2400"/>
              <a:t>		mV		m/sec				micro V</a:t>
            </a:r>
          </a:p>
          <a:p>
            <a:pPr defTabSz="914400">
              <a:buFontTx/>
              <a:buNone/>
            </a:pPr>
            <a:endParaRPr lang="fr-FR" altLang="fr-FR" sz="2400"/>
          </a:p>
          <a:p>
            <a:pPr defTabSz="914400">
              <a:buFontTx/>
              <a:buNone/>
            </a:pPr>
            <a:r>
              <a:rPr lang="fr-FR" altLang="fr-FR" sz="2400">
                <a:solidFill>
                  <a:srgbClr val="FF0000"/>
                </a:solidFill>
              </a:rPr>
              <a:t>SPE</a:t>
            </a:r>
            <a:r>
              <a:rPr lang="fr-FR" altLang="fr-FR" sz="2400"/>
              <a:t>	1,5/2		39/40		</a:t>
            </a:r>
            <a:r>
              <a:rPr lang="fr-FR" altLang="fr-FR" sz="2400">
                <a:solidFill>
                  <a:srgbClr val="FF0000"/>
                </a:solidFill>
              </a:rPr>
              <a:t>Mus-cut</a:t>
            </a:r>
            <a:r>
              <a:rPr lang="fr-FR" altLang="fr-FR" sz="2400"/>
              <a:t>	3 / 2</a:t>
            </a:r>
          </a:p>
          <a:p>
            <a:pPr defTabSz="914400">
              <a:buFontTx/>
              <a:buNone/>
            </a:pPr>
            <a:r>
              <a:rPr lang="fr-FR" altLang="fr-FR" sz="2400">
                <a:solidFill>
                  <a:srgbClr val="FF0000"/>
                </a:solidFill>
              </a:rPr>
              <a:t>SPI</a:t>
            </a:r>
            <a:r>
              <a:rPr lang="fr-FR" altLang="fr-FR" sz="2400"/>
              <a:t>	1,5/0,2		40/29		</a:t>
            </a:r>
            <a:r>
              <a:rPr lang="fr-FR" altLang="fr-FR" sz="2400">
                <a:solidFill>
                  <a:srgbClr val="FF0000"/>
                </a:solidFill>
              </a:rPr>
              <a:t>Sural 	</a:t>
            </a:r>
            <a:r>
              <a:rPr lang="fr-FR" altLang="fr-FR" sz="2400"/>
              <a:t>	6/ 5</a:t>
            </a:r>
          </a:p>
          <a:p>
            <a:pPr defTabSz="914400">
              <a:buFontTx/>
              <a:buNone/>
            </a:pPr>
            <a:endParaRPr lang="fr-FR" altLang="fr-FR" sz="2400"/>
          </a:p>
          <a:p>
            <a:pPr defTabSz="914400">
              <a:buFontTx/>
              <a:buNone/>
            </a:pPr>
            <a:r>
              <a:rPr lang="fr-FR" altLang="fr-FR" sz="2400">
                <a:solidFill>
                  <a:srgbClr val="FF0000"/>
                </a:solidFill>
              </a:rPr>
              <a:t>Méd</a:t>
            </a:r>
            <a:r>
              <a:rPr lang="fr-FR" altLang="fr-FR" sz="2400"/>
              <a:t> 	8/7		52/50				8 / 6</a:t>
            </a:r>
          </a:p>
          <a:p>
            <a:pPr defTabSz="914400">
              <a:buFontTx/>
              <a:buNone/>
            </a:pPr>
            <a:r>
              <a:rPr lang="fr-FR" altLang="fr-FR" sz="2400">
                <a:solidFill>
                  <a:srgbClr val="FF0000"/>
                </a:solidFill>
              </a:rPr>
              <a:t>Cub</a:t>
            </a:r>
            <a:r>
              <a:rPr lang="fr-FR" altLang="fr-FR" sz="2400"/>
              <a:t>	7/8		50 / 50				7 / 6</a:t>
            </a:r>
          </a:p>
          <a:p>
            <a:pPr defTabSz="914400">
              <a:buFontTx/>
              <a:buNone/>
            </a:pPr>
            <a:r>
              <a:rPr lang="fr-FR" altLang="fr-FR" sz="2400">
                <a:solidFill>
                  <a:srgbClr val="FF0000"/>
                </a:solidFill>
              </a:rPr>
              <a:t>Rad</a:t>
            </a:r>
            <a:r>
              <a:rPr lang="fr-FR" altLang="fr-FR" sz="2400"/>
              <a:t>							15 / 18</a:t>
            </a:r>
          </a:p>
          <a:p>
            <a:pPr defTabSz="914400">
              <a:buFontTx/>
              <a:buNone/>
            </a:pPr>
            <a:r>
              <a:rPr lang="fr-FR" altLang="fr-FR" sz="2400"/>
              <a:t>Pas de fibrillation, modérément neurogène dans les JA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834" name="Rectangle 2"/>
          <p:cNvSpPr>
            <a:spLocks noGrp="1" noChangeArrowheads="1"/>
          </p:cNvSpPr>
          <p:nvPr>
            <p:ph type="title"/>
          </p:nvPr>
        </p:nvSpPr>
        <p:spPr>
          <a:xfrm>
            <a:off x="1543050" y="260350"/>
            <a:ext cx="6735763" cy="1108075"/>
          </a:xfrm>
        </p:spPr>
        <p:txBody>
          <a:bodyPr/>
          <a:lstStyle/>
          <a:p>
            <a:pPr defTabSz="914400"/>
            <a:r>
              <a:rPr lang="fr-FR" altLang="fr-FR"/>
              <a:t>Profil :</a:t>
            </a:r>
            <a:endParaRPr lang="en-US" altLang="fr-FR" sz="5400"/>
          </a:p>
        </p:txBody>
      </p:sp>
      <p:sp>
        <p:nvSpPr>
          <p:cNvPr id="1144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4350" y="1447800"/>
            <a:ext cx="9258300" cy="4724400"/>
          </a:xfrm>
        </p:spPr>
        <p:txBody>
          <a:bodyPr/>
          <a:lstStyle/>
          <a:p>
            <a:pPr defTabSz="914400">
              <a:lnSpc>
                <a:spcPct val="90000"/>
              </a:lnSpc>
            </a:pPr>
            <a:r>
              <a:rPr lang="fr-FR" altLang="fr-FR" sz="2800"/>
              <a:t>Évolution lente chronique</a:t>
            </a:r>
          </a:p>
          <a:p>
            <a:pPr defTabSz="914400">
              <a:lnSpc>
                <a:spcPct val="90000"/>
              </a:lnSpc>
            </a:pPr>
            <a:r>
              <a:rPr lang="fr-FR" altLang="fr-FR" sz="2800"/>
              <a:t>Non ou peu douloureux, sensitif &gt; mot, MS longtemps respectés</a:t>
            </a:r>
          </a:p>
          <a:p>
            <a:pPr defTabSz="914400">
              <a:lnSpc>
                <a:spcPct val="90000"/>
              </a:lnSpc>
            </a:pPr>
            <a:endParaRPr lang="fr-FR" altLang="fr-FR" sz="2800"/>
          </a:p>
          <a:p>
            <a:pPr defTabSz="914400">
              <a:lnSpc>
                <a:spcPct val="90000"/>
              </a:lnSpc>
            </a:pPr>
            <a:r>
              <a:rPr lang="fr-FR" altLang="fr-FR" sz="3600">
                <a:solidFill>
                  <a:srgbClr val="FF0000"/>
                </a:solidFill>
              </a:rPr>
              <a:t>Profil PN  axonale « idiopathique » ou cryptogénétique ou de cause indéterminée</a:t>
            </a:r>
            <a:endParaRPr lang="fr-FR" altLang="fr-FR" sz="2800"/>
          </a:p>
          <a:p>
            <a:pPr defTabSz="914400">
              <a:lnSpc>
                <a:spcPct val="90000"/>
              </a:lnSpc>
            </a:pPr>
            <a:r>
              <a:rPr lang="fr-FR" altLang="fr-FR" sz="2400"/>
              <a:t>Bilan même très large y compris BNM, négatif</a:t>
            </a:r>
          </a:p>
          <a:p>
            <a:pPr lvl="1" defTabSz="914400">
              <a:lnSpc>
                <a:spcPct val="90000"/>
              </a:lnSpc>
            </a:pPr>
            <a:r>
              <a:rPr lang="fr-FR" altLang="fr-FR" sz="2400"/>
              <a:t>parfois IgG ou IgA, de cause indéterminée..</a:t>
            </a:r>
          </a:p>
          <a:p>
            <a:pPr lvl="1" defTabSz="914400">
              <a:lnSpc>
                <a:spcPct val="90000"/>
              </a:lnSpc>
            </a:pPr>
            <a:r>
              <a:rPr lang="fr-FR" altLang="fr-FR" sz="2400"/>
              <a:t>Limiter les investigations +++, ttt symptomatiques</a:t>
            </a:r>
          </a:p>
          <a:p>
            <a:pPr lvl="1" defTabSz="914400">
              <a:lnSpc>
                <a:spcPct val="90000"/>
              </a:lnSpc>
            </a:pPr>
            <a:r>
              <a:rPr lang="fr-FR" altLang="fr-FR" sz="2400"/>
              <a:t>rassurer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2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287000" cy="1295400"/>
          </a:xfrm>
        </p:spPr>
        <p:txBody>
          <a:bodyPr/>
          <a:lstStyle/>
          <a:p>
            <a:pPr defTabSz="914400"/>
            <a:r>
              <a:rPr lang="fr-FR" altLang="fr-FR" sz="3600"/>
              <a:t>Cas clinique :</a:t>
            </a:r>
            <a:endParaRPr lang="en-US" altLang="fr-FR"/>
          </a:p>
        </p:txBody>
      </p:sp>
      <p:sp>
        <p:nvSpPr>
          <p:cNvPr id="1033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defTabSz="914400"/>
            <a:r>
              <a:rPr lang="fr-FR" altLang="fr-FR" sz="2400"/>
              <a:t>Homme de 75 ans , vit en Savoie, ancien guide de haute montagne, très bon état général, consulte pour troubles de la marche lentement progressif depuis 5 ans</a:t>
            </a:r>
          </a:p>
          <a:p>
            <a:pPr defTabSz="914400"/>
            <a:r>
              <a:rPr lang="fr-FR" altLang="fr-FR" sz="2400"/>
              <a:t>Steppage et amyotrophie distale MI</a:t>
            </a:r>
          </a:p>
          <a:p>
            <a:pPr defTabSz="914400"/>
            <a:r>
              <a:rPr lang="fr-FR" altLang="fr-FR" sz="2400"/>
              <a:t>Hypoesthésie en chaussettes mais aucune plainte subjective ni douleur ni paresthésies ou brûlures gênantes</a:t>
            </a:r>
          </a:p>
          <a:p>
            <a:pPr defTabSz="914400"/>
            <a:r>
              <a:rPr lang="fr-FR" altLang="fr-FR" sz="2400"/>
              <a:t>Pas de symptômes aux MS</a:t>
            </a:r>
          </a:p>
          <a:p>
            <a:pPr defTabSz="914400"/>
            <a:r>
              <a:rPr lang="fr-FR" altLang="fr-FR" sz="2400"/>
              <a:t>Évolution très lente sur 5-6 ans , peu évolutive</a:t>
            </a:r>
          </a:p>
          <a:p>
            <a:pPr defTabSz="914400">
              <a:buFontTx/>
              <a:buNone/>
            </a:pPr>
            <a:endParaRPr lang="fr-FR" altLang="fr-FR" sz="2400"/>
          </a:p>
          <a:p>
            <a:pPr defTabSz="914400"/>
            <a:r>
              <a:rPr lang="fr-FR" altLang="fr-FR"/>
              <a:t>EMG : « très malade »….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4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287000" cy="1295400"/>
          </a:xfrm>
        </p:spPr>
        <p:txBody>
          <a:bodyPr/>
          <a:lstStyle/>
          <a:p>
            <a:pPr defTabSz="914400"/>
            <a:r>
              <a:rPr lang="fr-FR" altLang="fr-FR" sz="3600"/>
              <a:t>EMG</a:t>
            </a:r>
            <a:endParaRPr lang="en-US" altLang="fr-FR"/>
          </a:p>
        </p:txBody>
      </p:sp>
      <p:sp>
        <p:nvSpPr>
          <p:cNvPr id="1034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14350" y="1143000"/>
            <a:ext cx="9258300" cy="5334000"/>
          </a:xfrm>
        </p:spPr>
        <p:txBody>
          <a:bodyPr/>
          <a:lstStyle/>
          <a:p>
            <a:pPr defTabSz="914400">
              <a:buFontTx/>
              <a:buNone/>
            </a:pPr>
            <a:r>
              <a:rPr lang="fr-FR" altLang="fr-FR" sz="2400"/>
              <a:t>			</a:t>
            </a:r>
            <a:r>
              <a:rPr lang="fr-FR" altLang="fr-FR" sz="2400">
                <a:solidFill>
                  <a:srgbClr val="FFFF00"/>
                </a:solidFill>
              </a:rPr>
              <a:t>Moteur</a:t>
            </a:r>
            <a:r>
              <a:rPr lang="fr-FR" altLang="fr-FR" sz="2400"/>
              <a:t>				</a:t>
            </a:r>
            <a:r>
              <a:rPr lang="fr-FR" altLang="fr-FR" sz="2400">
                <a:solidFill>
                  <a:srgbClr val="FFFF00"/>
                </a:solidFill>
              </a:rPr>
              <a:t>Sensitif</a:t>
            </a:r>
          </a:p>
          <a:p>
            <a:pPr defTabSz="914400">
              <a:buFontTx/>
              <a:buNone/>
            </a:pPr>
            <a:r>
              <a:rPr lang="fr-FR" altLang="fr-FR" sz="2400"/>
              <a:t>		ampl		VCN				ampl</a:t>
            </a:r>
          </a:p>
          <a:p>
            <a:pPr defTabSz="914400">
              <a:buFontTx/>
              <a:buNone/>
            </a:pPr>
            <a:r>
              <a:rPr lang="fr-FR" altLang="fr-FR" sz="2400"/>
              <a:t>		mV		m/sec				micro V</a:t>
            </a:r>
          </a:p>
          <a:p>
            <a:pPr defTabSz="914400">
              <a:buFontTx/>
              <a:buNone/>
            </a:pPr>
            <a:r>
              <a:rPr lang="fr-FR" altLang="fr-FR" sz="2400">
                <a:solidFill>
                  <a:srgbClr val="FFFF00"/>
                </a:solidFill>
              </a:rPr>
              <a:t>SPE</a:t>
            </a:r>
            <a:r>
              <a:rPr lang="fr-FR" altLang="fr-FR" sz="2400"/>
              <a:t>	0,5/NO		32/		</a:t>
            </a:r>
            <a:r>
              <a:rPr lang="fr-FR" altLang="fr-FR" sz="2400">
                <a:solidFill>
                  <a:srgbClr val="FFFF00"/>
                </a:solidFill>
              </a:rPr>
              <a:t>Mus-cut</a:t>
            </a:r>
            <a:r>
              <a:rPr lang="fr-FR" altLang="fr-FR" sz="2400"/>
              <a:t>	NO</a:t>
            </a:r>
          </a:p>
          <a:p>
            <a:pPr defTabSz="914400">
              <a:buFontTx/>
              <a:buNone/>
            </a:pPr>
            <a:r>
              <a:rPr lang="fr-FR" altLang="fr-FR" sz="2400">
                <a:solidFill>
                  <a:srgbClr val="FFFF00"/>
                </a:solidFill>
              </a:rPr>
              <a:t>SPI</a:t>
            </a:r>
            <a:r>
              <a:rPr lang="fr-FR" altLang="fr-FR" sz="2400"/>
              <a:t>	1 / NO		30/		</a:t>
            </a:r>
            <a:r>
              <a:rPr lang="fr-FR" altLang="fr-FR" sz="2400">
                <a:solidFill>
                  <a:srgbClr val="FFFF00"/>
                </a:solidFill>
              </a:rPr>
              <a:t>Sural </a:t>
            </a:r>
            <a:r>
              <a:rPr lang="fr-FR" altLang="fr-FR" sz="2400"/>
              <a:t>		NO</a:t>
            </a:r>
          </a:p>
          <a:p>
            <a:pPr defTabSz="914400">
              <a:buFontTx/>
              <a:buNone/>
            </a:pPr>
            <a:endParaRPr lang="fr-FR" altLang="fr-FR" sz="2400"/>
          </a:p>
          <a:p>
            <a:pPr defTabSz="914400">
              <a:buFontTx/>
              <a:buNone/>
            </a:pPr>
            <a:r>
              <a:rPr lang="fr-FR" altLang="fr-FR" sz="2400">
                <a:solidFill>
                  <a:srgbClr val="FFFF00"/>
                </a:solidFill>
              </a:rPr>
              <a:t>Méd</a:t>
            </a:r>
            <a:r>
              <a:rPr lang="fr-FR" altLang="fr-FR" sz="2400"/>
              <a:t> 	2 / 3		40/45				2  / 3</a:t>
            </a:r>
          </a:p>
          <a:p>
            <a:pPr defTabSz="914400">
              <a:buFontTx/>
              <a:buNone/>
            </a:pPr>
            <a:r>
              <a:rPr lang="fr-FR" altLang="fr-FR" sz="2400">
                <a:solidFill>
                  <a:srgbClr val="FFFF00"/>
                </a:solidFill>
              </a:rPr>
              <a:t>Cub</a:t>
            </a:r>
            <a:r>
              <a:rPr lang="fr-FR" altLang="fr-FR" sz="2400"/>
              <a:t>	4 / 5		48 / 47				5 / 4</a:t>
            </a:r>
          </a:p>
          <a:p>
            <a:pPr defTabSz="914400">
              <a:buFontTx/>
              <a:buNone/>
            </a:pPr>
            <a:r>
              <a:rPr lang="fr-FR" altLang="fr-FR" sz="2400">
                <a:solidFill>
                  <a:srgbClr val="FFFF00"/>
                </a:solidFill>
              </a:rPr>
              <a:t>Rad</a:t>
            </a:r>
            <a:r>
              <a:rPr lang="fr-FR" altLang="fr-FR" sz="2400"/>
              <a:t>							7 / 8</a:t>
            </a:r>
          </a:p>
          <a:p>
            <a:pPr defTabSz="914400">
              <a:buFontTx/>
              <a:buNone/>
            </a:pPr>
            <a:endParaRPr lang="fr-FR" altLang="fr-FR" sz="2400"/>
          </a:p>
          <a:p>
            <a:pPr defTabSz="914400">
              <a:buFontTx/>
              <a:buNone/>
            </a:pPr>
            <a:r>
              <a:rPr lang="fr-FR" altLang="fr-FR" sz="2400"/>
              <a:t>Salves Pseudo-myotoniques et PLD dans les JA +++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410" name="Rectangle 2"/>
          <p:cNvSpPr>
            <a:spLocks noGrp="1" noChangeArrowheads="1"/>
          </p:cNvSpPr>
          <p:nvPr>
            <p:ph type="title"/>
          </p:nvPr>
        </p:nvSpPr>
        <p:spPr>
          <a:xfrm>
            <a:off x="388938" y="252413"/>
            <a:ext cx="9424987" cy="1276350"/>
          </a:xfrm>
          <a:noFill/>
          <a:ln/>
        </p:spPr>
        <p:txBody>
          <a:bodyPr lIns="90487" rIns="90487"/>
          <a:lstStyle/>
          <a:p>
            <a:pPr algn="l" defTabSz="914400"/>
            <a:r>
              <a:rPr lang="fr-FR" altLang="fr-FR" sz="3200"/>
              <a:t>Individualisation d'un groupe de polyneuropathie</a:t>
            </a:r>
            <a:br>
              <a:rPr lang="fr-FR" altLang="fr-FR" sz="3200"/>
            </a:br>
            <a:r>
              <a:rPr lang="fr-FR" altLang="fr-FR" sz="3200"/>
              <a:t>« idiopathique » type CMT sporadique et très tardif</a:t>
            </a:r>
          </a:p>
        </p:txBody>
      </p:sp>
      <p:sp>
        <p:nvSpPr>
          <p:cNvPr id="10414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5425" y="1990725"/>
            <a:ext cx="6813550" cy="4867275"/>
          </a:xfrm>
          <a:noFill/>
          <a:ln/>
        </p:spPr>
        <p:txBody>
          <a:bodyPr lIns="90487" rIns="90487"/>
          <a:lstStyle/>
          <a:p>
            <a:pPr marL="285750" indent="-285750" defTabSz="914400">
              <a:buFontTx/>
              <a:buNone/>
            </a:pPr>
            <a:endParaRPr lang="fr-FR" altLang="fr-FR" sz="28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anose="02020603050405020304" pitchFamily="18" charset="0"/>
            </a:endParaRPr>
          </a:p>
          <a:p>
            <a:pPr marL="285750" indent="-285750" defTabSz="914400"/>
            <a:r>
              <a:rPr lang="fr-FR" altLang="fr-FR" sz="2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Caractéristiques cliniques</a:t>
            </a:r>
            <a:r>
              <a:rPr lang="fr-FR" altLang="fr-FR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 :</a:t>
            </a:r>
          </a:p>
          <a:p>
            <a:pPr marL="285750" indent="-285750" defTabSz="914400"/>
            <a:endParaRPr lang="fr-FR" altLang="fr-FR" sz="2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285750" indent="-285750" defTabSz="914400"/>
            <a:r>
              <a:rPr lang="fr-FR" altLang="fr-FR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Début après 60 ans ( âge moyen dg 74 ans)</a:t>
            </a:r>
          </a:p>
          <a:p>
            <a:pPr marL="285750" indent="-285750" defTabSz="914400"/>
            <a:r>
              <a:rPr lang="fr-FR" altLang="fr-FR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Sporadique , aucune notion familiale</a:t>
            </a:r>
          </a:p>
          <a:p>
            <a:pPr marL="285750" indent="-285750" defTabSz="914400"/>
            <a:r>
              <a:rPr lang="fr-FR" altLang="fr-FR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Pas d’ATCD de crampes, entorses, de pieds creux…</a:t>
            </a:r>
          </a:p>
          <a:p>
            <a:pPr marL="285750" indent="-285750" defTabSz="914400"/>
            <a:r>
              <a:rPr lang="fr-FR" altLang="fr-FR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Homme &gt; femme</a:t>
            </a:r>
          </a:p>
          <a:p>
            <a:pPr marL="285750" indent="-285750" defTabSz="914400"/>
            <a:r>
              <a:rPr lang="fr-FR" altLang="fr-FR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Symptômes moteurs prédominants aux MI, steppage, </a:t>
            </a:r>
          </a:p>
          <a:p>
            <a:pPr marL="285750" indent="-285750" defTabSz="914400"/>
            <a:r>
              <a:rPr lang="fr-FR" altLang="fr-FR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troubles de la marche, amyotrophie péronière</a:t>
            </a:r>
          </a:p>
          <a:p>
            <a:pPr marL="285750" indent="-285750" defTabSz="914400"/>
            <a:r>
              <a:rPr lang="fr-FR" altLang="fr-FR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Pas de douleur, peu de trouble sensitif</a:t>
            </a:r>
          </a:p>
          <a:p>
            <a:pPr marL="285750" indent="-285750" defTabSz="914400"/>
            <a:r>
              <a:rPr lang="fr-FR" altLang="fr-FR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Pas de symptôme aux MS</a:t>
            </a:r>
          </a:p>
          <a:p>
            <a:pPr marL="285750" indent="-285750" defTabSz="914400"/>
            <a:r>
              <a:rPr lang="fr-FR" altLang="fr-FR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Faible évolutivité, très lente, depuis plusieurs années</a:t>
            </a:r>
          </a:p>
          <a:p>
            <a:pPr marL="285750" indent="-285750" defTabSz="914400">
              <a:buFontTx/>
              <a:buNone/>
            </a:pPr>
            <a:r>
              <a:rPr lang="fr-FR" altLang="fr-FR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" panose="02020603050405020304" pitchFamily="18" charset="0"/>
              </a:rPr>
              <a:t>											</a:t>
            </a:r>
          </a:p>
          <a:p>
            <a:pPr marL="285750" indent="-285750" defTabSz="914400">
              <a:buFontTx/>
              <a:buNone/>
            </a:pPr>
            <a:endParaRPr lang="fr-FR" altLang="fr-FR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anose="02020603050405020304" pitchFamily="18" charset="0"/>
            </a:endParaRPr>
          </a:p>
          <a:p>
            <a:pPr marL="285750" indent="-285750" defTabSz="914400">
              <a:buFontTx/>
              <a:buNone/>
            </a:pPr>
            <a:endParaRPr lang="fr-FR" altLang="fr-FR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anose="02020603050405020304" pitchFamily="18" charset="0"/>
            </a:endParaRPr>
          </a:p>
          <a:p>
            <a:pPr marL="2000250" lvl="4" indent="-171450" defTabSz="914400">
              <a:buFontTx/>
              <a:buNone/>
            </a:pPr>
            <a:endParaRPr lang="fr-FR" altLang="fr-FR" sz="16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285750" indent="-285750" defTabSz="914400">
              <a:buFontTx/>
              <a:buNone/>
            </a:pPr>
            <a:endParaRPr lang="fr-FR" altLang="fr-FR" sz="28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anose="02020603050405020304" pitchFamily="18" charset="0"/>
            </a:endParaRPr>
          </a:p>
          <a:p>
            <a:pPr marL="285750" indent="-285750" defTabSz="914400">
              <a:buFontTx/>
              <a:buNone/>
            </a:pPr>
            <a:endParaRPr lang="fr-FR" altLang="fr-FR" sz="24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anose="02020603050405020304" pitchFamily="18" charset="0"/>
            </a:endParaRPr>
          </a:p>
          <a:p>
            <a:pPr marL="285750" indent="-285750" defTabSz="914400">
              <a:buFontTx/>
              <a:buNone/>
            </a:pPr>
            <a:endParaRPr lang="fr-FR" altLang="fr-FR" sz="28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anose="02020603050405020304" pitchFamily="18" charset="0"/>
            </a:endParaRPr>
          </a:p>
          <a:p>
            <a:pPr marL="285750" indent="-285750" defTabSz="914400">
              <a:buFontTx/>
              <a:buNone/>
            </a:pPr>
            <a:endParaRPr lang="fr-FR" altLang="fr-FR" sz="28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anose="02020603050405020304" pitchFamily="18" charset="0"/>
            </a:endParaRPr>
          </a:p>
          <a:p>
            <a:pPr marL="285750" indent="-285750" defTabSz="914400">
              <a:buFontTx/>
              <a:buNone/>
            </a:pPr>
            <a:endParaRPr lang="fr-FR" altLang="fr-FR" sz="28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anose="02020603050405020304" pitchFamily="18" charset="0"/>
            </a:endParaRPr>
          </a:p>
          <a:p>
            <a:pPr marL="285750" indent="-285750" defTabSz="914400">
              <a:buFontTx/>
              <a:buNone/>
            </a:pPr>
            <a:endParaRPr lang="fr-FR" altLang="fr-FR" sz="2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" panose="02020603050405020304" pitchFamily="18" charset="0"/>
            </a:endParaRPr>
          </a:p>
          <a:p>
            <a:pPr marL="285750" indent="-285750" defTabSz="914400">
              <a:buFontTx/>
              <a:buNone/>
            </a:pPr>
            <a:endParaRPr lang="fr-FR" altLang="fr-FR" sz="28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285750" indent="-285750" defTabSz="914400">
              <a:buFontTx/>
              <a:buNone/>
            </a:pPr>
            <a:endParaRPr lang="fr-FR" altLang="fr-FR" sz="28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285750" indent="-285750" defTabSz="914400"/>
            <a:endParaRPr lang="fr-FR" altLang="fr-FR" sz="28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041412" name="Picture 4" descr="Sans_titre_1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lum bright="-30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62" r="21452"/>
          <a:stretch>
            <a:fillRect/>
          </a:stretch>
        </p:blipFill>
        <p:spPr>
          <a:xfrm>
            <a:off x="6496050" y="2743200"/>
            <a:ext cx="2105025" cy="2601913"/>
          </a:xfrm>
          <a:noFill/>
          <a:ln w="190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41413" name="Text Box 5"/>
          <p:cNvSpPr txBox="1">
            <a:spLocks noChangeArrowheads="1"/>
          </p:cNvSpPr>
          <p:nvPr/>
        </p:nvSpPr>
        <p:spPr bwMode="auto">
          <a:xfrm>
            <a:off x="9802813" y="6538913"/>
            <a:ext cx="2857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fr-FR" altLang="fr-FR" sz="900">
                <a:latin typeface="Arial" panose="020B0604020202020204" pitchFamily="34" charset="0"/>
              </a:rPr>
              <a:t>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3458" name="Rectangle 2"/>
          <p:cNvSpPr>
            <a:spLocks noGrp="1" noChangeArrowheads="1"/>
          </p:cNvSpPr>
          <p:nvPr>
            <p:ph type="title"/>
          </p:nvPr>
        </p:nvSpPr>
        <p:spPr>
          <a:xfrm>
            <a:off x="373063" y="317500"/>
            <a:ext cx="9399587" cy="1143000"/>
          </a:xfrm>
          <a:noFill/>
          <a:ln/>
        </p:spPr>
        <p:txBody>
          <a:bodyPr lIns="90487" rIns="90487"/>
          <a:lstStyle/>
          <a:p>
            <a:pPr defTabSz="914400"/>
            <a:r>
              <a:rPr lang="fr-FR" altLang="fr-FR" sz="2800"/>
              <a:t>Individualisation d'un groupe de polyneuropathie </a:t>
            </a:r>
            <a:br>
              <a:rPr lang="fr-FR" altLang="fr-FR" sz="2800"/>
            </a:br>
            <a:r>
              <a:rPr lang="fr-FR" altLang="fr-FR" sz="2800"/>
              <a:t>« idiopathique » type CMT sporadique et très tardif</a:t>
            </a:r>
          </a:p>
        </p:txBody>
      </p:sp>
      <p:sp>
        <p:nvSpPr>
          <p:cNvPr id="1043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87338" y="1568450"/>
            <a:ext cx="6373812" cy="4451350"/>
          </a:xfrm>
          <a:noFill/>
          <a:ln/>
        </p:spPr>
        <p:txBody>
          <a:bodyPr lIns="90487" rIns="90487"/>
          <a:lstStyle/>
          <a:p>
            <a:pPr marL="285750" indent="-285750" defTabSz="914400">
              <a:buFontTx/>
              <a:buNone/>
            </a:pPr>
            <a:endParaRPr lang="fr-FR" altLang="fr-FR" sz="28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285750" indent="-285750" defTabSz="914400"/>
            <a:r>
              <a:rPr lang="fr-FR" altLang="fr-FR" sz="2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Caractéristiques électrophysiologiques</a:t>
            </a:r>
            <a:r>
              <a:rPr lang="fr-FR" altLang="fr-FR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 :</a:t>
            </a:r>
          </a:p>
          <a:p>
            <a:pPr marL="285750" indent="-285750" defTabSz="914400">
              <a:buFontTx/>
              <a:buNone/>
            </a:pPr>
            <a:endParaRPr lang="fr-FR" altLang="fr-FR" sz="2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285750" indent="-285750" defTabSz="914400"/>
            <a:r>
              <a:rPr lang="fr-FR" altLang="fr-FR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SPE inexcitable en distal </a:t>
            </a:r>
          </a:p>
          <a:p>
            <a:pPr marL="285750" indent="-285750" defTabSz="914400"/>
            <a:r>
              <a:rPr lang="fr-FR" altLang="fr-FR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Amplitudes et vitesses motrices souvent altérés aux MS</a:t>
            </a:r>
          </a:p>
          <a:p>
            <a:pPr marL="285750" indent="-285750" defTabSz="914400"/>
            <a:r>
              <a:rPr lang="fr-FR" altLang="fr-FR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Potentiels sensitifs non obtenus aux MI</a:t>
            </a:r>
          </a:p>
          <a:p>
            <a:pPr marL="285750" indent="-285750" defTabSz="914400"/>
            <a:r>
              <a:rPr lang="fr-FR" altLang="fr-FR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Potentiels sensitifs très altérés aux MS</a:t>
            </a:r>
          </a:p>
          <a:p>
            <a:pPr marL="285750" indent="-285750" defTabSz="914400"/>
            <a:r>
              <a:rPr lang="fr-FR" altLang="fr-FR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Potentiels de dénervation et fibrillations dans les JA</a:t>
            </a:r>
          </a:p>
          <a:p>
            <a:pPr marL="285750" indent="-285750" defTabSz="914400"/>
            <a:r>
              <a:rPr lang="fr-FR" altLang="fr-FR" sz="2000">
                <a:effectLst>
                  <a:outerShdw blurRad="38100" dist="38100" dir="2700000" algn="tl">
                    <a:srgbClr val="000000"/>
                  </a:outerShdw>
                </a:effectLst>
              </a:rPr>
              <a:t>Potentiels géants souvent dans les JA à l'effort</a:t>
            </a:r>
          </a:p>
          <a:p>
            <a:pPr marL="285750" indent="-285750" defTabSz="914400"/>
            <a:r>
              <a:rPr lang="fr-FR" altLang="fr-FR" sz="2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Discordance clinico-électrophysiologique</a:t>
            </a:r>
          </a:p>
          <a:p>
            <a:pPr marL="285750" indent="-285750" defTabSz="914400"/>
            <a:endParaRPr lang="fr-FR" altLang="fr-FR" sz="20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285750" indent="-285750" defTabSz="914400"/>
            <a:r>
              <a:rPr lang="fr-FR" altLang="fr-FR" sz="20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Bilan très large y compris biopsie neuro-musculaire : négatif</a:t>
            </a:r>
          </a:p>
          <a:p>
            <a:pPr marL="285750" indent="-285750" defTabSz="914400">
              <a:buFontTx/>
              <a:buNone/>
            </a:pPr>
            <a:endParaRPr lang="fr-FR" altLang="fr-FR" sz="20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285750" indent="-285750" defTabSz="914400">
              <a:buFontTx/>
              <a:buNone/>
            </a:pPr>
            <a:r>
              <a:rPr lang="fr-FR" altLang="fr-FR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				</a:t>
            </a:r>
          </a:p>
          <a:p>
            <a:pPr marL="285750" indent="-285750" defTabSz="914400">
              <a:buFontTx/>
              <a:buNone/>
            </a:pPr>
            <a:endParaRPr lang="fr-FR" altLang="fr-FR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285750" indent="-285750" defTabSz="914400">
              <a:buFontTx/>
              <a:buNone/>
            </a:pPr>
            <a:endParaRPr lang="fr-FR" altLang="fr-FR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2000250" lvl="4" indent="-171450" defTabSz="914400">
              <a:buFontTx/>
              <a:buNone/>
            </a:pPr>
            <a:endParaRPr lang="fr-FR" altLang="fr-FR" sz="16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285750" indent="-285750" defTabSz="914400">
              <a:buFontTx/>
              <a:buNone/>
            </a:pPr>
            <a:endParaRPr lang="fr-FR" altLang="fr-FR" sz="28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285750" indent="-285750" defTabSz="914400">
              <a:buFontTx/>
              <a:buNone/>
            </a:pPr>
            <a:endParaRPr lang="fr-FR" altLang="fr-FR" sz="24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285750" indent="-285750" defTabSz="914400">
              <a:buFontTx/>
              <a:buNone/>
            </a:pPr>
            <a:endParaRPr lang="fr-FR" altLang="fr-FR" sz="28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285750" indent="-285750" defTabSz="914400">
              <a:buFontTx/>
              <a:buNone/>
            </a:pPr>
            <a:endParaRPr lang="fr-FR" altLang="fr-FR" sz="28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285750" indent="-285750" defTabSz="914400">
              <a:buFontTx/>
              <a:buNone/>
            </a:pPr>
            <a:endParaRPr lang="fr-FR" altLang="fr-FR" sz="2800" b="1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285750" indent="-285750" defTabSz="914400">
              <a:buFontTx/>
              <a:buNone/>
            </a:pPr>
            <a:endParaRPr lang="fr-FR" altLang="fr-FR" sz="2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285750" indent="-285750" defTabSz="914400">
              <a:buFontTx/>
              <a:buNone/>
            </a:pPr>
            <a:endParaRPr lang="fr-FR" altLang="fr-FR" sz="28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285750" indent="-285750" defTabSz="914400">
              <a:buFontTx/>
              <a:buNone/>
            </a:pPr>
            <a:endParaRPr lang="fr-FR" altLang="fr-FR" sz="28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285750" indent="-285750" defTabSz="914400"/>
            <a:endParaRPr lang="fr-FR" altLang="fr-FR" sz="2800">
              <a:solidFill>
                <a:schemeClr val="tx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1043460" name="Picture 4" descr="0041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67500" y="4476750"/>
            <a:ext cx="2952750" cy="20891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043461" name="Text Box 5"/>
          <p:cNvSpPr txBox="1">
            <a:spLocks noChangeArrowheads="1"/>
          </p:cNvSpPr>
          <p:nvPr/>
        </p:nvSpPr>
        <p:spPr bwMode="auto">
          <a:xfrm>
            <a:off x="9817100" y="6538913"/>
            <a:ext cx="285750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fr-FR" altLang="fr-FR" sz="900">
                <a:latin typeface="Arial" panose="020B0604020202020204" pitchFamily="34" charset="0"/>
              </a:rPr>
              <a:t>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61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95350" y="260350"/>
            <a:ext cx="8743950" cy="735013"/>
          </a:xfrm>
        </p:spPr>
        <p:txBody>
          <a:bodyPr anchor="ctr"/>
          <a:lstStyle/>
          <a:p>
            <a:pPr defTabSz="914400"/>
            <a:r>
              <a:rPr lang="fr-FR" altLang="fr-FR" sz="4400"/>
              <a:t>Neuropathie des petites fibres</a:t>
            </a:r>
          </a:p>
        </p:txBody>
      </p:sp>
      <p:sp>
        <p:nvSpPr>
          <p:cNvPr id="122061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1412875"/>
            <a:ext cx="10287000" cy="4819650"/>
          </a:xfrm>
        </p:spPr>
        <p:txBody>
          <a:bodyPr/>
          <a:lstStyle/>
          <a:p>
            <a:pPr marL="381000" indent="-381000" algn="l" defTabSz="914400">
              <a:spcBef>
                <a:spcPct val="40000"/>
              </a:spcBef>
            </a:pPr>
            <a:r>
              <a:rPr lang="fr-FR" altLang="fr-FR" sz="2800"/>
              <a:t>Âge variable (souvent &gt; 60 ans)</a:t>
            </a:r>
          </a:p>
          <a:p>
            <a:pPr marL="381000" indent="-381000" algn="l" defTabSz="914400">
              <a:spcBef>
                <a:spcPct val="40000"/>
              </a:spcBef>
            </a:pPr>
            <a:r>
              <a:rPr lang="fr-FR" altLang="fr-FR" sz="2800"/>
              <a:t>Douleurs, brûlures, sensation de froid des extrémités, « burning feet »</a:t>
            </a:r>
          </a:p>
          <a:p>
            <a:pPr marL="381000" indent="-381000" algn="l" defTabSz="914400">
              <a:spcBef>
                <a:spcPct val="40000"/>
              </a:spcBef>
            </a:pPr>
            <a:r>
              <a:rPr lang="fr-FR" altLang="fr-FR" sz="2800"/>
              <a:t>Examen objectif proche de la normale</a:t>
            </a:r>
          </a:p>
          <a:p>
            <a:pPr marL="381000" indent="-381000" algn="l" defTabSz="914400">
              <a:spcBef>
                <a:spcPct val="40000"/>
              </a:spcBef>
            </a:pPr>
            <a:r>
              <a:rPr lang="fr-FR" altLang="fr-FR" sz="2800"/>
              <a:t>Sauf hypoesthésie "chaud-froid et douleur", allodynie, dysesthésies de contact</a:t>
            </a:r>
          </a:p>
          <a:p>
            <a:pPr marL="381000" indent="-381000" algn="l" defTabSz="914400">
              <a:spcBef>
                <a:spcPct val="40000"/>
              </a:spcBef>
            </a:pPr>
            <a:r>
              <a:rPr lang="fr-FR" altLang="fr-FR" sz="2800"/>
              <a:t>Pas de troubles proprioceptifs, Pas d’ataxie</a:t>
            </a:r>
          </a:p>
          <a:p>
            <a:pPr marL="381000" indent="-381000" algn="l" defTabSz="914400">
              <a:spcBef>
                <a:spcPct val="40000"/>
              </a:spcBef>
            </a:pPr>
            <a:r>
              <a:rPr lang="fr-FR" altLang="fr-FR" sz="2800"/>
              <a:t>Parfois des signes dysautonomiques</a:t>
            </a:r>
          </a:p>
          <a:p>
            <a:pPr marL="381000" indent="-381000" algn="l" defTabSz="914400">
              <a:spcBef>
                <a:spcPct val="40000"/>
              </a:spcBef>
            </a:pPr>
            <a:r>
              <a:rPr lang="fr-FR" altLang="fr-FR" sz="2800"/>
              <a:t>Souvent les extrémités, mais 4 membres possible</a:t>
            </a:r>
          </a:p>
          <a:p>
            <a:pPr marL="381000" indent="-381000" defTabSz="914400">
              <a:spcBef>
                <a:spcPct val="40000"/>
              </a:spcBef>
            </a:pPr>
            <a:endParaRPr lang="fr-FR" altLang="fr-FR" sz="280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2130" name="Rectangle 2"/>
          <p:cNvSpPr>
            <a:spLocks noGrp="1" noChangeArrowheads="1"/>
          </p:cNvSpPr>
          <p:nvPr>
            <p:ph type="title"/>
          </p:nvPr>
        </p:nvSpPr>
        <p:spPr>
          <a:xfrm>
            <a:off x="527050" y="0"/>
            <a:ext cx="9258300" cy="1143000"/>
          </a:xfrm>
          <a:noFill/>
          <a:ln/>
        </p:spPr>
        <p:txBody>
          <a:bodyPr lIns="90487" rIns="90487"/>
          <a:lstStyle/>
          <a:p>
            <a:pPr defTabSz="914400"/>
            <a:r>
              <a:rPr lang="fr-FR" altLang="fr-FR" sz="3600" b="1"/>
              <a:t>Investigations face à une </a:t>
            </a:r>
            <a:br>
              <a:rPr lang="fr-FR" altLang="fr-FR" sz="3600" b="1"/>
            </a:br>
            <a:r>
              <a:rPr lang="fr-FR" altLang="fr-FR" sz="3600" b="1"/>
              <a:t>PN axonale chronique</a:t>
            </a:r>
          </a:p>
        </p:txBody>
      </p:sp>
      <p:sp>
        <p:nvSpPr>
          <p:cNvPr id="1072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7388" y="4437063"/>
            <a:ext cx="5510212" cy="2205037"/>
          </a:xfrm>
          <a:solidFill>
            <a:schemeClr val="accent1"/>
          </a:solidFill>
          <a:ln w="25400">
            <a:solidFill>
              <a:schemeClr val="tx2"/>
            </a:solidFill>
            <a:miter lim="800000"/>
            <a:headEnd/>
            <a:tailEnd/>
          </a:ln>
        </p:spPr>
        <p:txBody>
          <a:bodyPr lIns="90487" rIns="90487"/>
          <a:lstStyle/>
          <a:p>
            <a:pPr marL="285750" indent="-285750" defTabSz="914400">
              <a:lnSpc>
                <a:spcPct val="80000"/>
              </a:lnSpc>
              <a:buFontTx/>
              <a:buNone/>
            </a:pPr>
            <a:r>
              <a:rPr lang="fr-FR" altLang="fr-FR" sz="1800" b="1"/>
              <a:t>Critères de "réussite" étiologique :</a:t>
            </a:r>
          </a:p>
          <a:p>
            <a:pPr marL="285750" indent="-285750" defTabSz="914400">
              <a:lnSpc>
                <a:spcPct val="80000"/>
              </a:lnSpc>
              <a:buFontTx/>
              <a:buNone/>
            </a:pPr>
            <a:endParaRPr lang="fr-FR" altLang="fr-FR" sz="1800" b="1"/>
          </a:p>
          <a:p>
            <a:pPr marL="285750" indent="-285750" defTabSz="914400">
              <a:lnSpc>
                <a:spcPct val="80000"/>
              </a:lnSpc>
              <a:buFontTx/>
              <a:buNone/>
            </a:pPr>
            <a:r>
              <a:rPr lang="fr-FR" altLang="fr-FR" sz="1800" b="1"/>
              <a:t>- Sujet jeune</a:t>
            </a:r>
          </a:p>
          <a:p>
            <a:pPr marL="285750" indent="-285750" defTabSz="914400">
              <a:lnSpc>
                <a:spcPct val="80000"/>
              </a:lnSpc>
              <a:buFontTx/>
              <a:buNone/>
            </a:pPr>
            <a:r>
              <a:rPr lang="fr-FR" altLang="fr-FR" sz="1800" b="1"/>
              <a:t>- PN sévère, fort retentissement fonctionnel</a:t>
            </a:r>
          </a:p>
          <a:p>
            <a:pPr marL="285750" indent="-285750" defTabSz="914400">
              <a:lnSpc>
                <a:spcPct val="80000"/>
              </a:lnSpc>
              <a:buFontTx/>
              <a:buNone/>
            </a:pPr>
            <a:r>
              <a:rPr lang="fr-FR" altLang="fr-FR" sz="1800" b="1"/>
              <a:t>- Motrice </a:t>
            </a:r>
          </a:p>
          <a:p>
            <a:pPr marL="285750" indent="-285750" defTabSz="914400">
              <a:lnSpc>
                <a:spcPct val="80000"/>
              </a:lnSpc>
              <a:buFontTx/>
              <a:buNone/>
            </a:pPr>
            <a:r>
              <a:rPr lang="fr-FR" altLang="fr-FR" sz="1800" b="1"/>
              <a:t>- Douloureuse </a:t>
            </a:r>
          </a:p>
          <a:p>
            <a:pPr marL="285750" indent="-285750" defTabSz="914400">
              <a:lnSpc>
                <a:spcPct val="80000"/>
              </a:lnSpc>
              <a:buFontTx/>
              <a:buNone/>
            </a:pPr>
            <a:r>
              <a:rPr lang="fr-FR" altLang="fr-FR" sz="1800" b="1"/>
              <a:t>-  Évolutive (fibrillation)</a:t>
            </a:r>
          </a:p>
        </p:txBody>
      </p:sp>
      <p:sp>
        <p:nvSpPr>
          <p:cNvPr id="1072132" name="AutoShape 4"/>
          <p:cNvSpPr>
            <a:spLocks noChangeArrowheads="1"/>
          </p:cNvSpPr>
          <p:nvPr/>
        </p:nvSpPr>
        <p:spPr bwMode="auto">
          <a:xfrm>
            <a:off x="3117850" y="2060575"/>
            <a:ext cx="649288" cy="358775"/>
          </a:xfrm>
          <a:prstGeom prst="rightArrow">
            <a:avLst>
              <a:gd name="adj1" fmla="val 50000"/>
              <a:gd name="adj2" fmla="val 45243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fr-FR"/>
          </a:p>
        </p:txBody>
      </p:sp>
      <p:sp>
        <p:nvSpPr>
          <p:cNvPr id="1072133" name="AutoShape 5"/>
          <p:cNvSpPr>
            <a:spLocks noChangeArrowheads="1"/>
          </p:cNvSpPr>
          <p:nvPr/>
        </p:nvSpPr>
        <p:spPr bwMode="auto">
          <a:xfrm>
            <a:off x="6843713" y="1989138"/>
            <a:ext cx="647700" cy="358775"/>
          </a:xfrm>
          <a:prstGeom prst="rightArrow">
            <a:avLst>
              <a:gd name="adj1" fmla="val 50000"/>
              <a:gd name="adj2" fmla="val 45133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/>
          <a:lstStyle/>
          <a:p>
            <a:endParaRPr lang="fr-FR"/>
          </a:p>
        </p:txBody>
      </p:sp>
      <p:sp>
        <p:nvSpPr>
          <p:cNvPr id="1072134" name="Rectangle 6"/>
          <p:cNvSpPr>
            <a:spLocks noChangeArrowheads="1"/>
          </p:cNvSpPr>
          <p:nvPr/>
        </p:nvSpPr>
        <p:spPr bwMode="auto">
          <a:xfrm>
            <a:off x="6440488" y="4437063"/>
            <a:ext cx="3240087" cy="216058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SzPct val="100000"/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SzPct val="100000"/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SzPct val="100000"/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SzPct val="100000"/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SzPct val="100000"/>
              <a:buChar char="•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lnSpc>
                <a:spcPct val="130000"/>
              </a:lnSpc>
              <a:buFontTx/>
              <a:buNone/>
            </a:pPr>
            <a:r>
              <a:rPr lang="fr-FR" altLang="fr-FR" sz="28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Cause  Indéterminée: </a:t>
            </a:r>
          </a:p>
          <a:p>
            <a:pPr algn="ctr">
              <a:lnSpc>
                <a:spcPct val="130000"/>
              </a:lnSpc>
              <a:buFontTx/>
              <a:buNone/>
            </a:pPr>
            <a:r>
              <a:rPr lang="fr-FR" altLang="fr-FR" sz="2800" b="1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 à 40 %</a:t>
            </a:r>
            <a:endParaRPr lang="fr-FR" altLang="fr-FR" sz="2800">
              <a:solidFill>
                <a:srgbClr val="FF3300"/>
              </a:solidFill>
            </a:endParaRPr>
          </a:p>
        </p:txBody>
      </p:sp>
      <p:grpSp>
        <p:nvGrpSpPr>
          <p:cNvPr id="1072135" name="Group 7"/>
          <p:cNvGrpSpPr>
            <a:grpSpLocks/>
          </p:cNvGrpSpPr>
          <p:nvPr/>
        </p:nvGrpSpPr>
        <p:grpSpPr bwMode="auto">
          <a:xfrm>
            <a:off x="7816850" y="1268413"/>
            <a:ext cx="1782763" cy="3024187"/>
            <a:chOff x="4105" y="799"/>
            <a:chExt cx="998" cy="1905"/>
          </a:xfrm>
        </p:grpSpPr>
        <p:sp>
          <p:nvSpPr>
            <p:cNvPr id="1072136" name="Rectangle 8"/>
            <p:cNvSpPr>
              <a:spLocks noChangeArrowheads="1"/>
            </p:cNvSpPr>
            <p:nvPr/>
          </p:nvSpPr>
          <p:spPr bwMode="auto">
            <a:xfrm>
              <a:off x="4105" y="799"/>
              <a:ext cx="998" cy="125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algn="ctr" eaLnBrk="1" hangingPunct="1">
                <a:spcBef>
                  <a:spcPct val="20000"/>
                </a:spcBef>
              </a:pPr>
              <a:r>
                <a:rPr lang="fr-FR" altLang="fr-FR" b="1">
                  <a:solidFill>
                    <a:srgbClr val="FF3300"/>
                  </a:solidFill>
                  <a:latin typeface="Arial" panose="020B0604020202020204" pitchFamily="34" charset="0"/>
                </a:rPr>
                <a:t>3</a:t>
              </a:r>
            </a:p>
            <a:p>
              <a:pPr algn="ctr" eaLnBrk="1" hangingPunct="1">
                <a:spcBef>
                  <a:spcPct val="20000"/>
                </a:spcBef>
              </a:pPr>
              <a:r>
                <a:rPr lang="fr-FR" altLang="fr-FR" sz="20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</a:rPr>
                <a:t>Biopsie Neuro</a:t>
              </a:r>
            </a:p>
            <a:p>
              <a:pPr algn="ctr" eaLnBrk="1" hangingPunct="1">
                <a:spcBef>
                  <a:spcPct val="20000"/>
                </a:spcBef>
              </a:pPr>
              <a:r>
                <a:rPr lang="fr-FR" altLang="fr-FR" sz="2000" b="1">
                  <a:effectLst>
                    <a:outerShdw blurRad="38100" dist="38100" dir="2700000" algn="tl">
                      <a:srgbClr val="000000"/>
                    </a:outerShdw>
                  </a:effectLst>
                  <a:latin typeface="Arial" panose="020B0604020202020204" pitchFamily="34" charset="0"/>
                </a:rPr>
                <a:t>musculaire</a:t>
              </a:r>
              <a:r>
                <a:rPr lang="fr-FR" altLang="fr-FR" sz="2400">
                  <a:latin typeface="Arial" panose="020B0604020202020204" pitchFamily="34" charset="0"/>
                </a:rPr>
                <a:t> </a:t>
              </a:r>
            </a:p>
            <a:p>
              <a:pPr algn="ctr" eaLnBrk="1" hangingPunct="1">
                <a:spcBef>
                  <a:spcPct val="20000"/>
                </a:spcBef>
              </a:pPr>
              <a:endParaRPr lang="fr-FR" altLang="fr-FR" sz="2400">
                <a:latin typeface="Arial" panose="020B0604020202020204" pitchFamily="34" charset="0"/>
              </a:endParaRPr>
            </a:p>
          </p:txBody>
        </p:sp>
        <p:pic>
          <p:nvPicPr>
            <p:cNvPr id="1072137" name="Picture 9" descr="IMGP1056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5" y="1956"/>
              <a:ext cx="998" cy="7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72138" name="Group 10"/>
          <p:cNvGrpSpPr>
            <a:grpSpLocks/>
          </p:cNvGrpSpPr>
          <p:nvPr/>
        </p:nvGrpSpPr>
        <p:grpSpPr bwMode="auto">
          <a:xfrm>
            <a:off x="4171950" y="1268413"/>
            <a:ext cx="2108200" cy="3097212"/>
            <a:chOff x="2018" y="799"/>
            <a:chExt cx="1180" cy="1951"/>
          </a:xfrm>
        </p:grpSpPr>
        <p:sp>
          <p:nvSpPr>
            <p:cNvPr id="1072139" name="Rectangle 11"/>
            <p:cNvSpPr>
              <a:spLocks noChangeArrowheads="1"/>
            </p:cNvSpPr>
            <p:nvPr/>
          </p:nvSpPr>
          <p:spPr bwMode="auto">
            <a:xfrm>
              <a:off x="2018" y="799"/>
              <a:ext cx="1180" cy="117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algn="ctr" eaLnBrk="1" hangingPunct="1">
                <a:spcBef>
                  <a:spcPct val="20000"/>
                </a:spcBef>
              </a:pPr>
              <a:r>
                <a:rPr lang="fr-FR" altLang="fr-FR" b="1">
                  <a:solidFill>
                    <a:srgbClr val="FF3300"/>
                  </a:solidFill>
                  <a:latin typeface="Arial" panose="020B0604020202020204" pitchFamily="34" charset="0"/>
                </a:rPr>
                <a:t>2</a:t>
              </a:r>
            </a:p>
            <a:p>
              <a:pPr algn="ctr" eaLnBrk="1" hangingPunct="1">
                <a:spcBef>
                  <a:spcPct val="20000"/>
                </a:spcBef>
              </a:pPr>
              <a:r>
                <a:rPr lang="fr-FR" altLang="fr-FR" sz="2000" b="1">
                  <a:latin typeface="Arial" panose="020B0604020202020204" pitchFamily="34" charset="0"/>
                </a:rPr>
                <a:t>Examens plus orientés </a:t>
              </a:r>
            </a:p>
            <a:p>
              <a:pPr algn="ctr" eaLnBrk="1" hangingPunct="1">
                <a:spcBef>
                  <a:spcPct val="20000"/>
                </a:spcBef>
              </a:pPr>
              <a:r>
                <a:rPr lang="fr-FR" altLang="fr-FR" sz="2000" b="1">
                  <a:latin typeface="Arial" panose="020B0604020202020204" pitchFamily="34" charset="0"/>
                </a:rPr>
                <a:t>(LCR, BOM, BGSA, TDM)</a:t>
              </a:r>
            </a:p>
          </p:txBody>
        </p:sp>
        <p:pic>
          <p:nvPicPr>
            <p:cNvPr id="1072140" name="Picture 12" descr="p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8" y="1978"/>
              <a:ext cx="1135" cy="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72141" name="Group 13"/>
          <p:cNvGrpSpPr>
            <a:grpSpLocks/>
          </p:cNvGrpSpPr>
          <p:nvPr/>
        </p:nvGrpSpPr>
        <p:grpSpPr bwMode="auto">
          <a:xfrm>
            <a:off x="687388" y="1268413"/>
            <a:ext cx="1865312" cy="3108325"/>
            <a:chOff x="158" y="799"/>
            <a:chExt cx="1044" cy="1958"/>
          </a:xfrm>
        </p:grpSpPr>
        <p:sp>
          <p:nvSpPr>
            <p:cNvPr id="1072142" name="Rectangle 14"/>
            <p:cNvSpPr>
              <a:spLocks noChangeArrowheads="1"/>
            </p:cNvSpPr>
            <p:nvPr/>
          </p:nvSpPr>
          <p:spPr bwMode="auto">
            <a:xfrm>
              <a:off x="158" y="799"/>
              <a:ext cx="1044" cy="1171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algn="ctr" eaLnBrk="1" hangingPunct="1">
                <a:spcBef>
                  <a:spcPct val="20000"/>
                </a:spcBef>
              </a:pPr>
              <a:r>
                <a:rPr lang="fr-FR" altLang="fr-FR" b="1">
                  <a:solidFill>
                    <a:srgbClr val="FF3300"/>
                  </a:solidFill>
                  <a:latin typeface="Arial" panose="020B0604020202020204" pitchFamily="34" charset="0"/>
                </a:rPr>
                <a:t>1</a:t>
              </a:r>
            </a:p>
            <a:p>
              <a:pPr algn="ctr" eaLnBrk="1" hangingPunct="1">
                <a:spcBef>
                  <a:spcPct val="20000"/>
                </a:spcBef>
              </a:pPr>
              <a:r>
                <a:rPr lang="fr-FR" altLang="fr-FR" sz="2000" b="1">
                  <a:latin typeface="Arial" panose="020B0604020202020204" pitchFamily="34" charset="0"/>
                </a:rPr>
                <a:t>Bilan biologique, </a:t>
              </a:r>
            </a:p>
            <a:p>
              <a:pPr algn="ctr" eaLnBrk="1" hangingPunct="1">
                <a:spcBef>
                  <a:spcPct val="20000"/>
                </a:spcBef>
              </a:pPr>
              <a:r>
                <a:rPr lang="fr-FR" altLang="fr-FR" sz="2000" b="1">
                  <a:latin typeface="Arial" panose="020B0604020202020204" pitchFamily="34" charset="0"/>
                </a:rPr>
                <a:t>Rx Thorax, Sérologies</a:t>
              </a:r>
            </a:p>
          </p:txBody>
        </p:sp>
        <p:pic>
          <p:nvPicPr>
            <p:cNvPr id="1072143" name="Picture 15" descr="image_05-07">
              <a:hlinkClick r:id="rId5"/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993"/>
            <a:stretch>
              <a:fillRect/>
            </a:stretch>
          </p:blipFill>
          <p:spPr bwMode="auto">
            <a:xfrm>
              <a:off x="158" y="1979"/>
              <a:ext cx="1044" cy="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13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72131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72131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72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72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72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72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72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72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72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7213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72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72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72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72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2131" grpId="0" build="p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6514" name="Rectangle 2"/>
          <p:cNvSpPr>
            <a:spLocks noGrp="1" noChangeArrowheads="1"/>
          </p:cNvSpPr>
          <p:nvPr>
            <p:ph type="title"/>
          </p:nvPr>
        </p:nvSpPr>
        <p:spPr>
          <a:xfrm>
            <a:off x="171450" y="152400"/>
            <a:ext cx="10115550" cy="427038"/>
          </a:xfrm>
        </p:spPr>
        <p:txBody>
          <a:bodyPr/>
          <a:lstStyle/>
          <a:p>
            <a:pPr defTabSz="914400"/>
            <a:r>
              <a:rPr lang="fr-FR" altLang="fr-FR" sz="360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Neuropathie  des petites fibres</a:t>
            </a:r>
          </a:p>
        </p:txBody>
      </p:sp>
      <p:pic>
        <p:nvPicPr>
          <p:cNvPr id="1216515" name="Picture 3" descr="bordeaux 3"/>
          <p:cNvPicPr>
            <a:picLocks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1200" y="1196975"/>
            <a:ext cx="3776663" cy="13017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16516" name="Text Box 4"/>
          <p:cNvSpPr txBox="1">
            <a:spLocks noChangeArrowheads="1"/>
          </p:cNvSpPr>
          <p:nvPr/>
        </p:nvSpPr>
        <p:spPr bwMode="auto">
          <a:xfrm>
            <a:off x="5711825" y="2781300"/>
            <a:ext cx="4164013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fr-FR" altLang="fr-FR" sz="1800" b="1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Biopsie cutané : Ac anti PGP 9.5</a:t>
            </a:r>
          </a:p>
          <a:p>
            <a:pPr eaLnBrk="1" hangingPunct="1"/>
            <a:r>
              <a:rPr lang="fr-FR" altLang="fr-FR" sz="1600"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Somner et Lauria,lancet neurol 2007</a:t>
            </a:r>
            <a:r>
              <a:rPr lang="fr-FR" altLang="fr-FR" sz="180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216517" name="Text Box 5"/>
          <p:cNvSpPr txBox="1">
            <a:spLocks noChangeArrowheads="1"/>
          </p:cNvSpPr>
          <p:nvPr/>
        </p:nvSpPr>
        <p:spPr bwMode="auto">
          <a:xfrm>
            <a:off x="6197600" y="5445125"/>
            <a:ext cx="31797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fr-FR" altLang="fr-FR" sz="24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PE laser</a:t>
            </a:r>
          </a:p>
          <a:p>
            <a:pPr eaLnBrk="1" hangingPunct="1"/>
            <a:r>
              <a:rPr lang="fr-FR" altLang="fr-FR" sz="1600">
                <a:latin typeface="Arial" panose="020B0604020202020204" pitchFamily="34" charset="0"/>
              </a:rPr>
              <a:t>Lefaucheur et Créange, 2004</a:t>
            </a:r>
          </a:p>
        </p:txBody>
      </p:sp>
      <p:pic>
        <p:nvPicPr>
          <p:cNvPr id="121651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700" y="4083050"/>
            <a:ext cx="1847850" cy="1233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16519" name="Picture 7" descr="Image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413" y="4208463"/>
            <a:ext cx="1811337" cy="804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6520" name="Picture 8" descr="Fiche dg PRN 1"/>
          <p:cNvPicPr>
            <a:picLocks noChangeAspect="1" noChangeArrowheads="1"/>
          </p:cNvPicPr>
          <p:nvPr>
            <p:ph sz="quarter" idx="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7050" y="836613"/>
            <a:ext cx="4456113" cy="34559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16521" name="Text Box 9"/>
          <p:cNvSpPr txBox="1">
            <a:spLocks noChangeArrowheads="1"/>
          </p:cNvSpPr>
          <p:nvPr/>
        </p:nvSpPr>
        <p:spPr bwMode="auto">
          <a:xfrm>
            <a:off x="746125" y="4600575"/>
            <a:ext cx="402272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fr-FR" altLang="fr-FR" sz="2400">
                <a:latin typeface="Arial" panose="020B0604020202020204" pitchFamily="34" charset="0"/>
              </a:rPr>
              <a:t>ENMG normal</a:t>
            </a:r>
          </a:p>
          <a:p>
            <a:pPr eaLnBrk="1" hangingPunct="1"/>
            <a:r>
              <a:rPr lang="fr-FR" altLang="fr-FR" sz="2400">
                <a:latin typeface="Arial" panose="020B0604020202020204" pitchFamily="34" charset="0"/>
              </a:rPr>
              <a:t>Y compris les amplitudes</a:t>
            </a:r>
          </a:p>
          <a:p>
            <a:pPr eaLnBrk="1" hangingPunct="1"/>
            <a:r>
              <a:rPr lang="fr-FR" altLang="fr-FR" sz="2400">
                <a:latin typeface="Arial" panose="020B0604020202020204" pitchFamily="34" charset="0"/>
              </a:rPr>
              <a:t>Sensitives +++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634" name="Rectangle 2"/>
          <p:cNvSpPr>
            <a:spLocks noChangeArrowheads="1"/>
          </p:cNvSpPr>
          <p:nvPr/>
        </p:nvSpPr>
        <p:spPr bwMode="auto">
          <a:xfrm>
            <a:off x="247650" y="225425"/>
            <a:ext cx="9167813" cy="6088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bIns="0" anchor="ctr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fr-FR" sz="1800" b="1">
                <a:effectLst>
                  <a:outerShdw blurRad="38100" dist="38100" dir="2700000" algn="tl">
                    <a:srgbClr val="000000"/>
                  </a:outerShdw>
                </a:effectLst>
              </a:rPr>
              <a:t>Causes à rechercher devant une neuropathie des « petites fibres » :</a:t>
            </a:r>
            <a:endParaRPr lang="fr-FR" altLang="fr-FR" sz="18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fr-FR" altLang="fr-FR" sz="1800" b="1">
                <a:effectLst>
                  <a:outerShdw blurRad="38100" dist="38100" dir="2700000" algn="tl">
                    <a:srgbClr val="000000"/>
                  </a:outerShdw>
                </a:effectLst>
              </a:rPr>
              <a:t>Acquises :				</a:t>
            </a:r>
          </a:p>
          <a:p>
            <a:r>
              <a:rPr lang="fr-FR" altLang="fr-FR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. Diabète</a:t>
            </a:r>
            <a:endParaRPr lang="fr-FR" altLang="fr-FR" sz="1800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fr-FR" altLang="fr-FR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. Intolérance au glucose (test oral glucosé, 75 g , 2h)</a:t>
            </a:r>
          </a:p>
          <a:p>
            <a:r>
              <a:rPr lang="fr-FR" altLang="fr-FR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. Amylose systémique AL (IEP, chaînes légères dans les urines)</a:t>
            </a:r>
          </a:p>
          <a:p>
            <a:r>
              <a:rPr lang="fr-FR" altLang="fr-FR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. Alcool</a:t>
            </a:r>
          </a:p>
          <a:p>
            <a:r>
              <a:rPr lang="fr-FR" altLang="fr-FR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. Sd de Goujerot-Sjögren, Lupus, maladie celiaque</a:t>
            </a:r>
          </a:p>
          <a:p>
            <a:r>
              <a:rPr lang="fr-FR" altLang="fr-FR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. Médicaments (Flagyl°…)</a:t>
            </a:r>
          </a:p>
          <a:p>
            <a:r>
              <a:rPr lang="fr-FR" altLang="fr-FR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.Toxiques (Ciguatéra,  solvants…)</a:t>
            </a:r>
          </a:p>
          <a:p>
            <a:r>
              <a:rPr lang="fr-FR" altLang="fr-FR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. VIH</a:t>
            </a:r>
          </a:p>
          <a:p>
            <a:r>
              <a:rPr lang="fr-FR" altLang="fr-FR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. Hyperlipidémie (Triglycérides)</a:t>
            </a:r>
          </a:p>
          <a:p>
            <a:r>
              <a:rPr lang="fr-FR" altLang="fr-FR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. Cryoglobulinémie (VHC)</a:t>
            </a:r>
          </a:p>
          <a:p>
            <a:r>
              <a:rPr lang="fr-FR" altLang="fr-FR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De façon exceptionnelle : Sarcoïdose, vascularite, variant de syndrome de « Guillain-Barré », Après un épisode infectieux viral</a:t>
            </a:r>
          </a:p>
          <a:p>
            <a:endParaRPr lang="fr-FR" altLang="fr-FR" sz="1800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fr-FR" altLang="fr-FR" sz="1800" b="1">
                <a:effectLst>
                  <a:outerShdw blurRad="38100" dist="38100" dir="2700000" algn="tl">
                    <a:srgbClr val="000000"/>
                  </a:outerShdw>
                </a:effectLst>
              </a:rPr>
              <a:t>Héréditaires :			</a:t>
            </a:r>
          </a:p>
          <a:p>
            <a:r>
              <a:rPr lang="fr-FR" altLang="fr-FR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. Amylose héréditaire à TTR </a:t>
            </a:r>
            <a:endParaRPr lang="fr-FR" altLang="fr-FR" sz="1800" b="1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fr-FR" altLang="fr-FR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. Neuropathie sensitive et autonomique héréditaire (HSAN)</a:t>
            </a:r>
          </a:p>
          <a:p>
            <a:r>
              <a:rPr lang="fr-FR" altLang="fr-FR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. Maladie de Fabry (Alpha galactosidase) </a:t>
            </a:r>
          </a:p>
          <a:p>
            <a:r>
              <a:rPr lang="fr-FR" altLang="fr-FR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.Maladie de Tangier (électrophorèse des lipoprotéines)</a:t>
            </a:r>
          </a:p>
          <a:p>
            <a:endParaRPr lang="fr-FR" altLang="fr-FR" sz="1800"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r>
              <a:rPr lang="fr-FR" altLang="fr-FR" sz="1800" b="1">
                <a:effectLst>
                  <a:outerShdw blurRad="38100" dist="38100" dir="2700000" algn="tl">
                    <a:srgbClr val="000000"/>
                  </a:outerShdw>
                </a:effectLst>
              </a:rPr>
              <a:t>Idiopathiques : </a:t>
            </a:r>
            <a:r>
              <a:rPr lang="fr-FR" altLang="fr-FR" sz="1800">
                <a:effectLst>
                  <a:outerShdw blurRad="38100" dist="38100" dir="2700000" algn="tl">
                    <a:srgbClr val="000000"/>
                  </a:outerShdw>
                </a:effectLst>
              </a:rPr>
              <a:t>fréquent, surtout après 60 ans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82" name="Rectangle 2"/>
          <p:cNvSpPr>
            <a:spLocks noGrp="1" noChangeArrowheads="1"/>
          </p:cNvSpPr>
          <p:nvPr>
            <p:ph type="title"/>
          </p:nvPr>
        </p:nvSpPr>
        <p:spPr>
          <a:xfrm>
            <a:off x="1255713" y="0"/>
            <a:ext cx="7772400" cy="1143000"/>
          </a:xfrm>
        </p:spPr>
        <p:txBody>
          <a:bodyPr/>
          <a:lstStyle/>
          <a:p>
            <a:pPr defTabSz="914400"/>
            <a:r>
              <a:rPr lang="fr-FR" altLang="fr-FR"/>
              <a:t>Causes à rechercher</a:t>
            </a:r>
          </a:p>
        </p:txBody>
      </p:sp>
      <p:sp>
        <p:nvSpPr>
          <p:cNvPr id="8908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43050" y="1147763"/>
            <a:ext cx="8743950" cy="4872037"/>
          </a:xfrm>
        </p:spPr>
        <p:txBody>
          <a:bodyPr/>
          <a:lstStyle/>
          <a:p>
            <a:pPr marL="193675" indent="-193675" defTabSz="914400"/>
            <a:r>
              <a:rPr lang="fr-FR" altLang="fr-FR" sz="2000"/>
              <a:t>Métabolique</a:t>
            </a:r>
          </a:p>
          <a:p>
            <a:pPr marL="763588" lvl="1" defTabSz="914400"/>
            <a:r>
              <a:rPr lang="fr-FR" altLang="fr-FR" sz="2000"/>
              <a:t>diabète </a:t>
            </a:r>
          </a:p>
          <a:p>
            <a:pPr marL="193675" indent="-193675" defTabSz="914400"/>
            <a:r>
              <a:rPr lang="fr-FR" altLang="fr-FR" sz="2000"/>
              <a:t>Amylose </a:t>
            </a:r>
          </a:p>
          <a:p>
            <a:pPr marL="763588" lvl="1" defTabSz="914400"/>
            <a:r>
              <a:rPr lang="fr-FR" altLang="fr-FR" sz="2000"/>
              <a:t>chaînes légères</a:t>
            </a:r>
          </a:p>
          <a:p>
            <a:pPr marL="763588" lvl="1" defTabSz="914400"/>
            <a:r>
              <a:rPr lang="fr-FR" altLang="fr-FR" sz="2000"/>
              <a:t>TTR </a:t>
            </a:r>
          </a:p>
          <a:p>
            <a:pPr marL="193675" indent="-193675" defTabSz="914400"/>
            <a:r>
              <a:rPr lang="fr-FR" altLang="fr-FR" sz="2000"/>
              <a:t>Dysimmunitaire</a:t>
            </a:r>
          </a:p>
          <a:p>
            <a:pPr marL="763588" lvl="1" defTabSz="914400"/>
            <a:r>
              <a:rPr lang="fr-FR" altLang="fr-FR" sz="2000"/>
              <a:t>syndrome de Sjögren, </a:t>
            </a:r>
          </a:p>
          <a:p>
            <a:pPr marL="763588" lvl="1" defTabSz="914400"/>
            <a:r>
              <a:rPr lang="fr-FR" altLang="fr-FR" sz="2000"/>
              <a:t>cryoglobuline, </a:t>
            </a:r>
          </a:p>
          <a:p>
            <a:pPr marL="763588" lvl="1" defTabSz="914400"/>
            <a:r>
              <a:rPr lang="fr-FR" altLang="fr-FR" sz="2000"/>
              <a:t>maladie celiaque (Brannagan, Arch Neurol 2005), </a:t>
            </a:r>
          </a:p>
          <a:p>
            <a:pPr marL="193675" indent="-193675" defTabSz="914400"/>
            <a:r>
              <a:rPr lang="fr-FR" altLang="fr-FR" sz="2000"/>
              <a:t>Infectieuses</a:t>
            </a:r>
          </a:p>
          <a:p>
            <a:pPr marL="763588" lvl="1" defTabSz="914400"/>
            <a:r>
              <a:rPr lang="fr-FR" altLang="fr-FR" sz="2000"/>
              <a:t>VHC</a:t>
            </a:r>
          </a:p>
          <a:p>
            <a:pPr marL="763588" lvl="1" defTabSz="914400"/>
            <a:r>
              <a:rPr lang="fr-FR" altLang="fr-FR" sz="2000"/>
              <a:t>VIH </a:t>
            </a:r>
          </a:p>
          <a:p>
            <a:pPr marL="193675" indent="-193675" defTabSz="914400"/>
            <a:r>
              <a:rPr lang="fr-FR" altLang="fr-FR" sz="2000"/>
              <a:t>Divers </a:t>
            </a:r>
          </a:p>
          <a:p>
            <a:pPr marL="763588" lvl="1" defTabSz="914400"/>
            <a:r>
              <a:rPr lang="fr-FR" altLang="fr-FR" sz="2000"/>
              <a:t>maladie de Fabry</a:t>
            </a:r>
          </a:p>
          <a:p>
            <a:pPr marL="763588" lvl="1" defTabSz="914400"/>
            <a:r>
              <a:rPr lang="fr-FR" altLang="fr-FR" sz="2000"/>
              <a:t>Maladie de Tangier</a:t>
            </a:r>
          </a:p>
          <a:p>
            <a:pPr marL="193675" indent="-193675" defTabSz="914400"/>
            <a:endParaRPr lang="fr-FR" altLang="fr-FR"/>
          </a:p>
        </p:txBody>
      </p:sp>
      <p:sp>
        <p:nvSpPr>
          <p:cNvPr id="890884" name="Text Box 4"/>
          <p:cNvSpPr txBox="1">
            <a:spLocks noChangeArrowheads="1"/>
          </p:cNvSpPr>
          <p:nvPr/>
        </p:nvSpPr>
        <p:spPr bwMode="auto">
          <a:xfrm>
            <a:off x="9802813" y="6475413"/>
            <a:ext cx="293687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fr-FR" altLang="fr-FR" sz="900">
                <a:latin typeface="Arial" panose="020B0604020202020204" pitchFamily="34" charset="0"/>
              </a:rPr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930" name="Rectangle 2"/>
          <p:cNvSpPr>
            <a:spLocks noGrp="1" noChangeArrowheads="1"/>
          </p:cNvSpPr>
          <p:nvPr>
            <p:ph type="title"/>
          </p:nvPr>
        </p:nvSpPr>
        <p:spPr>
          <a:xfrm>
            <a:off x="1255713" y="333375"/>
            <a:ext cx="7772400" cy="1143000"/>
          </a:xfrm>
        </p:spPr>
        <p:txBody>
          <a:bodyPr/>
          <a:lstStyle/>
          <a:p>
            <a:pPr defTabSz="914400"/>
            <a:r>
              <a:rPr lang="fr-FR" altLang="fr-FR"/>
              <a:t>Neuropathies à petites fibres </a:t>
            </a:r>
          </a:p>
        </p:txBody>
      </p:sp>
      <p:sp>
        <p:nvSpPr>
          <p:cNvPr id="8929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93750" y="1390650"/>
            <a:ext cx="8743950" cy="4114800"/>
          </a:xfrm>
        </p:spPr>
        <p:txBody>
          <a:bodyPr/>
          <a:lstStyle/>
          <a:p>
            <a:pPr marL="193675" indent="-193675" defTabSz="914400"/>
            <a:r>
              <a:rPr lang="fr-FR" altLang="fr-FR"/>
              <a:t>Non-length dependent small fibre neuropathy/ganglionopathy. </a:t>
            </a:r>
            <a:r>
              <a:rPr lang="fr-FR" altLang="fr-FR" sz="2800"/>
              <a:t>Gorson </a:t>
            </a:r>
            <a:r>
              <a:rPr lang="fr-FR" altLang="fr-FR" sz="2800" i="1"/>
              <a:t>et al</a:t>
            </a:r>
            <a:r>
              <a:rPr lang="fr-FR" altLang="fr-FR" sz="2800"/>
              <a:t>. J Neurol Neurosurg Psychiatry 2008;79:163–169. </a:t>
            </a:r>
            <a:br>
              <a:rPr lang="fr-FR" altLang="fr-FR" sz="2800"/>
            </a:br>
            <a:endParaRPr lang="fr-FR" altLang="fr-FR" sz="2800"/>
          </a:p>
        </p:txBody>
      </p:sp>
      <p:pic>
        <p:nvPicPr>
          <p:cNvPr id="89293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2997200"/>
            <a:ext cx="9698037" cy="360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92933" name="Text Box 5"/>
          <p:cNvSpPr txBox="1">
            <a:spLocks noChangeArrowheads="1"/>
          </p:cNvSpPr>
          <p:nvPr/>
        </p:nvSpPr>
        <p:spPr bwMode="auto">
          <a:xfrm>
            <a:off x="9817100" y="6475413"/>
            <a:ext cx="2936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fr-FR" altLang="fr-FR" sz="900">
                <a:latin typeface="Arial" panose="020B0604020202020204" pitchFamily="34" charset="0"/>
              </a:rPr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026" name="Rectangle 2"/>
          <p:cNvSpPr>
            <a:spLocks noGrp="1" noChangeArrowheads="1"/>
          </p:cNvSpPr>
          <p:nvPr>
            <p:ph type="title"/>
          </p:nvPr>
        </p:nvSpPr>
        <p:spPr>
          <a:xfrm>
            <a:off x="565150" y="317500"/>
            <a:ext cx="9721850" cy="1143000"/>
          </a:xfrm>
        </p:spPr>
        <p:txBody>
          <a:bodyPr/>
          <a:lstStyle/>
          <a:p>
            <a:pPr defTabSz="914400"/>
            <a:r>
              <a:rPr lang="fr-FR" altLang="fr-FR" sz="4000"/>
              <a:t>Neuropathies/neuronopathies à petites fibres</a:t>
            </a:r>
          </a:p>
        </p:txBody>
      </p:sp>
      <p:sp>
        <p:nvSpPr>
          <p:cNvPr id="8970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43050" y="1905000"/>
            <a:ext cx="8743950" cy="4297363"/>
          </a:xfrm>
        </p:spPr>
        <p:txBody>
          <a:bodyPr/>
          <a:lstStyle/>
          <a:p>
            <a:pPr marL="193675" indent="-193675" defTabSz="914400"/>
            <a:r>
              <a:rPr lang="fr-FR" altLang="fr-FR" sz="2000"/>
              <a:t>Causes </a:t>
            </a:r>
          </a:p>
          <a:p>
            <a:pPr marL="763588" lvl="1" defTabSz="914400"/>
            <a:r>
              <a:rPr lang="fr-FR" altLang="fr-FR" sz="2000"/>
              <a:t>Anomalie du métabolisme glucidique : n= 6</a:t>
            </a:r>
          </a:p>
          <a:p>
            <a:pPr marL="763588" lvl="1" defTabSz="914400"/>
            <a:r>
              <a:rPr lang="fr-FR" altLang="fr-FR" sz="2000"/>
              <a:t>Gougerot-Sjögren : n =3</a:t>
            </a:r>
          </a:p>
          <a:p>
            <a:pPr marL="1182688" lvl="2" defTabSz="914400"/>
            <a:r>
              <a:rPr lang="fr-FR" altLang="fr-FR" sz="2000"/>
              <a:t>Anticorps négatifs </a:t>
            </a:r>
          </a:p>
          <a:p>
            <a:pPr marL="763588" lvl="1" defTabSz="914400"/>
            <a:r>
              <a:rPr lang="fr-FR" altLang="fr-FR" sz="2000"/>
              <a:t>Gammapathie monoclonale : n=1 </a:t>
            </a:r>
          </a:p>
          <a:p>
            <a:pPr marL="763588" lvl="1" defTabSz="914400"/>
            <a:r>
              <a:rPr lang="fr-FR" altLang="fr-FR" sz="2000"/>
              <a:t>Sprue : n= 1</a:t>
            </a:r>
          </a:p>
          <a:p>
            <a:pPr marL="763588" lvl="1" defTabSz="914400"/>
            <a:r>
              <a:rPr lang="fr-FR" altLang="fr-FR" sz="2000"/>
              <a:t>Hépatite C : n=1</a:t>
            </a:r>
          </a:p>
          <a:p>
            <a:pPr marL="193675" indent="-193675" defTabSz="914400"/>
            <a:r>
              <a:rPr lang="fr-FR" altLang="fr-FR" sz="2000"/>
              <a:t>Suggestion :  </a:t>
            </a:r>
          </a:p>
          <a:p>
            <a:pPr marL="763588" lvl="1" defTabSz="914400"/>
            <a:r>
              <a:rPr lang="fr-FR" altLang="fr-FR" sz="2000"/>
              <a:t>Ganglionopathie </a:t>
            </a:r>
          </a:p>
          <a:p>
            <a:pPr marL="763588" lvl="1" defTabSz="914400"/>
            <a:r>
              <a:rPr lang="fr-FR" altLang="fr-FR" sz="2000"/>
              <a:t>Spécifique des Petites fibres  </a:t>
            </a:r>
          </a:p>
          <a:p>
            <a:pPr marL="193675" indent="-193675" defTabSz="914400"/>
            <a:r>
              <a:rPr lang="fr-FR" altLang="fr-FR" sz="2000"/>
              <a:t>Atteinte métabolique ou inflammatoire/immune : </a:t>
            </a:r>
          </a:p>
          <a:p>
            <a:pPr marL="763588" lvl="1" defTabSz="914400"/>
            <a:r>
              <a:rPr lang="fr-FR" altLang="fr-FR" sz="2000"/>
              <a:t>50 % des cas</a:t>
            </a:r>
            <a:r>
              <a:rPr lang="fr-FR" altLang="fr-FR"/>
              <a:t> </a:t>
            </a:r>
          </a:p>
        </p:txBody>
      </p:sp>
      <p:sp>
        <p:nvSpPr>
          <p:cNvPr id="897028" name="Text Box 4"/>
          <p:cNvSpPr txBox="1">
            <a:spLocks noChangeArrowheads="1"/>
          </p:cNvSpPr>
          <p:nvPr/>
        </p:nvSpPr>
        <p:spPr bwMode="auto">
          <a:xfrm>
            <a:off x="9817100" y="6475413"/>
            <a:ext cx="2936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fr-FR" altLang="fr-FR" sz="900">
                <a:latin typeface="Arial" panose="020B0604020202020204" pitchFamily="34" charset="0"/>
              </a:rPr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138" name="Text Box 2"/>
          <p:cNvSpPr txBox="1">
            <a:spLocks noChangeArrowheads="1"/>
          </p:cNvSpPr>
          <p:nvPr/>
        </p:nvSpPr>
        <p:spPr bwMode="auto">
          <a:xfrm>
            <a:off x="387350" y="1627188"/>
            <a:ext cx="9631363" cy="4570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fr-FR" altLang="fr-FR" sz="2400" b="1">
              <a:latin typeface="Tahoma" panose="020B060403050404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endParaRPr lang="fr-FR" altLang="fr-FR" sz="2400" b="1">
              <a:latin typeface="Tahoma" panose="020B060403050404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50000"/>
              </a:spcBef>
            </a:pPr>
            <a:r>
              <a:rPr lang="fr-FR" altLang="fr-FR" sz="2000">
                <a:latin typeface="Tahoma" panose="020B0604030504040204" pitchFamily="34" charset="0"/>
                <a:ea typeface="ＭＳ Ｐゴシック" panose="020B0600070205080204" pitchFamily="34" charset="-128"/>
              </a:rPr>
              <a:t>- Amyotrophie insidieuse des muscles intrinsèques de la main</a:t>
            </a:r>
          </a:p>
          <a:p>
            <a:pPr eaLnBrk="1" hangingPunct="1">
              <a:spcBef>
                <a:spcPct val="50000"/>
              </a:spcBef>
            </a:pPr>
            <a:r>
              <a:rPr lang="fr-FR" altLang="fr-FR" sz="2000">
                <a:latin typeface="Tahoma" panose="020B0604030504040204" pitchFamily="34" charset="0"/>
                <a:ea typeface="ＭＳ Ｐゴシック" panose="020B0600070205080204" pitchFamily="34" charset="-128"/>
              </a:rPr>
              <a:t>- Pas  de douleur</a:t>
            </a:r>
          </a:p>
          <a:p>
            <a:pPr eaLnBrk="1" hangingPunct="1">
              <a:spcBef>
                <a:spcPct val="50000"/>
              </a:spcBef>
            </a:pPr>
            <a:r>
              <a:rPr lang="fr-FR" altLang="fr-FR" sz="2000">
                <a:latin typeface="Tahoma" panose="020B0604030504040204" pitchFamily="34" charset="0"/>
                <a:ea typeface="ＭＳ Ｐゴシック" panose="020B0600070205080204" pitchFamily="34" charset="-128"/>
              </a:rPr>
              <a:t>- Pas de trouble sensitif net</a:t>
            </a:r>
          </a:p>
          <a:p>
            <a:pPr eaLnBrk="1" hangingPunct="1">
              <a:spcBef>
                <a:spcPct val="50000"/>
              </a:spcBef>
            </a:pPr>
            <a:r>
              <a:rPr lang="fr-FR" altLang="fr-FR" sz="2000">
                <a:latin typeface="Tahoma" panose="020B0604030504040204" pitchFamily="34" charset="0"/>
                <a:ea typeface="ＭＳ Ｐゴシック" panose="020B0600070205080204" pitchFamily="34" charset="-128"/>
              </a:rPr>
              <a:t>- Potentiels sensitifs médian et cubital normaux</a:t>
            </a:r>
          </a:p>
          <a:p>
            <a:pPr eaLnBrk="1" hangingPunct="1">
              <a:spcBef>
                <a:spcPct val="50000"/>
              </a:spcBef>
            </a:pPr>
            <a:r>
              <a:rPr lang="fr-FR" altLang="fr-FR" sz="2000">
                <a:latin typeface="Tahoma" panose="020B0604030504040204" pitchFamily="34" charset="0"/>
                <a:ea typeface="ＭＳ Ｐゴシック" panose="020B0600070205080204" pitchFamily="34" charset="-128"/>
              </a:rPr>
              <a:t>- Conductions motrices nomales, amplitude diminuée</a:t>
            </a:r>
          </a:p>
          <a:p>
            <a:pPr eaLnBrk="1" hangingPunct="1">
              <a:spcBef>
                <a:spcPct val="50000"/>
              </a:spcBef>
            </a:pPr>
            <a:r>
              <a:rPr lang="fr-FR" altLang="fr-FR" sz="2000">
                <a:latin typeface="Tahoma" panose="020B0604030504040204" pitchFamily="34" charset="0"/>
                <a:ea typeface="ＭＳ Ｐゴシック" panose="020B0600070205080204" pitchFamily="34" charset="-128"/>
              </a:rPr>
              <a:t>- Pas de bloc de conduction</a:t>
            </a:r>
          </a:p>
          <a:p>
            <a:pPr eaLnBrk="1" hangingPunct="1">
              <a:spcBef>
                <a:spcPct val="50000"/>
              </a:spcBef>
              <a:buFontTx/>
              <a:buChar char="-"/>
            </a:pPr>
            <a:r>
              <a:rPr lang="fr-FR" altLang="fr-FR" sz="2000">
                <a:latin typeface="Tahoma" panose="020B0604030504040204" pitchFamily="34" charset="0"/>
                <a:ea typeface="ＭＳ Ｐゴシック" panose="020B0600070205080204" pitchFamily="34" charset="-128"/>
              </a:rPr>
              <a:t> Imagerie cervicale normale </a:t>
            </a:r>
          </a:p>
          <a:p>
            <a:pPr eaLnBrk="1" hangingPunct="1">
              <a:spcBef>
                <a:spcPct val="50000"/>
              </a:spcBef>
            </a:pPr>
            <a:r>
              <a:rPr lang="fr-FR" altLang="fr-FR" sz="2400" i="1">
                <a:latin typeface="Tahoma" panose="020B0604030504040204" pitchFamily="34" charset="0"/>
                <a:ea typeface="ＭＳ Ｐゴシック" panose="020B0600070205080204" pitchFamily="34" charset="-128"/>
              </a:rPr>
              <a:t>	</a:t>
            </a:r>
            <a:r>
              <a:rPr lang="fr-FR" altLang="fr-FR" sz="2400" i="1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Redouter une atteinte de la corne antérieure- SLA</a:t>
            </a:r>
          </a:p>
        </p:txBody>
      </p:sp>
      <p:graphicFrame>
        <p:nvGraphicFramePr>
          <p:cNvPr id="1243139" name="Object 3"/>
          <p:cNvGraphicFramePr>
            <a:graphicFrameLocks noChangeAspect="1"/>
          </p:cNvGraphicFramePr>
          <p:nvPr/>
        </p:nvGraphicFramePr>
        <p:xfrm>
          <a:off x="7327900" y="3225800"/>
          <a:ext cx="2959100" cy="203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3141" name="Photo Editor Photo" r:id="rId3" imgW="13295238" imgH="10285714" progId="MSPhotoEd.3">
                  <p:embed/>
                </p:oleObj>
              </mc:Choice>
              <mc:Fallback>
                <p:oleObj name="Photo Editor Photo" r:id="rId3" imgW="13295238" imgH="10285714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27900" y="3225800"/>
                        <a:ext cx="2959100" cy="2035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4314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14400"/>
            <a:r>
              <a:rPr lang="fr-FR" altLang="fr-FR" sz="4000"/>
              <a:t>DEFICIT MOTEUR PUR DE LA MAIN +/- de l’avant bras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2114" name="Rectangle 2"/>
          <p:cNvSpPr>
            <a:spLocks noChangeArrowheads="1"/>
          </p:cNvSpPr>
          <p:nvPr/>
        </p:nvSpPr>
        <p:spPr bwMode="auto">
          <a:xfrm>
            <a:off x="0" y="260350"/>
            <a:ext cx="76469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fr-FR" altLang="fr-FR" sz="2400" b="1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PARALYSIE DE LA MAIN - ETIOLOGIES</a:t>
            </a:r>
          </a:p>
        </p:txBody>
      </p:sp>
      <p:pic>
        <p:nvPicPr>
          <p:cNvPr id="1242115" name="Picture 3" descr="mca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" y="1381125"/>
            <a:ext cx="3808413" cy="486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2116" name="Rectangle 4"/>
          <p:cNvSpPr>
            <a:spLocks noChangeArrowheads="1"/>
          </p:cNvSpPr>
          <p:nvPr/>
        </p:nvSpPr>
        <p:spPr bwMode="auto">
          <a:xfrm>
            <a:off x="3402013" y="3694113"/>
            <a:ext cx="892175" cy="2451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242117" name="Rectangle 5"/>
          <p:cNvSpPr>
            <a:spLocks noChangeArrowheads="1"/>
          </p:cNvSpPr>
          <p:nvPr/>
        </p:nvSpPr>
        <p:spPr bwMode="auto">
          <a:xfrm>
            <a:off x="3209925" y="4035425"/>
            <a:ext cx="398463" cy="5000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242118" name="Rectangle 6"/>
          <p:cNvSpPr>
            <a:spLocks noChangeArrowheads="1"/>
          </p:cNvSpPr>
          <p:nvPr/>
        </p:nvSpPr>
        <p:spPr bwMode="auto">
          <a:xfrm>
            <a:off x="3001963" y="4205288"/>
            <a:ext cx="454025" cy="90328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242119" name="Rectangle 7"/>
          <p:cNvSpPr>
            <a:spLocks noChangeArrowheads="1"/>
          </p:cNvSpPr>
          <p:nvPr/>
        </p:nvSpPr>
        <p:spPr bwMode="auto">
          <a:xfrm>
            <a:off x="2867025" y="4438650"/>
            <a:ext cx="246063" cy="5969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242120" name="Rectangle 8"/>
          <p:cNvSpPr>
            <a:spLocks noChangeArrowheads="1"/>
          </p:cNvSpPr>
          <p:nvPr/>
        </p:nvSpPr>
        <p:spPr bwMode="auto">
          <a:xfrm>
            <a:off x="3319463" y="5572125"/>
            <a:ext cx="220662" cy="3413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pic>
        <p:nvPicPr>
          <p:cNvPr id="1242121" name="Picture 9" descr="vcm2"/>
          <p:cNvPicPr>
            <a:picLocks noChangeAspect="1" noChangeArrowheads="1"/>
          </p:cNvPicPr>
          <p:nvPr/>
        </p:nvPicPr>
        <p:blipFill>
          <a:blip r:embed="rId4">
            <a:lum bright="-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175" y="1773238"/>
            <a:ext cx="2770188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2122" name="Line 10"/>
          <p:cNvSpPr>
            <a:spLocks noChangeShapeType="1"/>
          </p:cNvSpPr>
          <p:nvPr/>
        </p:nvSpPr>
        <p:spPr bwMode="auto">
          <a:xfrm>
            <a:off x="2955925" y="2997200"/>
            <a:ext cx="1619250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1242123" name="Picture 11" descr="ulnaire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02" b="76140"/>
          <a:stretch>
            <a:fillRect/>
          </a:stretch>
        </p:blipFill>
        <p:spPr bwMode="auto">
          <a:xfrm>
            <a:off x="7737475" y="3213100"/>
            <a:ext cx="2266950" cy="2181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2124" name="Line 12"/>
          <p:cNvSpPr>
            <a:spLocks noChangeShapeType="1"/>
          </p:cNvSpPr>
          <p:nvPr/>
        </p:nvSpPr>
        <p:spPr bwMode="auto">
          <a:xfrm>
            <a:off x="2955925" y="3933825"/>
            <a:ext cx="4699000" cy="647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graphicFrame>
        <p:nvGraphicFramePr>
          <p:cNvPr id="1242125" name="Object 13"/>
          <p:cNvGraphicFramePr>
            <a:graphicFrameLocks noChangeAspect="1"/>
          </p:cNvGraphicFramePr>
          <p:nvPr/>
        </p:nvGraphicFramePr>
        <p:xfrm>
          <a:off x="4332288" y="4797425"/>
          <a:ext cx="3165475" cy="1809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42133" name="Photo Editor Photo" r:id="rId6" imgW="4800000" imgH="2486372" progId="MSPhotoEd.3">
                  <p:embed/>
                </p:oleObj>
              </mc:Choice>
              <mc:Fallback>
                <p:oleObj name="Photo Editor Photo" r:id="rId6" imgW="4800000" imgH="2486372" progId="MSPhotoEd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32288" y="4797425"/>
                        <a:ext cx="3165475" cy="1809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42126" name="Line 14"/>
          <p:cNvSpPr>
            <a:spLocks noChangeShapeType="1"/>
          </p:cNvSpPr>
          <p:nvPr/>
        </p:nvSpPr>
        <p:spPr bwMode="auto">
          <a:xfrm>
            <a:off x="2389188" y="4508500"/>
            <a:ext cx="1943100" cy="8651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1242127" name="Picture 15" descr="Hypersignal CAx2 IRM Coupe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5" y="260350"/>
            <a:ext cx="3038475" cy="2376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42128" name="Line 16"/>
          <p:cNvSpPr>
            <a:spLocks noChangeShapeType="1"/>
          </p:cNvSpPr>
          <p:nvPr/>
        </p:nvSpPr>
        <p:spPr bwMode="auto">
          <a:xfrm>
            <a:off x="4575175" y="908050"/>
            <a:ext cx="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42129" name="Line 17"/>
          <p:cNvSpPr>
            <a:spLocks noChangeShapeType="1"/>
          </p:cNvSpPr>
          <p:nvPr/>
        </p:nvSpPr>
        <p:spPr bwMode="auto">
          <a:xfrm>
            <a:off x="4575175" y="1196975"/>
            <a:ext cx="25130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42130" name="Line 18"/>
          <p:cNvSpPr>
            <a:spLocks noChangeShapeType="1"/>
          </p:cNvSpPr>
          <p:nvPr/>
        </p:nvSpPr>
        <p:spPr bwMode="auto">
          <a:xfrm flipH="1" flipV="1">
            <a:off x="2227263" y="5229225"/>
            <a:ext cx="485775" cy="2873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42131" name="Text Box 19"/>
          <p:cNvSpPr txBox="1">
            <a:spLocks noChangeArrowheads="1"/>
          </p:cNvSpPr>
          <p:nvPr/>
        </p:nvSpPr>
        <p:spPr bwMode="auto">
          <a:xfrm>
            <a:off x="2065338" y="5661025"/>
            <a:ext cx="14351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fr-FR" altLang="fr-FR" sz="1600">
                <a:solidFill>
                  <a:schemeClr val="accent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Canal carpien</a:t>
            </a:r>
          </a:p>
        </p:txBody>
      </p:sp>
      <p:sp>
        <p:nvSpPr>
          <p:cNvPr id="1242132" name="Rectangle 20"/>
          <p:cNvSpPr>
            <a:spLocks noChangeArrowheads="1"/>
          </p:cNvSpPr>
          <p:nvPr/>
        </p:nvSpPr>
        <p:spPr bwMode="auto">
          <a:xfrm>
            <a:off x="2146300" y="5661025"/>
            <a:ext cx="1620838" cy="433388"/>
          </a:xfrm>
          <a:prstGeom prst="rect">
            <a:avLst/>
          </a:prstGeom>
          <a:noFill/>
          <a:ln w="9525">
            <a:solidFill>
              <a:srgbClr val="FF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6450" name="Text Box 2"/>
          <p:cNvSpPr txBox="1">
            <a:spLocks noChangeArrowheads="1"/>
          </p:cNvSpPr>
          <p:nvPr/>
        </p:nvSpPr>
        <p:spPr bwMode="auto">
          <a:xfrm>
            <a:off x="1333500" y="252413"/>
            <a:ext cx="6183313" cy="931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fr-FR" altLang="fr-FR" sz="2400" b="1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BRANCHE MOTRICE 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fr-FR" altLang="fr-FR" sz="2400" b="1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PALMAIRE DU CUBITAL</a:t>
            </a:r>
            <a:r>
              <a:rPr lang="fr-FR" altLang="fr-FR" sz="2400">
                <a:solidFill>
                  <a:schemeClr val="tx2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 </a:t>
            </a:r>
          </a:p>
        </p:txBody>
      </p:sp>
      <p:sp>
        <p:nvSpPr>
          <p:cNvPr id="1256451" name="Text Box 3"/>
          <p:cNvSpPr txBox="1">
            <a:spLocks noChangeArrowheads="1"/>
          </p:cNvSpPr>
          <p:nvPr/>
        </p:nvSpPr>
        <p:spPr bwMode="auto">
          <a:xfrm>
            <a:off x="5116513" y="2101850"/>
            <a:ext cx="49164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spcBef>
                <a:spcPct val="50000"/>
              </a:spcBef>
            </a:pPr>
            <a:endParaRPr lang="fr-FR" altLang="fr-FR" sz="2400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256452" name="Text Box 4"/>
          <p:cNvSpPr txBox="1">
            <a:spLocks noChangeArrowheads="1"/>
          </p:cNvSpPr>
          <p:nvPr/>
        </p:nvSpPr>
        <p:spPr bwMode="auto">
          <a:xfrm>
            <a:off x="5159375" y="2420938"/>
            <a:ext cx="5127625" cy="388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  <a:buFontTx/>
              <a:buChar char="-"/>
            </a:pPr>
            <a:r>
              <a:rPr lang="fr-FR" altLang="fr-FR" sz="2000">
                <a:latin typeface="Tahoma" panose="020B0604030504040204" pitchFamily="34" charset="0"/>
                <a:ea typeface="ＭＳ Ｐゴシック" panose="020B0600070205080204" pitchFamily="34" charset="-128"/>
              </a:rPr>
              <a:t> </a:t>
            </a:r>
            <a:r>
              <a:rPr lang="fr-FR" altLang="fr-FR" sz="2400">
                <a:latin typeface="Tahoma" panose="020B0604030504040204" pitchFamily="34" charset="0"/>
                <a:ea typeface="ＭＳ Ｐゴシック" panose="020B0600070205080204" pitchFamily="34" charset="-128"/>
              </a:rPr>
              <a:t>Déficit moteur pur du 1er IO</a:t>
            </a:r>
          </a:p>
          <a:p>
            <a:pPr eaLnBrk="1" hangingPunct="1">
              <a:lnSpc>
                <a:spcPct val="130000"/>
              </a:lnSpc>
              <a:buFontTx/>
              <a:buChar char="-"/>
            </a:pPr>
            <a:r>
              <a:rPr lang="fr-FR" altLang="fr-FR" sz="2400">
                <a:latin typeface="Tahoma" panose="020B0604030504040204" pitchFamily="34" charset="0"/>
                <a:ea typeface="ＭＳ Ｐゴシック" panose="020B0600070205080204" pitchFamily="34" charset="-128"/>
              </a:rPr>
              <a:t> Thénariens et hypothénariens </a:t>
            </a:r>
          </a:p>
          <a:p>
            <a:pPr eaLnBrk="1" hangingPunct="1">
              <a:lnSpc>
                <a:spcPct val="130000"/>
              </a:lnSpc>
            </a:pPr>
            <a:r>
              <a:rPr lang="fr-FR" altLang="fr-FR" sz="2400">
                <a:latin typeface="Tahoma" panose="020B0604030504040204" pitchFamily="34" charset="0"/>
                <a:ea typeface="ＭＳ Ｐゴシック" panose="020B0600070205080204" pitchFamily="34" charset="-128"/>
              </a:rPr>
              <a:t>  respectés</a:t>
            </a:r>
          </a:p>
          <a:p>
            <a:pPr eaLnBrk="1" hangingPunct="1">
              <a:lnSpc>
                <a:spcPct val="130000"/>
              </a:lnSpc>
              <a:buFontTx/>
              <a:buChar char="-"/>
            </a:pPr>
            <a:r>
              <a:rPr lang="fr-FR" altLang="fr-FR" sz="2400">
                <a:latin typeface="Tahoma" panose="020B0604030504040204" pitchFamily="34" charset="0"/>
                <a:ea typeface="ＭＳ Ｐゴシック" panose="020B0600070205080204" pitchFamily="34" charset="-128"/>
              </a:rPr>
              <a:t> </a:t>
            </a:r>
            <a:r>
              <a:rPr lang="fr-FR" altLang="fr-FR" sz="24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En impose pour une corne</a:t>
            </a:r>
          </a:p>
          <a:p>
            <a:pPr eaLnBrk="1" hangingPunct="1">
              <a:lnSpc>
                <a:spcPct val="130000"/>
              </a:lnSpc>
            </a:pPr>
            <a:r>
              <a:rPr lang="fr-FR" altLang="fr-FR" sz="24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  antérieure</a:t>
            </a:r>
          </a:p>
          <a:p>
            <a:pPr eaLnBrk="1" hangingPunct="1">
              <a:lnSpc>
                <a:spcPct val="130000"/>
              </a:lnSpc>
              <a:buFontTx/>
              <a:buChar char="-"/>
            </a:pPr>
            <a:r>
              <a:rPr lang="fr-FR" altLang="fr-FR" sz="2400">
                <a:latin typeface="Tahoma" panose="020B0604030504040204" pitchFamily="34" charset="0"/>
                <a:ea typeface="ＭＳ Ｐゴシック" panose="020B0600070205080204" pitchFamily="34" charset="-128"/>
              </a:rPr>
              <a:t> ROT normaux</a:t>
            </a:r>
          </a:p>
          <a:p>
            <a:pPr eaLnBrk="1" hangingPunct="1">
              <a:lnSpc>
                <a:spcPct val="130000"/>
              </a:lnSpc>
              <a:buFontTx/>
              <a:buChar char="-"/>
            </a:pPr>
            <a:r>
              <a:rPr lang="fr-FR" altLang="fr-FR" sz="2400">
                <a:latin typeface="Tahoma" panose="020B0604030504040204" pitchFamily="34" charset="0"/>
                <a:ea typeface="ＭＳ Ｐゴシック" panose="020B0600070205080204" pitchFamily="34" charset="-128"/>
              </a:rPr>
              <a:t> Rechercher facteurs de       compression locale </a:t>
            </a:r>
          </a:p>
        </p:txBody>
      </p:sp>
      <p:pic>
        <p:nvPicPr>
          <p:cNvPr id="1256453" name="Picture 5" descr="mca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113" y="1839913"/>
            <a:ext cx="3067050" cy="428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58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" y="522288"/>
            <a:ext cx="9744075" cy="581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826" name="Picture 2" descr="005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404813"/>
            <a:ext cx="9432925" cy="5976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3026" name="Rectangle 2"/>
          <p:cNvSpPr>
            <a:spLocks noGrp="1" noChangeArrowheads="1"/>
          </p:cNvSpPr>
          <p:nvPr>
            <p:ph type="title"/>
          </p:nvPr>
        </p:nvSpPr>
        <p:spPr>
          <a:xfrm>
            <a:off x="247650" y="333375"/>
            <a:ext cx="9361488" cy="1143000"/>
          </a:xfrm>
        </p:spPr>
        <p:txBody>
          <a:bodyPr/>
          <a:lstStyle/>
          <a:p>
            <a:r>
              <a:rPr lang="fr-FR" altLang="fr-FR">
                <a:solidFill>
                  <a:srgbClr val="FAFD00"/>
                </a:solidFill>
              </a:rPr>
              <a:t>Polyneuropathie et intolérance au glucose, Hyper TG, sd métabolique ?</a:t>
            </a:r>
            <a:endParaRPr lang="fr-FR" altLang="fr-FR"/>
          </a:p>
        </p:txBody>
      </p:sp>
      <p:pic>
        <p:nvPicPr>
          <p:cNvPr id="1153027" name="Picture 3" descr="Versailles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981200"/>
            <a:ext cx="624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3028" name="Picture 4" descr="Versailles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4450" y="1700213"/>
            <a:ext cx="2249488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3029" name="Text Box 5"/>
          <p:cNvSpPr txBox="1">
            <a:spLocks noChangeArrowheads="1"/>
          </p:cNvSpPr>
          <p:nvPr/>
        </p:nvSpPr>
        <p:spPr bwMode="auto">
          <a:xfrm>
            <a:off x="319088" y="4943475"/>
            <a:ext cx="62642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fr-FR" sz="28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IGT = Gly entre 1,4 et 2 g </a:t>
            </a:r>
          </a:p>
          <a:p>
            <a:r>
              <a:rPr lang="fr-FR" altLang="fr-FR" sz="28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2h après 75 g de glucose</a:t>
            </a:r>
          </a:p>
          <a:p>
            <a:r>
              <a:rPr lang="fr-FR" altLang="fr-FR" sz="28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Contreversé ++ Hughes et al, Brain 2004</a:t>
            </a:r>
          </a:p>
          <a:p>
            <a:r>
              <a:rPr lang="fr-FR" altLang="fr-FR" sz="28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</a:t>
            </a:r>
            <a:r>
              <a:rPr lang="fr-FR" altLang="ja-JP" sz="28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ôle de l</a:t>
            </a:r>
            <a:r>
              <a:rPr lang="fr-FR" altLang="ja-JP" sz="28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  <a:ea typeface="ＭＳ Ｐゴシック" panose="020B0600070205080204" pitchFamily="34" charset="-128"/>
              </a:rPr>
              <a:t>’</a:t>
            </a:r>
            <a:r>
              <a:rPr lang="fr-FR" altLang="ja-JP" sz="28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ＭＳ Ｐゴシック" panose="020B0600070205080204" pitchFamily="34" charset="-128"/>
              </a:rPr>
              <a:t>hyper TG ???</a:t>
            </a:r>
            <a:endParaRPr lang="fr-FR" altLang="fr-FR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79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pic>
        <p:nvPicPr>
          <p:cNvPr id="977923" name="Picture 3" descr="Fig 4 CC LFB"/>
          <p:cNvPicPr>
            <a:picLocks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14938" y="1268413"/>
            <a:ext cx="4392612" cy="41052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77924" name="Picture 4" descr="Fig 3 CC LFB"/>
          <p:cNvPicPr>
            <a:picLocks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4988" y="1196975"/>
            <a:ext cx="4103687" cy="417671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970" name="Rectangle 2"/>
          <p:cNvSpPr>
            <a:spLocks noGrp="1" noChangeArrowheads="1"/>
          </p:cNvSpPr>
          <p:nvPr>
            <p:ph type="title"/>
          </p:nvPr>
        </p:nvSpPr>
        <p:spPr>
          <a:xfrm>
            <a:off x="2514600" y="260350"/>
            <a:ext cx="6661150" cy="1143000"/>
          </a:xfrm>
        </p:spPr>
        <p:txBody>
          <a:bodyPr/>
          <a:lstStyle/>
          <a:p>
            <a:pPr defTabSz="914400"/>
            <a:r>
              <a:rPr lang="fr-FR" altLang="fr-FR"/>
              <a:t>Moyens d’explorations </a:t>
            </a:r>
          </a:p>
        </p:txBody>
      </p:sp>
      <p:graphicFrame>
        <p:nvGraphicFramePr>
          <p:cNvPr id="1235971" name="Object 3"/>
          <p:cNvGraphicFramePr>
            <a:graphicFrameLocks noChangeAspect="1"/>
          </p:cNvGraphicFramePr>
          <p:nvPr>
            <p:ph sz="quarter" idx="2"/>
          </p:nvPr>
        </p:nvGraphicFramePr>
        <p:xfrm>
          <a:off x="6503988" y="4646613"/>
          <a:ext cx="1620837" cy="2211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993" name="Image" r:id="rId4" imgW="4317460" imgH="6628571" progId="PhotoshopElements.Image.4">
                  <p:embed/>
                </p:oleObj>
              </mc:Choice>
              <mc:Fallback>
                <p:oleObj name="Image" r:id="rId4" imgW="4317460" imgH="6628571" progId="PhotoshopElements.Image.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03988" y="4646613"/>
                        <a:ext cx="1620837" cy="22113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35972" name="Picture 4" descr="i_06_cl_mou_1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863" y="2073275"/>
            <a:ext cx="2354262" cy="213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5973" name="Picture 5" descr="DSCN185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225" y="3651250"/>
            <a:ext cx="1714500" cy="114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35974" name="Group 6"/>
          <p:cNvGrpSpPr>
            <a:grpSpLocks/>
          </p:cNvGrpSpPr>
          <p:nvPr/>
        </p:nvGrpSpPr>
        <p:grpSpPr bwMode="auto">
          <a:xfrm>
            <a:off x="463550" y="0"/>
            <a:ext cx="7294563" cy="3309938"/>
            <a:chOff x="275" y="123"/>
            <a:chExt cx="4084" cy="2085"/>
          </a:xfrm>
        </p:grpSpPr>
        <p:sp>
          <p:nvSpPr>
            <p:cNvPr id="1235975" name="AutoShape 7"/>
            <p:cNvSpPr>
              <a:spLocks noChangeArrowheads="1"/>
            </p:cNvSpPr>
            <p:nvPr/>
          </p:nvSpPr>
          <p:spPr bwMode="auto">
            <a:xfrm rot="-997180">
              <a:off x="1229" y="657"/>
              <a:ext cx="659" cy="1440"/>
            </a:xfrm>
            <a:custGeom>
              <a:avLst/>
              <a:gdLst>
                <a:gd name="G0" fmla="+- 0 0 0"/>
                <a:gd name="G1" fmla="+- -8109931 0 0"/>
                <a:gd name="G2" fmla="+- 0 0 -8109931"/>
                <a:gd name="G3" fmla="+- 10800 0 0"/>
                <a:gd name="G4" fmla="+- 0 0 0"/>
                <a:gd name="T0" fmla="*/ 360 256 1"/>
                <a:gd name="T1" fmla="*/ 0 256 1"/>
                <a:gd name="G5" fmla="+- G2 T0 T1"/>
                <a:gd name="G6" fmla="?: G2 G2 G5"/>
                <a:gd name="G7" fmla="+- 0 0 G6"/>
                <a:gd name="G8" fmla="+- 5400 0 0"/>
                <a:gd name="G9" fmla="+- 0 0 -8109931"/>
                <a:gd name="G10" fmla="+- 5400 0 2700"/>
                <a:gd name="G11" fmla="cos G10 0"/>
                <a:gd name="G12" fmla="sin G10 0"/>
                <a:gd name="G13" fmla="cos 13500 0"/>
                <a:gd name="G14" fmla="sin 13500 0"/>
                <a:gd name="G15" fmla="+- G11 10800 0"/>
                <a:gd name="G16" fmla="+- G12 10800 0"/>
                <a:gd name="G17" fmla="+- G13 10800 0"/>
                <a:gd name="G18" fmla="+- G14 10800 0"/>
                <a:gd name="G19" fmla="*/ 5400 1 2"/>
                <a:gd name="G20" fmla="+- G19 5400 0"/>
                <a:gd name="G21" fmla="cos G20 0"/>
                <a:gd name="G22" fmla="sin G20 0"/>
                <a:gd name="G23" fmla="+- G21 10800 0"/>
                <a:gd name="G24" fmla="+- G12 G23 G22"/>
                <a:gd name="G25" fmla="+- G22 G23 G11"/>
                <a:gd name="G26" fmla="cos 10800 0"/>
                <a:gd name="G27" fmla="sin 10800 0"/>
                <a:gd name="G28" fmla="cos 5400 0"/>
                <a:gd name="G29" fmla="sin 5400 0"/>
                <a:gd name="G30" fmla="+- G26 10800 0"/>
                <a:gd name="G31" fmla="+- G27 10800 0"/>
                <a:gd name="G32" fmla="+- G28 10800 0"/>
                <a:gd name="G33" fmla="+- G29 10800 0"/>
                <a:gd name="G34" fmla="+- G19 5400 0"/>
                <a:gd name="G35" fmla="cos G34 -8109931"/>
                <a:gd name="G36" fmla="sin G34 -8109931"/>
                <a:gd name="G37" fmla="+/ -8109931 0 2"/>
                <a:gd name="T2" fmla="*/ 180 256 1"/>
                <a:gd name="T3" fmla="*/ 0 256 1"/>
                <a:gd name="G38" fmla="+- G37 T2 T3"/>
                <a:gd name="G39" fmla="?: G2 G37 G38"/>
                <a:gd name="G40" fmla="cos 10800 G39"/>
                <a:gd name="G41" fmla="sin 10800 G39"/>
                <a:gd name="G42" fmla="cos 5400 G39"/>
                <a:gd name="G43" fmla="sin 5400 G39"/>
                <a:gd name="G44" fmla="+- G40 10800 0"/>
                <a:gd name="G45" fmla="+- G41 10800 0"/>
                <a:gd name="G46" fmla="+- G42 10800 0"/>
                <a:gd name="G47" fmla="+- G43 10800 0"/>
                <a:gd name="G48" fmla="+- G35 10800 0"/>
                <a:gd name="G49" fmla="+- G36 10800 0"/>
                <a:gd name="T4" fmla="*/ 15891 w 21600"/>
                <a:gd name="T5" fmla="*/ 1275 h 21600"/>
                <a:gd name="T6" fmla="*/ 6300 w 21600"/>
                <a:gd name="T7" fmla="*/ 4064 h 21600"/>
                <a:gd name="T8" fmla="*/ 13345 w 21600"/>
                <a:gd name="T9" fmla="*/ 6037 h 21600"/>
                <a:gd name="T10" fmla="*/ 24300 w 21600"/>
                <a:gd name="T11" fmla="*/ 10800 h 21600"/>
                <a:gd name="T12" fmla="*/ 18900 w 21600"/>
                <a:gd name="T13" fmla="*/ 16200 h 21600"/>
                <a:gd name="T14" fmla="*/ 13500 w 21600"/>
                <a:gd name="T15" fmla="*/ 10800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16200" y="10800"/>
                  </a:moveTo>
                  <a:cubicBezTo>
                    <a:pt x="16200" y="7817"/>
                    <a:pt x="13782" y="5400"/>
                    <a:pt x="10800" y="5400"/>
                  </a:cubicBezTo>
                  <a:cubicBezTo>
                    <a:pt x="9732" y="5400"/>
                    <a:pt x="8688" y="5716"/>
                    <a:pt x="7800" y="6309"/>
                  </a:cubicBezTo>
                  <a:lnTo>
                    <a:pt x="4800" y="1819"/>
                  </a:lnTo>
                  <a:cubicBezTo>
                    <a:pt x="6576" y="633"/>
                    <a:pt x="8664" y="0"/>
                    <a:pt x="10800" y="0"/>
                  </a:cubicBezTo>
                  <a:cubicBezTo>
                    <a:pt x="16764" y="0"/>
                    <a:pt x="21600" y="4835"/>
                    <a:pt x="21600" y="10800"/>
                  </a:cubicBezTo>
                  <a:lnTo>
                    <a:pt x="24300" y="10800"/>
                  </a:lnTo>
                  <a:lnTo>
                    <a:pt x="18900" y="16200"/>
                  </a:lnTo>
                  <a:lnTo>
                    <a:pt x="13500" y="10800"/>
                  </a:lnTo>
                  <a:lnTo>
                    <a:pt x="16200" y="10800"/>
                  </a:lnTo>
                  <a:close/>
                </a:path>
              </a:pathLst>
            </a:custGeom>
            <a:solidFill>
              <a:srgbClr val="66663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/>
            </a:p>
          </p:txBody>
        </p:sp>
        <p:graphicFrame>
          <p:nvGraphicFramePr>
            <p:cNvPr id="1235976" name="Object 8"/>
            <p:cNvGraphicFramePr>
              <a:graphicFrameLocks noChangeAspect="1"/>
            </p:cNvGraphicFramePr>
            <p:nvPr/>
          </p:nvGraphicFramePr>
          <p:xfrm>
            <a:off x="275" y="123"/>
            <a:ext cx="1177" cy="12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5994" name="Image" r:id="rId8" imgW="3200000" imgH="3365079" progId="PhotoshopElements.Image.4">
                    <p:embed/>
                  </p:oleObj>
                </mc:Choice>
                <mc:Fallback>
                  <p:oleObj name="Image" r:id="rId8" imgW="3200000" imgH="3365079" progId="PhotoshopElements.Image.4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75" y="123"/>
                          <a:ext cx="1177" cy="123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235977" name="Group 9"/>
            <p:cNvGrpSpPr>
              <a:grpSpLocks/>
            </p:cNvGrpSpPr>
            <p:nvPr/>
          </p:nvGrpSpPr>
          <p:grpSpPr bwMode="auto">
            <a:xfrm>
              <a:off x="2477" y="1102"/>
              <a:ext cx="1882" cy="790"/>
              <a:chOff x="2477" y="1102"/>
              <a:chExt cx="1882" cy="790"/>
            </a:xfrm>
          </p:grpSpPr>
          <p:graphicFrame>
            <p:nvGraphicFramePr>
              <p:cNvPr id="1235978" name="Object 10"/>
              <p:cNvGraphicFramePr>
                <a:graphicFrameLocks noChangeAspect="1"/>
              </p:cNvGraphicFramePr>
              <p:nvPr/>
            </p:nvGraphicFramePr>
            <p:xfrm>
              <a:off x="2477" y="1170"/>
              <a:ext cx="1111" cy="72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235995" name="Image" r:id="rId10" imgW="2285714" imgH="1485190" progId="PhotoshopElements.Image.4">
                      <p:embed/>
                    </p:oleObj>
                  </mc:Choice>
                  <mc:Fallback>
                    <p:oleObj name="Image" r:id="rId10" imgW="2285714" imgH="1485190" progId="PhotoshopElements.Image.4">
                      <p:embed/>
                      <p:pic>
                        <p:nvPicPr>
                          <p:cNvPr id="0" name="Object 1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477" y="1170"/>
                            <a:ext cx="1111" cy="722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chemeClr val="accent1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chemeClr val="tx1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chemeClr val="bg2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sp>
            <p:nvSpPr>
              <p:cNvPr id="1235979" name="Text Box 11"/>
              <p:cNvSpPr txBox="1">
                <a:spLocks noChangeArrowheads="1"/>
              </p:cNvSpPr>
              <p:nvPr/>
            </p:nvSpPr>
            <p:spPr bwMode="auto">
              <a:xfrm>
                <a:off x="2883" y="1102"/>
                <a:ext cx="1476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fr-FR" altLang="fr-FR" sz="1800">
                    <a:latin typeface="Arial" panose="020B0604020202020204" pitchFamily="34" charset="0"/>
                  </a:rPr>
                  <a:t>Stimulation magnétique </a:t>
                </a:r>
              </a:p>
            </p:txBody>
          </p:sp>
        </p:grpSp>
        <p:sp>
          <p:nvSpPr>
            <p:cNvPr id="1235980" name="Line 12"/>
            <p:cNvSpPr>
              <a:spLocks noChangeShapeType="1"/>
            </p:cNvSpPr>
            <p:nvPr/>
          </p:nvSpPr>
          <p:spPr bwMode="auto">
            <a:xfrm flipH="1">
              <a:off x="2349" y="1448"/>
              <a:ext cx="329" cy="649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  <p:sp>
          <p:nvSpPr>
            <p:cNvPr id="1235981" name="Line 13"/>
            <p:cNvSpPr>
              <a:spLocks noChangeShapeType="1"/>
            </p:cNvSpPr>
            <p:nvPr/>
          </p:nvSpPr>
          <p:spPr bwMode="auto">
            <a:xfrm flipH="1">
              <a:off x="2394" y="1559"/>
              <a:ext cx="329" cy="649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235982" name="Rectangle 14"/>
          <p:cNvSpPr>
            <a:spLocks noChangeArrowheads="1"/>
          </p:cNvSpPr>
          <p:nvPr/>
        </p:nvSpPr>
        <p:spPr bwMode="auto">
          <a:xfrm>
            <a:off x="560388" y="4676775"/>
            <a:ext cx="2725737" cy="457200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fr-FR" altLang="fr-FR" sz="2400">
                <a:solidFill>
                  <a:schemeClr val="accent1"/>
                </a:solidFill>
                <a:latin typeface="Arial" panose="020B0604020202020204" pitchFamily="34" charset="0"/>
              </a:rPr>
              <a:t>Blocs proximaux</a:t>
            </a:r>
          </a:p>
        </p:txBody>
      </p:sp>
      <p:grpSp>
        <p:nvGrpSpPr>
          <p:cNvPr id="1235983" name="Group 15"/>
          <p:cNvGrpSpPr>
            <a:grpSpLocks/>
          </p:cNvGrpSpPr>
          <p:nvPr/>
        </p:nvGrpSpPr>
        <p:grpSpPr bwMode="auto">
          <a:xfrm>
            <a:off x="6702425" y="1038225"/>
            <a:ext cx="3397250" cy="4546600"/>
            <a:chOff x="3753" y="654"/>
            <a:chExt cx="1902" cy="2864"/>
          </a:xfrm>
        </p:grpSpPr>
        <p:grpSp>
          <p:nvGrpSpPr>
            <p:cNvPr id="1235984" name="Group 16"/>
            <p:cNvGrpSpPr>
              <a:grpSpLocks/>
            </p:cNvGrpSpPr>
            <p:nvPr/>
          </p:nvGrpSpPr>
          <p:grpSpPr bwMode="auto">
            <a:xfrm>
              <a:off x="3753" y="2210"/>
              <a:ext cx="1902" cy="1308"/>
              <a:chOff x="3753" y="2210"/>
              <a:chExt cx="1902" cy="1308"/>
            </a:xfrm>
          </p:grpSpPr>
          <p:grpSp>
            <p:nvGrpSpPr>
              <p:cNvPr id="1235985" name="Group 17"/>
              <p:cNvGrpSpPr>
                <a:grpSpLocks/>
              </p:cNvGrpSpPr>
              <p:nvPr/>
            </p:nvGrpSpPr>
            <p:grpSpPr bwMode="auto">
              <a:xfrm>
                <a:off x="4042" y="2210"/>
                <a:ext cx="1613" cy="890"/>
                <a:chOff x="4042" y="2210"/>
                <a:chExt cx="1613" cy="890"/>
              </a:xfrm>
            </p:grpSpPr>
            <p:sp>
              <p:nvSpPr>
                <p:cNvPr id="1235986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4507" y="2210"/>
                  <a:ext cx="1148" cy="2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1" hangingPunct="1"/>
                  <a:r>
                    <a:rPr lang="fr-FR" altLang="fr-FR" sz="1800">
                      <a:latin typeface="Arial" panose="020B0604020202020204" pitchFamily="34" charset="0"/>
                    </a:rPr>
                    <a:t>ENMG standard</a:t>
                  </a:r>
                </a:p>
              </p:txBody>
            </p:sp>
            <p:graphicFrame>
              <p:nvGraphicFramePr>
                <p:cNvPr id="1235987" name="Object 19"/>
                <p:cNvGraphicFramePr>
                  <a:graphicFrameLocks noChangeAspect="1"/>
                </p:cNvGraphicFramePr>
                <p:nvPr/>
              </p:nvGraphicFramePr>
              <p:xfrm>
                <a:off x="4042" y="2517"/>
                <a:ext cx="839" cy="583"/>
              </p:xfrm>
              <a:graphic>
                <a:graphicData uri="http://schemas.openxmlformats.org/presentationml/2006/ole">
                  <mc:AlternateContent xmlns:mc="http://schemas.openxmlformats.org/markup-compatibility/2006">
                    <mc:Choice xmlns:v="urn:schemas-microsoft-com:vml" Requires="v">
                      <p:oleObj spid="_x0000_s1235996" name="Image" r:id="rId12" imgW="6565079" imgH="4050794" progId="PhotoshopElements.Image.4">
                        <p:embed/>
                      </p:oleObj>
                    </mc:Choice>
                    <mc:Fallback>
                      <p:oleObj name="Image" r:id="rId12" imgW="6565079" imgH="4050794" progId="PhotoshopElements.Image.4">
                        <p:embed/>
                        <p:pic>
                          <p:nvPicPr>
                            <p:cNvPr id="0" name="Object 19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3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</a:extLst>
                            </a:blip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4042" y="2517"/>
                              <a:ext cx="839" cy="583"/>
                            </a:xfrm>
                            <a:prstGeom prst="rect">
                              <a:avLst/>
                            </a:prstGeom>
                            <a:noFill/>
                            <a:ln>
                              <a:noFill/>
                            </a:ln>
                            <a:effectLst/>
                            <a:extLst>
                              <a:ext uri="{909E8E84-426E-40DD-AFC4-6F175D3DCCD1}">
                                <a14:hiddenFill xmlns:a14="http://schemas.microsoft.com/office/drawing/2010/main">
                                  <a:solidFill>
                                    <a:schemeClr val="accent1"/>
                                  </a:solidFill>
                                </a14:hiddenFill>
                              </a:ext>
                              <a:ext uri="{91240B29-F687-4F45-9708-019B960494DF}">
                                <a14:hiddenLine xmlns:a14="http://schemas.microsoft.com/office/drawing/2010/main" w="12700">
                                  <a:solidFill>
                                    <a:schemeClr val="tx1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  <a:ext uri="{AF507438-7753-43E0-B8FC-AC1667EBCBE1}">
                                <a14:hiddenEffects xmlns:a14="http://schemas.microsoft.com/office/drawing/2010/main">
                                  <a:effectLst>
                                    <a:outerShdw dist="35921" dir="2700000" algn="ctr" rotWithShape="0">
                                      <a:schemeClr val="bg2"/>
                                    </a:outerShdw>
                                  </a:effectLst>
                                </a14:hiddenEffects>
                              </a:ext>
                            </a:extLst>
                          </p:spPr>
                        </p:pic>
                      </p:oleObj>
                    </mc:Fallback>
                  </mc:AlternateContent>
                </a:graphicData>
              </a:graphic>
            </p:graphicFrame>
          </p:grpSp>
          <p:grpSp>
            <p:nvGrpSpPr>
              <p:cNvPr id="1235988" name="Group 20"/>
              <p:cNvGrpSpPr>
                <a:grpSpLocks/>
              </p:cNvGrpSpPr>
              <p:nvPr/>
            </p:nvGrpSpPr>
            <p:grpSpPr bwMode="auto">
              <a:xfrm>
                <a:off x="3753" y="2518"/>
                <a:ext cx="748" cy="1000"/>
                <a:chOff x="3753" y="2518"/>
                <a:chExt cx="748" cy="1000"/>
              </a:xfrm>
            </p:grpSpPr>
            <p:sp>
              <p:nvSpPr>
                <p:cNvPr id="1235989" name="Line 21"/>
                <p:cNvSpPr>
                  <a:spLocks noChangeShapeType="1"/>
                </p:cNvSpPr>
                <p:nvPr/>
              </p:nvSpPr>
              <p:spPr bwMode="auto">
                <a:xfrm flipH="1">
                  <a:off x="3753" y="2518"/>
                  <a:ext cx="748" cy="469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235990" name="Line 22"/>
                <p:cNvSpPr>
                  <a:spLocks noChangeShapeType="1"/>
                </p:cNvSpPr>
                <p:nvPr/>
              </p:nvSpPr>
              <p:spPr bwMode="auto">
                <a:xfrm flipH="1">
                  <a:off x="3897" y="2522"/>
                  <a:ext cx="592" cy="996"/>
                </a:xfrm>
                <a:prstGeom prst="line">
                  <a:avLst/>
                </a:prstGeom>
                <a:noFill/>
                <a:ln w="38100">
                  <a:solidFill>
                    <a:srgbClr val="FF00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fr-FR"/>
                </a:p>
              </p:txBody>
            </p:sp>
          </p:grpSp>
        </p:grpSp>
        <p:graphicFrame>
          <p:nvGraphicFramePr>
            <p:cNvPr id="1235991" name="Object 23"/>
            <p:cNvGraphicFramePr>
              <a:graphicFrameLocks noChangeAspect="1"/>
            </p:cNvGraphicFramePr>
            <p:nvPr/>
          </p:nvGraphicFramePr>
          <p:xfrm>
            <a:off x="4729" y="654"/>
            <a:ext cx="816" cy="14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235997" name="Image" r:id="rId14" imgW="8380952" imgH="14819048" progId="PhotoshopElements.Image.4">
                    <p:embed/>
                  </p:oleObj>
                </mc:Choice>
                <mc:Fallback>
                  <p:oleObj name="Image" r:id="rId14" imgW="8380952" imgH="14819048" progId="PhotoshopElements.Image.4">
                    <p:embed/>
                    <p:pic>
                      <p:nvPicPr>
                        <p:cNvPr id="0" name="Object 2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29" y="654"/>
                          <a:ext cx="816" cy="144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235992" name="Text Box 24"/>
          <p:cNvSpPr txBox="1">
            <a:spLocks noChangeArrowheads="1"/>
          </p:cNvSpPr>
          <p:nvPr/>
        </p:nvSpPr>
        <p:spPr bwMode="auto">
          <a:xfrm>
            <a:off x="9817100" y="6475413"/>
            <a:ext cx="293688" cy="22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fr-FR" altLang="fr-FR" sz="900">
                <a:latin typeface="Arial" panose="020B0604020202020204" pitchFamily="34" charset="0"/>
              </a:rPr>
              <a:t>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5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3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304800"/>
            <a:ext cx="7772400" cy="1143000"/>
          </a:xfrm>
        </p:spPr>
        <p:txBody>
          <a:bodyPr/>
          <a:lstStyle/>
          <a:p>
            <a:r>
              <a:rPr lang="fr-FR" altLang="fr-FR"/>
              <a:t>Différents cadres </a:t>
            </a:r>
          </a:p>
        </p:txBody>
      </p:sp>
      <p:sp>
        <p:nvSpPr>
          <p:cNvPr id="12533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4988" y="1981200"/>
            <a:ext cx="9145587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FR" altLang="fr-FR"/>
              <a:t>Forme motrice pure avec blocs :  Neuropathie motrice multifocale (Ac anti GM1, IgIV..)</a:t>
            </a:r>
          </a:p>
          <a:p>
            <a:pPr>
              <a:lnSpc>
                <a:spcPct val="90000"/>
              </a:lnSpc>
            </a:pPr>
            <a:endParaRPr lang="fr-FR" altLang="fr-FR"/>
          </a:p>
          <a:p>
            <a:pPr>
              <a:lnSpc>
                <a:spcPct val="90000"/>
              </a:lnSpc>
            </a:pPr>
            <a:r>
              <a:rPr lang="fr-FR" altLang="fr-FR"/>
              <a:t>Forme motrice pure sans blocs (stimulation proximale, triple stimulation..) </a:t>
            </a:r>
            <a:r>
              <a:rPr lang="fr-FR" altLang="fr-FR" sz="2400" i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Delmont et al, 2006</a:t>
            </a:r>
          </a:p>
          <a:p>
            <a:pPr>
              <a:lnSpc>
                <a:spcPct val="90000"/>
              </a:lnSpc>
            </a:pPr>
            <a:endParaRPr lang="fr-FR" altLang="fr-FR" sz="2400" i="1">
              <a:solidFill>
                <a:srgbClr val="FAFD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90000"/>
              </a:lnSpc>
            </a:pPr>
            <a:r>
              <a:rPr lang="fr-FR" altLang="fr-FR"/>
              <a:t>Neuropathie axonale motrice immunitaire multifocale (MAMA syndrome ??) </a:t>
            </a:r>
            <a:r>
              <a:rPr lang="fr-FR" altLang="fr-FR" sz="2400" i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Katz et al</a:t>
            </a:r>
            <a:r>
              <a:rPr lang="fr-FR" altLang="fr-FR"/>
              <a:t>, </a:t>
            </a:r>
            <a:r>
              <a:rPr lang="fr-FR" altLang="fr-FR" sz="2400" i="1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2002</a:t>
            </a:r>
            <a:endParaRPr lang="fr-FR" altLang="fr-F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018" name="Rectangle 2"/>
          <p:cNvSpPr>
            <a:spLocks noGrp="1" noChangeArrowheads="1"/>
          </p:cNvSpPr>
          <p:nvPr>
            <p:ph type="title"/>
          </p:nvPr>
        </p:nvSpPr>
        <p:spPr>
          <a:xfrm>
            <a:off x="895350" y="549275"/>
            <a:ext cx="8861425" cy="1143000"/>
          </a:xfrm>
        </p:spPr>
        <p:txBody>
          <a:bodyPr/>
          <a:lstStyle/>
          <a:p>
            <a:pPr defTabSz="914400"/>
            <a:endParaRPr lang="fr-FR" altLang="fr-FR" sz="4000">
              <a:solidFill>
                <a:srgbClr val="FBFB21"/>
              </a:solidFill>
            </a:endParaRPr>
          </a:p>
        </p:txBody>
      </p:sp>
      <p:pic>
        <p:nvPicPr>
          <p:cNvPr id="982019" name="Picture 3" descr="0022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4850" y="1981200"/>
            <a:ext cx="6335713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6754" name="Rectangle 2"/>
          <p:cNvSpPr>
            <a:spLocks noGrp="1" noChangeArrowheads="1"/>
          </p:cNvSpPr>
          <p:nvPr>
            <p:ph type="title"/>
          </p:nvPr>
        </p:nvSpPr>
        <p:spPr>
          <a:xfrm>
            <a:off x="658813" y="182563"/>
            <a:ext cx="8424862" cy="1143000"/>
          </a:xfrm>
        </p:spPr>
        <p:txBody>
          <a:bodyPr/>
          <a:lstStyle/>
          <a:p>
            <a:pPr defTabSz="914400"/>
            <a:r>
              <a:rPr lang="fr-FR" altLang="fr-FR" sz="3600">
                <a:solidFill>
                  <a:srgbClr val="FBFB21"/>
                </a:solidFill>
              </a:rPr>
              <a:t>Technique du brachial cutané int (D1)</a:t>
            </a:r>
          </a:p>
        </p:txBody>
      </p:sp>
      <p:pic>
        <p:nvPicPr>
          <p:cNvPr id="1226755" name="Picture 3" descr="0012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3263" y="1992313"/>
            <a:ext cx="6326187" cy="4102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4706" name="Rectangle 2"/>
          <p:cNvSpPr>
            <a:spLocks noGrp="1" noChangeArrowheads="1"/>
          </p:cNvSpPr>
          <p:nvPr>
            <p:ph type="title"/>
          </p:nvPr>
        </p:nvSpPr>
        <p:spPr>
          <a:xfrm>
            <a:off x="669925" y="211138"/>
            <a:ext cx="9063038" cy="1143000"/>
          </a:xfrm>
        </p:spPr>
        <p:txBody>
          <a:bodyPr/>
          <a:lstStyle/>
          <a:p>
            <a:pPr defTabSz="914400"/>
            <a:r>
              <a:rPr lang="fr-FR" altLang="fr-FR" sz="3600">
                <a:solidFill>
                  <a:srgbClr val="FBFB21"/>
                </a:solidFill>
              </a:rPr>
              <a:t>Sd du défilé thoraco-brachial neurologique</a:t>
            </a:r>
          </a:p>
        </p:txBody>
      </p:sp>
      <p:pic>
        <p:nvPicPr>
          <p:cNvPr id="1224707" name="Picture 3" descr="0009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74850" y="1981200"/>
            <a:ext cx="6335713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66725" y="211138"/>
            <a:ext cx="9393238" cy="1143000"/>
          </a:xfrm>
        </p:spPr>
        <p:txBody>
          <a:bodyPr/>
          <a:lstStyle/>
          <a:p>
            <a:pPr defTabSz="914400"/>
            <a:r>
              <a:rPr lang="fr-FR" altLang="fr-FR" sz="3600">
                <a:solidFill>
                  <a:srgbClr val="FBFB21"/>
                </a:solidFill>
              </a:rPr>
              <a:t>Sd du défilé thoraco-brachial neurologique</a:t>
            </a:r>
          </a:p>
        </p:txBody>
      </p:sp>
      <p:pic>
        <p:nvPicPr>
          <p:cNvPr id="1225731" name="Picture 3" descr="0004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133850" y="1981200"/>
            <a:ext cx="4217988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25732" name="Text Box 4"/>
          <p:cNvSpPr txBox="1">
            <a:spLocks noChangeArrowheads="1"/>
          </p:cNvSpPr>
          <p:nvPr/>
        </p:nvSpPr>
        <p:spPr bwMode="auto">
          <a:xfrm>
            <a:off x="0" y="2439988"/>
            <a:ext cx="376713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fr-FR" altLang="fr-FR" sz="240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anose="020B0604020202020204" pitchFamily="34" charset="0"/>
              </a:rPr>
              <a:t>Apophysomégalie C 7</a:t>
            </a:r>
          </a:p>
        </p:txBody>
      </p:sp>
      <p:sp>
        <p:nvSpPr>
          <p:cNvPr id="1225733" name="Line 5"/>
          <p:cNvSpPr>
            <a:spLocks noChangeShapeType="1"/>
          </p:cNvSpPr>
          <p:nvPr/>
        </p:nvSpPr>
        <p:spPr bwMode="auto">
          <a:xfrm flipH="1">
            <a:off x="7519988" y="3213100"/>
            <a:ext cx="566737" cy="503238"/>
          </a:xfrm>
          <a:prstGeom prst="line">
            <a:avLst/>
          </a:prstGeom>
          <a:noFill/>
          <a:ln w="12700">
            <a:solidFill>
              <a:srgbClr val="FAFD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225734" name="Line 6"/>
          <p:cNvSpPr>
            <a:spLocks noChangeShapeType="1"/>
          </p:cNvSpPr>
          <p:nvPr/>
        </p:nvSpPr>
        <p:spPr bwMode="auto">
          <a:xfrm>
            <a:off x="4206875" y="3213100"/>
            <a:ext cx="647700" cy="431800"/>
          </a:xfrm>
          <a:prstGeom prst="line">
            <a:avLst/>
          </a:prstGeom>
          <a:noFill/>
          <a:ln w="12700">
            <a:solidFill>
              <a:srgbClr val="FAFD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43" name="Picture 3" descr="0016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9763" y="2349500"/>
            <a:ext cx="4567237" cy="302418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83045" name="Text Box 5"/>
          <p:cNvSpPr txBox="1">
            <a:spLocks noChangeArrowheads="1"/>
          </p:cNvSpPr>
          <p:nvPr/>
        </p:nvSpPr>
        <p:spPr bwMode="auto">
          <a:xfrm>
            <a:off x="298450" y="1022350"/>
            <a:ext cx="5165725" cy="527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Char char="-"/>
            </a:pPr>
            <a:r>
              <a:rPr lang="fr-FR" altLang="fr-FR" sz="2800"/>
              <a:t>Jeune Homme</a:t>
            </a:r>
          </a:p>
          <a:p>
            <a:pPr>
              <a:buFontTx/>
              <a:buChar char="-"/>
            </a:pPr>
            <a:r>
              <a:rPr lang="fr-FR" altLang="fr-FR" sz="2800"/>
              <a:t>Sportif</a:t>
            </a:r>
          </a:p>
          <a:p>
            <a:pPr>
              <a:buFontTx/>
              <a:buChar char="-"/>
            </a:pPr>
            <a:r>
              <a:rPr lang="fr-FR" altLang="fr-FR" sz="2800"/>
              <a:t>Déficit moteur et amyotrophie</a:t>
            </a:r>
          </a:p>
          <a:p>
            <a:pPr>
              <a:buFontTx/>
              <a:buChar char="-"/>
            </a:pPr>
            <a:r>
              <a:rPr lang="fr-FR" altLang="fr-FR" sz="2800"/>
              <a:t>Cubital &gt; médian</a:t>
            </a:r>
          </a:p>
          <a:p>
            <a:pPr>
              <a:buFontTx/>
              <a:buChar char="-"/>
            </a:pPr>
            <a:r>
              <a:rPr lang="fr-FR" altLang="fr-FR" sz="2800"/>
              <a:t>Parfois amyotrophie en manchette</a:t>
            </a:r>
          </a:p>
          <a:p>
            <a:pPr>
              <a:buFontTx/>
              <a:buChar char="-"/>
            </a:pPr>
            <a:r>
              <a:rPr lang="fr-FR" altLang="fr-FR" sz="2800"/>
              <a:t>Paralysie au froid</a:t>
            </a:r>
          </a:p>
          <a:p>
            <a:pPr>
              <a:buFontTx/>
              <a:buChar char="-"/>
            </a:pPr>
            <a:r>
              <a:rPr lang="fr-FR" altLang="fr-FR" sz="2800"/>
              <a:t>Petit tremblement distal</a:t>
            </a:r>
          </a:p>
          <a:p>
            <a:pPr>
              <a:buFontTx/>
              <a:buChar char="-"/>
            </a:pPr>
            <a:r>
              <a:rPr lang="fr-FR" altLang="fr-FR" sz="2800"/>
              <a:t>Le plus souvent unilatéral, </a:t>
            </a:r>
          </a:p>
          <a:p>
            <a:r>
              <a:rPr lang="fr-FR" altLang="fr-FR" sz="2800"/>
              <a:t>rare bilatéral (asymétrique)</a:t>
            </a:r>
          </a:p>
          <a:p>
            <a:pPr>
              <a:buFontTx/>
              <a:buChar char="-"/>
            </a:pPr>
            <a:endParaRPr lang="fr-FR" altLang="fr-FR" sz="2800"/>
          </a:p>
          <a:p>
            <a:pPr>
              <a:buFontTx/>
              <a:buChar char="-"/>
            </a:pPr>
            <a:endParaRPr lang="fr-FR" altLang="fr-FR" sz="2800"/>
          </a:p>
          <a:p>
            <a:r>
              <a:rPr lang="fr-FR" altLang="fr-FR" sz="2800"/>
              <a:t>= </a:t>
            </a:r>
            <a:r>
              <a:rPr lang="fr-FR" altLang="fr-FR" sz="320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sd d’Hirayama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474" name="Text Box 2"/>
          <p:cNvSpPr txBox="1">
            <a:spLocks noChangeArrowheads="1"/>
          </p:cNvSpPr>
          <p:nvPr/>
        </p:nvSpPr>
        <p:spPr bwMode="auto">
          <a:xfrm>
            <a:off x="485775" y="1589088"/>
            <a:ext cx="405606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fr-FR" altLang="fr-FR" sz="2000" b="1">
                <a:solidFill>
                  <a:schemeClr val="hlink"/>
                </a:solidFill>
                <a:latin typeface="Arial Black" panose="020B0A04020102020204" pitchFamily="34" charset="0"/>
                <a:ea typeface="ＭＳ Ｐゴシック" panose="020B0600070205080204" pitchFamily="34" charset="-128"/>
              </a:rPr>
              <a:t>Electroneuromyographie</a:t>
            </a:r>
          </a:p>
        </p:txBody>
      </p:sp>
      <p:sp>
        <p:nvSpPr>
          <p:cNvPr id="1257475" name="Line 3"/>
          <p:cNvSpPr>
            <a:spLocks noChangeShapeType="1"/>
          </p:cNvSpPr>
          <p:nvPr/>
        </p:nvSpPr>
        <p:spPr bwMode="auto">
          <a:xfrm flipV="1">
            <a:off x="6162675" y="3919538"/>
            <a:ext cx="2628900" cy="50800"/>
          </a:xfrm>
          <a:prstGeom prst="line">
            <a:avLst/>
          </a:prstGeom>
          <a:noFill/>
          <a:ln w="19050">
            <a:solidFill>
              <a:schemeClr val="bg1"/>
            </a:solidFill>
            <a:miter lim="800000"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1257476" name="Text Box 4"/>
          <p:cNvSpPr txBox="1">
            <a:spLocks noChangeArrowheads="1"/>
          </p:cNvSpPr>
          <p:nvPr/>
        </p:nvSpPr>
        <p:spPr bwMode="auto">
          <a:xfrm>
            <a:off x="7048500" y="3590925"/>
            <a:ext cx="8556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fr-FR" altLang="fr-FR" sz="1600" b="1">
                <a:solidFill>
                  <a:schemeClr val="bg1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10 cm</a:t>
            </a:r>
          </a:p>
        </p:txBody>
      </p:sp>
      <p:pic>
        <p:nvPicPr>
          <p:cNvPr id="1257477" name="Picture 5" descr="Cub an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9963" y="1311275"/>
            <a:ext cx="2686050" cy="503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7478" name="Picture 6" descr="Abd V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2305050"/>
            <a:ext cx="3308350" cy="2246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7479" name="Picture 7" descr="1er I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5" y="2295525"/>
            <a:ext cx="2778125" cy="275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57480" name="Line 8"/>
          <p:cNvSpPr>
            <a:spLocks noChangeShapeType="1"/>
          </p:cNvSpPr>
          <p:nvPr/>
        </p:nvSpPr>
        <p:spPr bwMode="auto">
          <a:xfrm>
            <a:off x="2838450" y="3827463"/>
            <a:ext cx="171450" cy="457200"/>
          </a:xfrm>
          <a:prstGeom prst="line">
            <a:avLst/>
          </a:prstGeom>
          <a:noFill/>
          <a:ln w="57150">
            <a:solidFill>
              <a:schemeClr val="folHlink"/>
            </a:solidFill>
            <a:miter lim="800000"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1257481" name="Line 9"/>
          <p:cNvSpPr>
            <a:spLocks noChangeShapeType="1"/>
          </p:cNvSpPr>
          <p:nvPr/>
        </p:nvSpPr>
        <p:spPr bwMode="auto">
          <a:xfrm flipH="1">
            <a:off x="7510463" y="2862263"/>
            <a:ext cx="514350" cy="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1257482" name="Line 10"/>
          <p:cNvSpPr>
            <a:spLocks noChangeShapeType="1"/>
          </p:cNvSpPr>
          <p:nvPr/>
        </p:nvSpPr>
        <p:spPr bwMode="auto">
          <a:xfrm>
            <a:off x="5938838" y="3200400"/>
            <a:ext cx="171450" cy="457200"/>
          </a:xfrm>
          <a:prstGeom prst="line">
            <a:avLst/>
          </a:prstGeom>
          <a:noFill/>
          <a:ln w="57150">
            <a:solidFill>
              <a:schemeClr val="hlink"/>
            </a:solidFill>
            <a:miter lim="800000"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1257483" name="Text Box 11"/>
          <p:cNvSpPr txBox="1">
            <a:spLocks noChangeArrowheads="1"/>
          </p:cNvSpPr>
          <p:nvPr/>
        </p:nvSpPr>
        <p:spPr bwMode="auto">
          <a:xfrm>
            <a:off x="725488" y="4826000"/>
            <a:ext cx="2963862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fr-FR" altLang="fr-FR" sz="1800" b="1">
                <a:solidFill>
                  <a:schemeClr val="folHlink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Abd V (ulnaire / C8-T1)</a:t>
            </a:r>
          </a:p>
        </p:txBody>
      </p:sp>
      <p:sp>
        <p:nvSpPr>
          <p:cNvPr id="1257484" name="Line 12"/>
          <p:cNvSpPr>
            <a:spLocks noChangeShapeType="1"/>
          </p:cNvSpPr>
          <p:nvPr/>
        </p:nvSpPr>
        <p:spPr bwMode="auto">
          <a:xfrm flipH="1">
            <a:off x="2498725" y="2971800"/>
            <a:ext cx="304800" cy="347663"/>
          </a:xfrm>
          <a:prstGeom prst="line">
            <a:avLst/>
          </a:prstGeom>
          <a:noFill/>
          <a:ln w="57150">
            <a:solidFill>
              <a:srgbClr val="00CC99"/>
            </a:solidFill>
            <a:miter lim="800000"/>
            <a:headEnd type="triangle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fr-FR"/>
          </a:p>
        </p:txBody>
      </p:sp>
      <p:sp>
        <p:nvSpPr>
          <p:cNvPr id="1257485" name="Text Box 13"/>
          <p:cNvSpPr txBox="1">
            <a:spLocks noChangeArrowheads="1"/>
          </p:cNvSpPr>
          <p:nvPr/>
        </p:nvSpPr>
        <p:spPr bwMode="auto">
          <a:xfrm>
            <a:off x="717550" y="5113338"/>
            <a:ext cx="432276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fr-FR" altLang="fr-FR" sz="1800" b="1">
                <a:solidFill>
                  <a:srgbClr val="00CC99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Court abd pouce (médian / C8-T1)</a:t>
            </a:r>
          </a:p>
        </p:txBody>
      </p:sp>
      <p:sp>
        <p:nvSpPr>
          <p:cNvPr id="1257486" name="Text Box 14"/>
          <p:cNvSpPr txBox="1">
            <a:spLocks noChangeArrowheads="1"/>
          </p:cNvSpPr>
          <p:nvPr/>
        </p:nvSpPr>
        <p:spPr bwMode="auto">
          <a:xfrm>
            <a:off x="727075" y="5462588"/>
            <a:ext cx="28686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fr-FR" altLang="fr-FR" sz="1800" b="1">
                <a:solidFill>
                  <a:srgbClr val="FF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1</a:t>
            </a:r>
            <a:r>
              <a:rPr lang="fr-FR" altLang="fr-FR" sz="1800" b="1" baseline="30000">
                <a:solidFill>
                  <a:srgbClr val="FF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er</a:t>
            </a:r>
            <a:r>
              <a:rPr lang="fr-FR" altLang="fr-FR" sz="1800" b="1">
                <a:solidFill>
                  <a:srgbClr val="FF33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IO (ulnaire / C8-T1)</a:t>
            </a:r>
          </a:p>
        </p:txBody>
      </p:sp>
      <p:sp>
        <p:nvSpPr>
          <p:cNvPr id="1257487" name="Text Box 15"/>
          <p:cNvSpPr txBox="1">
            <a:spLocks noChangeArrowheads="1"/>
          </p:cNvSpPr>
          <p:nvPr/>
        </p:nvSpPr>
        <p:spPr bwMode="auto">
          <a:xfrm>
            <a:off x="711200" y="5805488"/>
            <a:ext cx="3163888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fr-FR" altLang="fr-FR" sz="1800" b="1">
                <a:latin typeface="Arial" panose="020B0604020202020204" pitchFamily="34" charset="0"/>
                <a:ea typeface="ＭＳ Ｐゴシック" panose="020B0600070205080204" pitchFamily="34" charset="-128"/>
              </a:rPr>
              <a:t>Cubital ant (ulnaire / C7)</a:t>
            </a:r>
          </a:p>
        </p:txBody>
      </p:sp>
      <p:sp>
        <p:nvSpPr>
          <p:cNvPr id="1257488" name="Text Box 16"/>
          <p:cNvSpPr txBox="1">
            <a:spLocks noChangeArrowheads="1"/>
          </p:cNvSpPr>
          <p:nvPr/>
        </p:nvSpPr>
        <p:spPr bwMode="auto">
          <a:xfrm>
            <a:off x="1225550" y="282575"/>
            <a:ext cx="807085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fr-FR" altLang="fr-FR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Main = C8 ; C8 c’est presque que la main….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4162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300" y="0"/>
            <a:ext cx="7620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44163" name="Rectangle 3"/>
          <p:cNvSpPr>
            <a:spLocks noChangeArrowheads="1"/>
          </p:cNvSpPr>
          <p:nvPr/>
        </p:nvSpPr>
        <p:spPr bwMode="auto">
          <a:xfrm>
            <a:off x="1471613" y="5949950"/>
            <a:ext cx="7053262" cy="454025"/>
          </a:xfrm>
          <a:prstGeom prst="rect">
            <a:avLst/>
          </a:prstGeom>
          <a:solidFill>
            <a:srgbClr val="00006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488" tIns="44450" rIns="90488" bIns="44450"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fr-FR">
                <a:effectLst>
                  <a:outerShdw blurRad="38100" dist="38100" dir="2700000" algn="tl">
                    <a:srgbClr val="000000"/>
                  </a:outerShdw>
                </a:effectLst>
              </a:rPr>
              <a:t>Extenseur propre de l'index (nerf interosseux postérieur)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5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pic>
        <p:nvPicPr>
          <p:cNvPr id="1261571" name="Picture 3" descr="Versailles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04800"/>
            <a:ext cx="9067800" cy="3700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61572" name="Text Box 4"/>
          <p:cNvSpPr txBox="1">
            <a:spLocks noChangeArrowheads="1"/>
          </p:cNvSpPr>
          <p:nvPr/>
        </p:nvSpPr>
        <p:spPr bwMode="auto">
          <a:xfrm>
            <a:off x="762000" y="4105275"/>
            <a:ext cx="9093200" cy="222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endParaRPr lang="fr-FR" altLang="fr-FR" sz="2800"/>
          </a:p>
          <a:p>
            <a:r>
              <a:rPr lang="fr-FR" altLang="fr-FR" sz="2800"/>
              <a:t>Neuropathie axonale</a:t>
            </a:r>
          </a:p>
          <a:p>
            <a:r>
              <a:rPr lang="fr-FR" altLang="fr-FR" sz="2800"/>
              <a:t>surtout sensitive, distale douloureuse</a:t>
            </a:r>
          </a:p>
          <a:p>
            <a:r>
              <a:rPr lang="fr-FR" altLang="fr-FR" sz="2800"/>
              <a:t>Parfois ataxiante</a:t>
            </a:r>
          </a:p>
          <a:p>
            <a:r>
              <a:rPr lang="fr-FR" altLang="fr-FR" sz="2800"/>
              <a:t>Touchant en particulier les 4 membres, le tronc et la face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498" name="Text Box 2"/>
          <p:cNvSpPr txBox="1">
            <a:spLocks noChangeArrowheads="1"/>
          </p:cNvSpPr>
          <p:nvPr/>
        </p:nvSpPr>
        <p:spPr bwMode="auto">
          <a:xfrm>
            <a:off x="0" y="2060575"/>
            <a:ext cx="9685338" cy="383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endParaRPr lang="fr-FR" altLang="fr-FR" sz="2400" b="1">
              <a:latin typeface="Tahoma" panose="020B060403050404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lnSpc>
                <a:spcPct val="0"/>
              </a:lnSpc>
              <a:spcBef>
                <a:spcPct val="50000"/>
              </a:spcBef>
            </a:pPr>
            <a:endParaRPr lang="fr-FR" altLang="fr-FR" sz="2400" b="1">
              <a:latin typeface="Tahoma" panose="020B060403050404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50000"/>
              </a:spcBef>
            </a:pPr>
            <a:r>
              <a:rPr lang="fr-FR" altLang="fr-FR" sz="2400">
                <a:latin typeface="Tahoma" panose="020B0604030504040204" pitchFamily="34" charset="0"/>
                <a:ea typeface="ＭＳ Ｐゴシック" panose="020B0600070205080204" pitchFamily="34" charset="-128"/>
              </a:rPr>
              <a:t>- </a:t>
            </a:r>
            <a:r>
              <a:rPr lang="fr-FR" altLang="fr-FR" sz="24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Douleur</a:t>
            </a:r>
            <a:r>
              <a:rPr lang="fr-FR" altLang="fr-FR" sz="2400">
                <a:latin typeface="Tahoma" panose="020B0604030504040204" pitchFamily="34" charset="0"/>
                <a:ea typeface="ＭＳ Ｐゴシック" panose="020B0600070205080204" pitchFamily="34" charset="-128"/>
              </a:rPr>
              <a:t> aiguë cervicale </a:t>
            </a:r>
          </a:p>
          <a:p>
            <a:pPr eaLnBrk="1" hangingPunct="1">
              <a:spcBef>
                <a:spcPct val="50000"/>
              </a:spcBef>
            </a:pPr>
            <a:r>
              <a:rPr lang="fr-FR" altLang="fr-FR" sz="2400">
                <a:latin typeface="Tahoma" panose="020B0604030504040204" pitchFamily="34" charset="0"/>
                <a:ea typeface="ＭＳ Ｐゴシック" panose="020B0600070205080204" pitchFamily="34" charset="-128"/>
              </a:rPr>
              <a:t>- Installation rapide au décours  de l’amyotrophie dans le territoire C8</a:t>
            </a:r>
          </a:p>
          <a:p>
            <a:pPr eaLnBrk="1" hangingPunct="1">
              <a:spcBef>
                <a:spcPct val="50000"/>
              </a:spcBef>
            </a:pPr>
            <a:r>
              <a:rPr lang="fr-FR" altLang="fr-FR" sz="2400">
                <a:latin typeface="Tahoma" panose="020B0604030504040204" pitchFamily="34" charset="0"/>
                <a:ea typeface="ＭＳ Ｐゴシック" panose="020B0600070205080204" pitchFamily="34" charset="-128"/>
              </a:rPr>
              <a:t>- </a:t>
            </a:r>
            <a:r>
              <a:rPr lang="fr-FR" altLang="fr-FR" sz="2400">
                <a:solidFill>
                  <a:srgbClr val="FF0000"/>
                </a:solidFill>
                <a:latin typeface="Tahoma" panose="020B0604030504040204" pitchFamily="34" charset="0"/>
                <a:ea typeface="ＭＳ Ｐゴシック" panose="020B0600070205080204" pitchFamily="34" charset="-128"/>
              </a:rPr>
              <a:t>Atteinte ischémique</a:t>
            </a:r>
            <a:r>
              <a:rPr lang="fr-FR" altLang="fr-FR" sz="2400">
                <a:latin typeface="Tahoma" panose="020B0604030504040204" pitchFamily="34" charset="0"/>
                <a:ea typeface="ＭＳ Ｐゴシック" panose="020B0600070205080204" pitchFamily="34" charset="-128"/>
              </a:rPr>
              <a:t> des cornes antérieures de la moëlle cervicale</a:t>
            </a:r>
          </a:p>
          <a:p>
            <a:pPr eaLnBrk="1" hangingPunct="1">
              <a:spcBef>
                <a:spcPct val="50000"/>
              </a:spcBef>
            </a:pPr>
            <a:r>
              <a:rPr lang="fr-FR" altLang="fr-FR" sz="2400">
                <a:latin typeface="Tahoma" panose="020B0604030504040204" pitchFamily="34" charset="0"/>
                <a:ea typeface="ＭＳ Ｐゴシック" panose="020B0600070205080204" pitchFamily="34" charset="-128"/>
              </a:rPr>
              <a:t>- Favorisée par les remaniements arthrosiques</a:t>
            </a:r>
          </a:p>
          <a:p>
            <a:pPr eaLnBrk="1" hangingPunct="1">
              <a:spcBef>
                <a:spcPct val="50000"/>
              </a:spcBef>
            </a:pPr>
            <a:endParaRPr lang="fr-FR" altLang="fr-FR" sz="2400">
              <a:latin typeface="Tahoma" panose="020B0604030504040204" pitchFamily="34" charset="0"/>
              <a:ea typeface="ＭＳ Ｐゴシック" panose="020B0600070205080204" pitchFamily="34" charset="-128"/>
            </a:endParaRPr>
          </a:p>
          <a:p>
            <a:pPr eaLnBrk="1" hangingPunct="1">
              <a:spcBef>
                <a:spcPct val="50000"/>
              </a:spcBef>
            </a:pPr>
            <a:endParaRPr lang="fr-FR" altLang="fr-FR" sz="2000">
              <a:latin typeface="Tahoma" panose="020B060403050404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258499" name="Text Box 3"/>
          <p:cNvSpPr txBox="1">
            <a:spLocks noChangeArrowheads="1"/>
          </p:cNvSpPr>
          <p:nvPr/>
        </p:nvSpPr>
        <p:spPr bwMode="auto">
          <a:xfrm>
            <a:off x="606425" y="836613"/>
            <a:ext cx="8566150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fr-FR" altLang="fr-FR"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CAS RARES DE L’ISCHEMIE 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fr-FR" altLang="fr-FR" sz="2400" b="1">
                <a:solidFill>
                  <a:schemeClr val="tx2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ANTERIEURE DE LA MOELLE CERVICALE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14400"/>
            <a:r>
              <a:rPr lang="fr-FR" altLang="fr-FR"/>
              <a:t>Ischémie ASA</a:t>
            </a:r>
          </a:p>
        </p:txBody>
      </p:sp>
      <p:pic>
        <p:nvPicPr>
          <p:cNvPr id="1259523" name="Picture 3" descr="Le territoire spinal antérieur est le plus étendu : cornes et cordons antérieur jusqu'à la base des cornes dorsales"/>
          <p:cNvPicPr>
            <a:picLocks noChangeAspect="1" noChangeArrowheads="1"/>
          </p:cNvPicPr>
          <p:nvPr>
            <p:ph type="body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2900" y="1676400"/>
            <a:ext cx="5326063" cy="4525963"/>
          </a:xfrm>
          <a:solidFill>
            <a:srgbClr val="FFFF99"/>
          </a:solidFill>
          <a:ln/>
          <a:extLs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259524" name="Freeform 4"/>
          <p:cNvSpPr>
            <a:spLocks/>
          </p:cNvSpPr>
          <p:nvPr/>
        </p:nvSpPr>
        <p:spPr bwMode="auto">
          <a:xfrm>
            <a:off x="1457325" y="2438400"/>
            <a:ext cx="3338513" cy="2273300"/>
          </a:xfrm>
          <a:custGeom>
            <a:avLst/>
            <a:gdLst>
              <a:gd name="T0" fmla="*/ 255 w 1869"/>
              <a:gd name="T1" fmla="*/ 304 h 1432"/>
              <a:gd name="T2" fmla="*/ 342 w 1869"/>
              <a:gd name="T3" fmla="*/ 304 h 1432"/>
              <a:gd name="T4" fmla="*/ 355 w 1869"/>
              <a:gd name="T5" fmla="*/ 318 h 1432"/>
              <a:gd name="T6" fmla="*/ 389 w 1869"/>
              <a:gd name="T7" fmla="*/ 351 h 1432"/>
              <a:gd name="T8" fmla="*/ 483 w 1869"/>
              <a:gd name="T9" fmla="*/ 432 h 1432"/>
              <a:gd name="T10" fmla="*/ 583 w 1869"/>
              <a:gd name="T11" fmla="*/ 465 h 1432"/>
              <a:gd name="T12" fmla="*/ 670 w 1869"/>
              <a:gd name="T13" fmla="*/ 532 h 1432"/>
              <a:gd name="T14" fmla="*/ 838 w 1869"/>
              <a:gd name="T15" fmla="*/ 478 h 1432"/>
              <a:gd name="T16" fmla="*/ 791 w 1869"/>
              <a:gd name="T17" fmla="*/ 237 h 1432"/>
              <a:gd name="T18" fmla="*/ 757 w 1869"/>
              <a:gd name="T19" fmla="*/ 70 h 1432"/>
              <a:gd name="T20" fmla="*/ 811 w 1869"/>
              <a:gd name="T21" fmla="*/ 3 h 1432"/>
              <a:gd name="T22" fmla="*/ 1313 w 1869"/>
              <a:gd name="T23" fmla="*/ 36 h 1432"/>
              <a:gd name="T24" fmla="*/ 1360 w 1869"/>
              <a:gd name="T25" fmla="*/ 56 h 1432"/>
              <a:gd name="T26" fmla="*/ 1373 w 1869"/>
              <a:gd name="T27" fmla="*/ 70 h 1432"/>
              <a:gd name="T28" fmla="*/ 1414 w 1869"/>
              <a:gd name="T29" fmla="*/ 83 h 1432"/>
              <a:gd name="T30" fmla="*/ 1467 w 1869"/>
              <a:gd name="T31" fmla="*/ 110 h 1432"/>
              <a:gd name="T32" fmla="*/ 1655 w 1869"/>
              <a:gd name="T33" fmla="*/ 190 h 1432"/>
              <a:gd name="T34" fmla="*/ 1715 w 1869"/>
              <a:gd name="T35" fmla="*/ 217 h 1432"/>
              <a:gd name="T36" fmla="*/ 1769 w 1869"/>
              <a:gd name="T37" fmla="*/ 251 h 1432"/>
              <a:gd name="T38" fmla="*/ 1822 w 1869"/>
              <a:gd name="T39" fmla="*/ 304 h 1432"/>
              <a:gd name="T40" fmla="*/ 1849 w 1869"/>
              <a:gd name="T41" fmla="*/ 398 h 1432"/>
              <a:gd name="T42" fmla="*/ 1869 w 1869"/>
              <a:gd name="T43" fmla="*/ 532 h 1432"/>
              <a:gd name="T44" fmla="*/ 1862 w 1869"/>
              <a:gd name="T45" fmla="*/ 552 h 1432"/>
              <a:gd name="T46" fmla="*/ 1822 w 1869"/>
              <a:gd name="T47" fmla="*/ 532 h 1432"/>
              <a:gd name="T48" fmla="*/ 1702 w 1869"/>
              <a:gd name="T49" fmla="*/ 499 h 1432"/>
              <a:gd name="T50" fmla="*/ 1635 w 1869"/>
              <a:gd name="T51" fmla="*/ 472 h 1432"/>
              <a:gd name="T52" fmla="*/ 1594 w 1869"/>
              <a:gd name="T53" fmla="*/ 458 h 1432"/>
              <a:gd name="T54" fmla="*/ 1460 w 1869"/>
              <a:gd name="T55" fmla="*/ 512 h 1432"/>
              <a:gd name="T56" fmla="*/ 1434 w 1869"/>
              <a:gd name="T57" fmla="*/ 566 h 1432"/>
              <a:gd name="T58" fmla="*/ 1373 w 1869"/>
              <a:gd name="T59" fmla="*/ 713 h 1432"/>
              <a:gd name="T60" fmla="*/ 1172 w 1869"/>
              <a:gd name="T61" fmla="*/ 927 h 1432"/>
              <a:gd name="T62" fmla="*/ 1059 w 1869"/>
              <a:gd name="T63" fmla="*/ 941 h 1432"/>
              <a:gd name="T64" fmla="*/ 911 w 1869"/>
              <a:gd name="T65" fmla="*/ 974 h 1432"/>
              <a:gd name="T66" fmla="*/ 811 w 1869"/>
              <a:gd name="T67" fmla="*/ 1001 h 1432"/>
              <a:gd name="T68" fmla="*/ 744 w 1869"/>
              <a:gd name="T69" fmla="*/ 1041 h 1432"/>
              <a:gd name="T70" fmla="*/ 617 w 1869"/>
              <a:gd name="T71" fmla="*/ 1068 h 1432"/>
              <a:gd name="T72" fmla="*/ 516 w 1869"/>
              <a:gd name="T73" fmla="*/ 1162 h 1432"/>
              <a:gd name="T74" fmla="*/ 449 w 1869"/>
              <a:gd name="T75" fmla="*/ 1363 h 1432"/>
              <a:gd name="T76" fmla="*/ 342 w 1869"/>
              <a:gd name="T77" fmla="*/ 1403 h 1432"/>
              <a:gd name="T78" fmla="*/ 322 w 1869"/>
              <a:gd name="T79" fmla="*/ 1383 h 1432"/>
              <a:gd name="T80" fmla="*/ 302 w 1869"/>
              <a:gd name="T81" fmla="*/ 1376 h 1432"/>
              <a:gd name="T82" fmla="*/ 282 w 1869"/>
              <a:gd name="T83" fmla="*/ 1329 h 1432"/>
              <a:gd name="T84" fmla="*/ 241 w 1869"/>
              <a:gd name="T85" fmla="*/ 1269 h 1432"/>
              <a:gd name="T86" fmla="*/ 208 w 1869"/>
              <a:gd name="T87" fmla="*/ 1208 h 1432"/>
              <a:gd name="T88" fmla="*/ 148 w 1869"/>
              <a:gd name="T89" fmla="*/ 1108 h 1432"/>
              <a:gd name="T90" fmla="*/ 121 w 1869"/>
              <a:gd name="T91" fmla="*/ 1075 h 1432"/>
              <a:gd name="T92" fmla="*/ 87 w 1869"/>
              <a:gd name="T93" fmla="*/ 1014 h 1432"/>
              <a:gd name="T94" fmla="*/ 67 w 1869"/>
              <a:gd name="T95" fmla="*/ 974 h 1432"/>
              <a:gd name="T96" fmla="*/ 41 w 1869"/>
              <a:gd name="T97" fmla="*/ 867 h 1432"/>
              <a:gd name="T98" fmla="*/ 0 w 1869"/>
              <a:gd name="T99" fmla="*/ 740 h 1432"/>
              <a:gd name="T100" fmla="*/ 47 w 1869"/>
              <a:gd name="T101" fmla="*/ 545 h 1432"/>
              <a:gd name="T102" fmla="*/ 128 w 1869"/>
              <a:gd name="T103" fmla="*/ 432 h 1432"/>
              <a:gd name="T104" fmla="*/ 148 w 1869"/>
              <a:gd name="T105" fmla="*/ 398 h 1432"/>
              <a:gd name="T106" fmla="*/ 161 w 1869"/>
              <a:gd name="T107" fmla="*/ 358 h 1432"/>
              <a:gd name="T108" fmla="*/ 201 w 1869"/>
              <a:gd name="T109" fmla="*/ 338 h 1432"/>
              <a:gd name="T110" fmla="*/ 304 w 1869"/>
              <a:gd name="T111" fmla="*/ 311 h 14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1869" h="1432">
                <a:moveTo>
                  <a:pt x="255" y="304"/>
                </a:moveTo>
                <a:cubicBezTo>
                  <a:pt x="290" y="296"/>
                  <a:pt x="297" y="292"/>
                  <a:pt x="342" y="304"/>
                </a:cubicBezTo>
                <a:cubicBezTo>
                  <a:pt x="348" y="306"/>
                  <a:pt x="350" y="313"/>
                  <a:pt x="355" y="318"/>
                </a:cubicBezTo>
                <a:cubicBezTo>
                  <a:pt x="366" y="329"/>
                  <a:pt x="378" y="340"/>
                  <a:pt x="389" y="351"/>
                </a:cubicBezTo>
                <a:cubicBezTo>
                  <a:pt x="416" y="378"/>
                  <a:pt x="450" y="413"/>
                  <a:pt x="483" y="432"/>
                </a:cubicBezTo>
                <a:cubicBezTo>
                  <a:pt x="512" y="449"/>
                  <a:pt x="553" y="448"/>
                  <a:pt x="583" y="465"/>
                </a:cubicBezTo>
                <a:cubicBezTo>
                  <a:pt x="617" y="484"/>
                  <a:pt x="638" y="511"/>
                  <a:pt x="670" y="532"/>
                </a:cubicBezTo>
                <a:cubicBezTo>
                  <a:pt x="805" y="524"/>
                  <a:pt x="774" y="542"/>
                  <a:pt x="838" y="478"/>
                </a:cubicBezTo>
                <a:cubicBezTo>
                  <a:pt x="835" y="411"/>
                  <a:pt x="847" y="297"/>
                  <a:pt x="791" y="237"/>
                </a:cubicBezTo>
                <a:cubicBezTo>
                  <a:pt x="772" y="183"/>
                  <a:pt x="765" y="127"/>
                  <a:pt x="757" y="70"/>
                </a:cubicBezTo>
                <a:cubicBezTo>
                  <a:pt x="765" y="5"/>
                  <a:pt x="759" y="17"/>
                  <a:pt x="811" y="3"/>
                </a:cubicBezTo>
                <a:cubicBezTo>
                  <a:pt x="977" y="11"/>
                  <a:pt x="1150" y="0"/>
                  <a:pt x="1313" y="36"/>
                </a:cubicBezTo>
                <a:cubicBezTo>
                  <a:pt x="1383" y="85"/>
                  <a:pt x="1277" y="14"/>
                  <a:pt x="1360" y="56"/>
                </a:cubicBezTo>
                <a:cubicBezTo>
                  <a:pt x="1366" y="59"/>
                  <a:pt x="1368" y="67"/>
                  <a:pt x="1373" y="70"/>
                </a:cubicBezTo>
                <a:cubicBezTo>
                  <a:pt x="1378" y="73"/>
                  <a:pt x="1409" y="82"/>
                  <a:pt x="1414" y="83"/>
                </a:cubicBezTo>
                <a:cubicBezTo>
                  <a:pt x="1431" y="102"/>
                  <a:pt x="1446" y="98"/>
                  <a:pt x="1467" y="110"/>
                </a:cubicBezTo>
                <a:cubicBezTo>
                  <a:pt x="1524" y="143"/>
                  <a:pt x="1590" y="176"/>
                  <a:pt x="1655" y="190"/>
                </a:cubicBezTo>
                <a:cubicBezTo>
                  <a:pt x="1675" y="204"/>
                  <a:pt x="1692" y="210"/>
                  <a:pt x="1715" y="217"/>
                </a:cubicBezTo>
                <a:cubicBezTo>
                  <a:pt x="1732" y="235"/>
                  <a:pt x="1746" y="243"/>
                  <a:pt x="1769" y="251"/>
                </a:cubicBezTo>
                <a:cubicBezTo>
                  <a:pt x="1788" y="270"/>
                  <a:pt x="1799" y="289"/>
                  <a:pt x="1822" y="304"/>
                </a:cubicBezTo>
                <a:cubicBezTo>
                  <a:pt x="1833" y="335"/>
                  <a:pt x="1845" y="365"/>
                  <a:pt x="1849" y="398"/>
                </a:cubicBezTo>
                <a:cubicBezTo>
                  <a:pt x="1867" y="531"/>
                  <a:pt x="1849" y="474"/>
                  <a:pt x="1869" y="532"/>
                </a:cubicBezTo>
                <a:cubicBezTo>
                  <a:pt x="1867" y="539"/>
                  <a:pt x="1868" y="549"/>
                  <a:pt x="1862" y="552"/>
                </a:cubicBezTo>
                <a:cubicBezTo>
                  <a:pt x="1854" y="556"/>
                  <a:pt x="1826" y="534"/>
                  <a:pt x="1822" y="532"/>
                </a:cubicBezTo>
                <a:cubicBezTo>
                  <a:pt x="1786" y="514"/>
                  <a:pt x="1742" y="508"/>
                  <a:pt x="1702" y="499"/>
                </a:cubicBezTo>
                <a:cubicBezTo>
                  <a:pt x="1679" y="487"/>
                  <a:pt x="1659" y="480"/>
                  <a:pt x="1635" y="472"/>
                </a:cubicBezTo>
                <a:cubicBezTo>
                  <a:pt x="1621" y="468"/>
                  <a:pt x="1594" y="458"/>
                  <a:pt x="1594" y="458"/>
                </a:cubicBezTo>
                <a:cubicBezTo>
                  <a:pt x="1506" y="465"/>
                  <a:pt x="1501" y="454"/>
                  <a:pt x="1460" y="512"/>
                </a:cubicBezTo>
                <a:cubicBezTo>
                  <a:pt x="1453" y="534"/>
                  <a:pt x="1450" y="549"/>
                  <a:pt x="1434" y="566"/>
                </a:cubicBezTo>
                <a:cubicBezTo>
                  <a:pt x="1417" y="614"/>
                  <a:pt x="1408" y="678"/>
                  <a:pt x="1373" y="713"/>
                </a:cubicBezTo>
                <a:cubicBezTo>
                  <a:pt x="1352" y="782"/>
                  <a:pt x="1246" y="903"/>
                  <a:pt x="1172" y="927"/>
                </a:cubicBezTo>
                <a:cubicBezTo>
                  <a:pt x="1149" y="934"/>
                  <a:pt x="1070" y="940"/>
                  <a:pt x="1059" y="941"/>
                </a:cubicBezTo>
                <a:cubicBezTo>
                  <a:pt x="1009" y="947"/>
                  <a:pt x="961" y="966"/>
                  <a:pt x="911" y="974"/>
                </a:cubicBezTo>
                <a:cubicBezTo>
                  <a:pt x="878" y="986"/>
                  <a:pt x="845" y="994"/>
                  <a:pt x="811" y="1001"/>
                </a:cubicBezTo>
                <a:cubicBezTo>
                  <a:pt x="791" y="1014"/>
                  <a:pt x="766" y="1034"/>
                  <a:pt x="744" y="1041"/>
                </a:cubicBezTo>
                <a:cubicBezTo>
                  <a:pt x="704" y="1054"/>
                  <a:pt x="656" y="1049"/>
                  <a:pt x="617" y="1068"/>
                </a:cubicBezTo>
                <a:cubicBezTo>
                  <a:pt x="575" y="1089"/>
                  <a:pt x="547" y="1129"/>
                  <a:pt x="516" y="1162"/>
                </a:cubicBezTo>
                <a:cubicBezTo>
                  <a:pt x="499" y="1226"/>
                  <a:pt x="486" y="1307"/>
                  <a:pt x="449" y="1363"/>
                </a:cubicBezTo>
                <a:cubicBezTo>
                  <a:pt x="431" y="1432"/>
                  <a:pt x="448" y="1410"/>
                  <a:pt x="342" y="1403"/>
                </a:cubicBezTo>
                <a:cubicBezTo>
                  <a:pt x="335" y="1396"/>
                  <a:pt x="330" y="1388"/>
                  <a:pt x="322" y="1383"/>
                </a:cubicBezTo>
                <a:cubicBezTo>
                  <a:pt x="316" y="1379"/>
                  <a:pt x="307" y="1381"/>
                  <a:pt x="302" y="1376"/>
                </a:cubicBezTo>
                <a:cubicBezTo>
                  <a:pt x="290" y="1364"/>
                  <a:pt x="291" y="1344"/>
                  <a:pt x="282" y="1329"/>
                </a:cubicBezTo>
                <a:cubicBezTo>
                  <a:pt x="270" y="1308"/>
                  <a:pt x="252" y="1291"/>
                  <a:pt x="241" y="1269"/>
                </a:cubicBezTo>
                <a:cubicBezTo>
                  <a:pt x="230" y="1247"/>
                  <a:pt x="225" y="1226"/>
                  <a:pt x="208" y="1208"/>
                </a:cubicBezTo>
                <a:cubicBezTo>
                  <a:pt x="195" y="1171"/>
                  <a:pt x="172" y="1138"/>
                  <a:pt x="148" y="1108"/>
                </a:cubicBezTo>
                <a:cubicBezTo>
                  <a:pt x="129" y="1085"/>
                  <a:pt x="136" y="1106"/>
                  <a:pt x="121" y="1075"/>
                </a:cubicBezTo>
                <a:cubicBezTo>
                  <a:pt x="111" y="1054"/>
                  <a:pt x="87" y="1014"/>
                  <a:pt x="87" y="1014"/>
                </a:cubicBezTo>
                <a:cubicBezTo>
                  <a:pt x="72" y="964"/>
                  <a:pt x="93" y="1025"/>
                  <a:pt x="67" y="974"/>
                </a:cubicBezTo>
                <a:cubicBezTo>
                  <a:pt x="53" y="945"/>
                  <a:pt x="47" y="895"/>
                  <a:pt x="41" y="867"/>
                </a:cubicBezTo>
                <a:cubicBezTo>
                  <a:pt x="32" y="823"/>
                  <a:pt x="12" y="783"/>
                  <a:pt x="0" y="740"/>
                </a:cubicBezTo>
                <a:cubicBezTo>
                  <a:pt x="4" y="686"/>
                  <a:pt x="5" y="590"/>
                  <a:pt x="47" y="545"/>
                </a:cubicBezTo>
                <a:cubicBezTo>
                  <a:pt x="61" y="504"/>
                  <a:pt x="96" y="462"/>
                  <a:pt x="128" y="432"/>
                </a:cubicBezTo>
                <a:cubicBezTo>
                  <a:pt x="144" y="375"/>
                  <a:pt x="121" y="442"/>
                  <a:pt x="148" y="398"/>
                </a:cubicBezTo>
                <a:cubicBezTo>
                  <a:pt x="153" y="390"/>
                  <a:pt x="155" y="366"/>
                  <a:pt x="161" y="358"/>
                </a:cubicBezTo>
                <a:cubicBezTo>
                  <a:pt x="169" y="348"/>
                  <a:pt x="192" y="327"/>
                  <a:pt x="201" y="338"/>
                </a:cubicBezTo>
                <a:lnTo>
                  <a:pt x="304" y="311"/>
                </a:lnTo>
              </a:path>
            </a:pathLst>
          </a:custGeom>
          <a:solidFill>
            <a:srgbClr val="FF00FF">
              <a:alpha val="5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pic>
        <p:nvPicPr>
          <p:cNvPr id="1259525" name="Picture 5" descr="97360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4" t="8559" r="11023" b="8559"/>
          <a:stretch>
            <a:fillRect/>
          </a:stretch>
        </p:blipFill>
        <p:spPr bwMode="auto">
          <a:xfrm>
            <a:off x="5829300" y="2133600"/>
            <a:ext cx="4311650" cy="372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595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595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59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59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9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9524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8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642938"/>
            <a:endParaRPr lang="fr-FR" altLang="fr-FR"/>
          </a:p>
        </p:txBody>
      </p:sp>
      <p:pic>
        <p:nvPicPr>
          <p:cNvPr id="988163" name="Picture 3" descr="Hypersignal CAx2 IRM Coupe 1"/>
          <p:cNvPicPr>
            <a:picLocks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95575" y="2205038"/>
            <a:ext cx="5005388" cy="3146425"/>
          </a:xfrm>
          <a:ln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53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defTabSz="914400"/>
            <a:endParaRPr lang="fr-FR" altLang="fr-FR"/>
          </a:p>
        </p:txBody>
      </p:sp>
      <p:sp>
        <p:nvSpPr>
          <p:cNvPr id="995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defTabSz="914400">
              <a:lnSpc>
                <a:spcPct val="90000"/>
              </a:lnSpc>
            </a:pPr>
            <a:endParaRPr lang="fr-FR" altLang="fr-FR"/>
          </a:p>
        </p:txBody>
      </p:sp>
      <p:grpSp>
        <p:nvGrpSpPr>
          <p:cNvPr id="995332" name="Group 4"/>
          <p:cNvGrpSpPr>
            <a:grpSpLocks/>
          </p:cNvGrpSpPr>
          <p:nvPr/>
        </p:nvGrpSpPr>
        <p:grpSpPr bwMode="auto">
          <a:xfrm>
            <a:off x="2227263" y="3789363"/>
            <a:ext cx="3171825" cy="2238375"/>
            <a:chOff x="3984" y="1008"/>
            <a:chExt cx="1776" cy="1410"/>
          </a:xfrm>
        </p:grpSpPr>
        <p:pic>
          <p:nvPicPr>
            <p:cNvPr id="995333" name="Picture 5" descr="syrinx_mri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84" y="1008"/>
              <a:ext cx="834" cy="14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95334" name="Picture 6" descr="acm_syrinx_micro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6" y="1008"/>
              <a:ext cx="924" cy="14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95335" name="Group 7"/>
          <p:cNvGrpSpPr>
            <a:grpSpLocks/>
          </p:cNvGrpSpPr>
          <p:nvPr/>
        </p:nvGrpSpPr>
        <p:grpSpPr bwMode="auto">
          <a:xfrm>
            <a:off x="1093788" y="1052513"/>
            <a:ext cx="5357812" cy="2008187"/>
            <a:chOff x="2760" y="2431"/>
            <a:chExt cx="3000" cy="1265"/>
          </a:xfrm>
        </p:grpSpPr>
        <p:pic>
          <p:nvPicPr>
            <p:cNvPr id="995336" name="Picture 8" descr="tangier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0" y="2592"/>
              <a:ext cx="1368" cy="1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95337" name="Picture 9" descr="amygdales tangier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8" y="2431"/>
              <a:ext cx="1602" cy="12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95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95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5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95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95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6210" name="Rectangle 2"/>
          <p:cNvSpPr>
            <a:spLocks noChangeArrowheads="1"/>
          </p:cNvSpPr>
          <p:nvPr/>
        </p:nvSpPr>
        <p:spPr bwMode="auto">
          <a:xfrm>
            <a:off x="895350" y="333375"/>
            <a:ext cx="8277225" cy="912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35717" tIns="35717" rIns="35717" bIns="35717" anchor="b"/>
          <a:lstStyle>
            <a:lvl1pPr algn="ctr" defTabSz="642938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1pPr>
            <a:lvl2pPr algn="ctr" defTabSz="642938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2pPr>
            <a:lvl3pPr algn="ctr" defTabSz="642938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3pPr>
            <a:lvl4pPr algn="ctr" defTabSz="642938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4pPr>
            <a:lvl5pPr algn="ctr" defTabSz="642938"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5pPr>
            <a:lvl6pPr marL="457200" algn="ctr" defTabSz="64293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6pPr>
            <a:lvl7pPr marL="914400" algn="ctr" defTabSz="64293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7pPr>
            <a:lvl8pPr marL="1371600" algn="ctr" defTabSz="64293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8pPr>
            <a:lvl9pPr marL="1828800" algn="ctr" defTabSz="642938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fr-FR" sz="3200" b="1">
                <a:effectLst>
                  <a:outerShdw blurRad="38100" dist="38100" dir="2700000" algn="tl">
                    <a:srgbClr val="000000"/>
                  </a:outerShdw>
                </a:effectLst>
              </a:rPr>
              <a:t>Devant une atteinte motrice de la main</a:t>
            </a:r>
          </a:p>
        </p:txBody>
      </p:sp>
      <p:sp>
        <p:nvSpPr>
          <p:cNvPr id="1246211" name="Rectangle 3"/>
          <p:cNvSpPr>
            <a:spLocks noChangeArrowheads="1"/>
          </p:cNvSpPr>
          <p:nvPr/>
        </p:nvSpPr>
        <p:spPr bwMode="auto">
          <a:xfrm>
            <a:off x="1471613" y="1700213"/>
            <a:ext cx="7286625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fr-FR" altLang="fr-FR" sz="240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utura Condensed" pitchFamily="48" charset="0"/>
                <a:ea typeface="ヒラギノ角ゴ ProN W3" pitchFamily="-96" charset="-128"/>
                <a:sym typeface="Futura Condensed" pitchFamily="48" charset="0"/>
              </a:rPr>
              <a:t>CUBITAL &gt; MÉDIAN </a:t>
            </a:r>
          </a:p>
          <a:p>
            <a:pPr eaLnBrk="1" hangingPunct="1">
              <a:lnSpc>
                <a:spcPct val="90000"/>
              </a:lnSpc>
            </a:pPr>
            <a:endParaRPr lang="fr-FR" altLang="fr-FR" sz="2400">
              <a:solidFill>
                <a:srgbClr val="FAFD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Futura Condensed" pitchFamily="48" charset="0"/>
              <a:ea typeface="ヒラギノ角ゴ ProN W3" pitchFamily="-96" charset="-128"/>
              <a:sym typeface="Futura Condensed" pitchFamily="4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fr-FR" altLang="fr-FR" sz="2400">
                <a:latin typeface="Futura Condensed" pitchFamily="48" charset="0"/>
                <a:ea typeface="ヒラギノ角ゴ ProN W3" pitchFamily="-96" charset="-128"/>
                <a:sym typeface="Futura Condensed" pitchFamily="48" charset="0"/>
              </a:rPr>
              <a:t>Neuropathie motrice Multifocal de type avec blocs ou sans blocs</a:t>
            </a:r>
          </a:p>
          <a:p>
            <a:pPr eaLnBrk="1" hangingPunct="1">
              <a:lnSpc>
                <a:spcPct val="90000"/>
              </a:lnSpc>
            </a:pPr>
            <a:endParaRPr lang="fr-FR" altLang="fr-FR" sz="2400">
              <a:latin typeface="Futura Condensed" pitchFamily="48" charset="0"/>
              <a:ea typeface="ヒラギノ角ゴ ProN W3" pitchFamily="-96" charset="-128"/>
              <a:sym typeface="Futura Condensed" pitchFamily="4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fr-FR" altLang="fr-FR" sz="2400">
                <a:latin typeface="Futura Condensed" pitchFamily="48" charset="0"/>
                <a:ea typeface="ヒラギノ角ゴ ProN W3" pitchFamily="-96" charset="-128"/>
                <a:sym typeface="Futura Condensed" pitchFamily="48" charset="0"/>
              </a:rPr>
              <a:t>Syndrome d’Hirayama</a:t>
            </a:r>
          </a:p>
        </p:txBody>
      </p:sp>
      <p:sp>
        <p:nvSpPr>
          <p:cNvPr id="1246212" name="Rectangle 4"/>
          <p:cNvSpPr>
            <a:spLocks noChangeArrowheads="1"/>
          </p:cNvSpPr>
          <p:nvPr/>
        </p:nvSpPr>
        <p:spPr bwMode="auto">
          <a:xfrm>
            <a:off x="1255713" y="4137025"/>
            <a:ext cx="8208962" cy="304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fr-FR" altLang="fr-FR" sz="2400">
                <a:latin typeface="Futura Condensed" pitchFamily="48" charset="0"/>
                <a:ea typeface="ヒラギノ角ゴ ProN W3" pitchFamily="-96" charset="-128"/>
                <a:sym typeface="Futura Condensed" pitchFamily="48" charset="0"/>
              </a:rPr>
              <a:t> </a:t>
            </a:r>
            <a:r>
              <a:rPr lang="fr-FR" altLang="fr-FR" sz="240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utura Condensed" pitchFamily="48" charset="0"/>
                <a:ea typeface="ヒラギノ角ゴ ProN W3" pitchFamily="-96" charset="-128"/>
                <a:sym typeface="Futura Condensed" pitchFamily="48" charset="0"/>
              </a:rPr>
              <a:t>MÉDIAN &gt; CUBITAL</a:t>
            </a:r>
            <a:r>
              <a:rPr lang="fr-FR" altLang="fr-FR" sz="2400">
                <a:latin typeface="Futura Condensed" pitchFamily="48" charset="0"/>
                <a:ea typeface="ヒラギノ角ゴ ProN W3" pitchFamily="-96" charset="-128"/>
                <a:sym typeface="Futura Condensed" pitchFamily="48" charset="0"/>
              </a:rPr>
              <a:t> </a:t>
            </a:r>
          </a:p>
          <a:p>
            <a:pPr eaLnBrk="1" hangingPunct="1">
              <a:lnSpc>
                <a:spcPct val="90000"/>
              </a:lnSpc>
            </a:pPr>
            <a:endParaRPr lang="fr-FR" altLang="fr-FR" sz="2400">
              <a:latin typeface="Futura Condensed" pitchFamily="48" charset="0"/>
              <a:ea typeface="ヒラギノ角ゴ ProN W3" pitchFamily="-96" charset="-128"/>
              <a:sym typeface="Futura Condensed" pitchFamily="4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fr-FR" altLang="fr-FR" sz="2400">
                <a:latin typeface="Futura Condensed" pitchFamily="48" charset="0"/>
                <a:ea typeface="ヒラギノ角ゴ ProN W3" pitchFamily="-96" charset="-128"/>
                <a:sym typeface="Futura Condensed" pitchFamily="48" charset="0"/>
              </a:rPr>
              <a:t>	SLA (</a:t>
            </a:r>
            <a:r>
              <a:rPr lang="fr-FR" altLang="fr-FR" sz="2400" i="1">
                <a:latin typeface="Futura Condensed" pitchFamily="48" charset="0"/>
                <a:ea typeface="ヒラギノ角ゴ ProN W3" pitchFamily="-96" charset="-128"/>
                <a:sym typeface="Futura Condensed" pitchFamily="48" charset="0"/>
              </a:rPr>
              <a:t>split hand syndrome </a:t>
            </a:r>
            <a:r>
              <a:rPr lang="fr-FR" altLang="fr-FR" sz="2400">
                <a:latin typeface="Futura Condensed" pitchFamily="48" charset="0"/>
                <a:ea typeface="ヒラギノ角ゴ ProN W3" pitchFamily="-96" charset="-128"/>
                <a:sym typeface="Futura Condensed" pitchFamily="48" charset="0"/>
              </a:rPr>
              <a:t>)</a:t>
            </a:r>
          </a:p>
          <a:p>
            <a:pPr eaLnBrk="1" hangingPunct="1">
              <a:lnSpc>
                <a:spcPct val="90000"/>
              </a:lnSpc>
            </a:pPr>
            <a:endParaRPr lang="fr-FR" altLang="fr-FR" sz="2400">
              <a:latin typeface="Futura Condensed" pitchFamily="48" charset="0"/>
              <a:ea typeface="ヒラギノ角ゴ ProN W3" pitchFamily="-96" charset="-128"/>
              <a:sym typeface="Futura Condensed" pitchFamily="4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fr-FR" altLang="fr-FR" sz="2400">
                <a:latin typeface="Futura Condensed" pitchFamily="48" charset="0"/>
                <a:ea typeface="ヒラギノ角ゴ ProN W3" pitchFamily="-96" charset="-128"/>
                <a:sym typeface="Futura Condensed" pitchFamily="48" charset="0"/>
              </a:rPr>
              <a:t>	Défilé thoraco-brachial neurologique</a:t>
            </a:r>
          </a:p>
          <a:p>
            <a:pPr eaLnBrk="1" hangingPunct="1">
              <a:lnSpc>
                <a:spcPct val="90000"/>
              </a:lnSpc>
            </a:pPr>
            <a:endParaRPr lang="fr-FR" altLang="fr-FR" sz="2400">
              <a:latin typeface="Futura Condensed" pitchFamily="48" charset="0"/>
              <a:ea typeface="ヒラギノ角ゴ ProN W3" pitchFamily="-96" charset="-128"/>
              <a:sym typeface="Futura Condensed" pitchFamily="48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fr-FR" altLang="fr-FR" sz="240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Futura Condensed" pitchFamily="48" charset="0"/>
                <a:ea typeface="ヒラギノ角ゴ ProN W3" pitchFamily="-96" charset="-128"/>
                <a:sym typeface="Futura Condensed" pitchFamily="48" charset="0"/>
              </a:rPr>
              <a:t>Penser à l’extenseur propre de l’index (C8)</a:t>
            </a:r>
          </a:p>
          <a:p>
            <a:pPr eaLnBrk="1" hangingPunct="1">
              <a:lnSpc>
                <a:spcPct val="90000"/>
              </a:lnSpc>
            </a:pPr>
            <a:r>
              <a:rPr lang="fr-FR" altLang="fr-FR" sz="2400">
                <a:latin typeface="Futura Condensed" pitchFamily="48" charset="0"/>
                <a:ea typeface="ヒラギノ角ゴ ProN W3" pitchFamily="-96" charset="-128"/>
                <a:sym typeface="Futura Condensed" pitchFamily="48" charset="0"/>
              </a:rPr>
              <a:t>		</a:t>
            </a:r>
          </a:p>
          <a:p>
            <a:pPr eaLnBrk="1" hangingPunct="1">
              <a:lnSpc>
                <a:spcPct val="90000"/>
              </a:lnSpc>
            </a:pPr>
            <a:endParaRPr lang="fr-FR" altLang="fr-FR" sz="2400">
              <a:latin typeface="Futura Condensed" pitchFamily="48" charset="0"/>
              <a:ea typeface="ヒラギノ角ゴ ProN W3" pitchFamily="-96" charset="-128"/>
              <a:sym typeface="Futura Condensed" pitchFamily="4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fr-FR" altLang="fr-FR"/>
          </a:p>
        </p:txBody>
      </p:sp>
      <p:pic>
        <p:nvPicPr>
          <p:cNvPr id="1155075" name="Picture 3" descr="versailles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457200"/>
            <a:ext cx="8229600" cy="3116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55076" name="Text Box 4"/>
          <p:cNvSpPr txBox="1">
            <a:spLocks noChangeArrowheads="1"/>
          </p:cNvSpPr>
          <p:nvPr/>
        </p:nvSpPr>
        <p:spPr bwMode="auto">
          <a:xfrm>
            <a:off x="914400" y="4221163"/>
            <a:ext cx="8824913" cy="222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571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7145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defTabSz="7620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r-FR" altLang="fr-FR" sz="2800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RCH et Maladie de Crohn</a:t>
            </a:r>
            <a:r>
              <a:rPr lang="fr-FR" altLang="fr-FR" sz="2800"/>
              <a:t> </a:t>
            </a:r>
          </a:p>
          <a:p>
            <a:r>
              <a:rPr lang="fr-FR" altLang="fr-FR" sz="2800"/>
              <a:t>Tout type de neuropathie (PRN, Neuropathie sensitive petites et grandes fibres, sensitivo-motrices …</a:t>
            </a:r>
          </a:p>
          <a:p>
            <a:r>
              <a:rPr lang="fr-FR" altLang="fr-FR" sz="2800"/>
              <a:t>Réponse aux ttt immunomodulateurs ??</a:t>
            </a:r>
          </a:p>
          <a:p>
            <a:r>
              <a:rPr lang="fr-FR" altLang="fr-FR" sz="2800"/>
              <a:t>Attention à la vitamine B12 et à l’exposition au Flagyl°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4988" y="609600"/>
            <a:ext cx="9217025" cy="1143000"/>
          </a:xfrm>
        </p:spPr>
        <p:txBody>
          <a:bodyPr/>
          <a:lstStyle/>
          <a:p>
            <a:r>
              <a:rPr lang="fr-FR" altLang="fr-FR" sz="4000"/>
              <a:t>Nouveaux toxiques pour le nerf périphériques ??</a:t>
            </a:r>
          </a:p>
        </p:txBody>
      </p:sp>
      <p:sp>
        <p:nvSpPr>
          <p:cNvPr id="1157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27150" y="2492375"/>
            <a:ext cx="7772400" cy="4114800"/>
          </a:xfrm>
        </p:spPr>
        <p:txBody>
          <a:bodyPr/>
          <a:lstStyle/>
          <a:p>
            <a:r>
              <a:rPr lang="fr-FR" altLang="fr-FR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Leflunomide</a:t>
            </a:r>
            <a:r>
              <a:rPr lang="fr-FR" altLang="fr-FR"/>
              <a:t> ou Arava° dans les PR</a:t>
            </a:r>
          </a:p>
          <a:p>
            <a:r>
              <a:rPr lang="fr-FR" altLang="fr-FR">
                <a:solidFill>
                  <a:srgbClr val="FAFD00"/>
                </a:solidFill>
              </a:rPr>
              <a:t>Velcade</a:t>
            </a:r>
            <a:r>
              <a:rPr lang="fr-FR" altLang="fr-FR"/>
              <a:t> °</a:t>
            </a:r>
          </a:p>
          <a:p>
            <a:endParaRPr lang="fr-FR" altLang="fr-FR"/>
          </a:p>
          <a:p>
            <a:r>
              <a:rPr lang="fr-FR" altLang="fr-FR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Anti TNF-alpha : PRN </a:t>
            </a:r>
            <a:endParaRPr lang="fr-FR" altLang="fr-FR"/>
          </a:p>
          <a:p>
            <a:endParaRPr lang="fr-FR" altLang="fr-FR"/>
          </a:p>
          <a:p>
            <a:r>
              <a:rPr lang="fr-FR" altLang="fr-FR">
                <a:solidFill>
                  <a:srgbClr val="FAFD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Statines</a:t>
            </a:r>
            <a:r>
              <a:rPr lang="fr-FR" altLang="fr-FR"/>
              <a:t> ? Rôle aggravant ou déclencheur 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squette 3½ (A:)">
  <a:themeElements>
    <a:clrScheme name="">
      <a:dk1>
        <a:srgbClr val="919191"/>
      </a:dk1>
      <a:lt1>
        <a:srgbClr val="FFFFFF"/>
      </a:lt1>
      <a:dk2>
        <a:srgbClr val="081D58"/>
      </a:dk2>
      <a:lt2>
        <a:srgbClr val="FFFF99"/>
      </a:lt2>
      <a:accent1>
        <a:srgbClr val="618FFD"/>
      </a:accent1>
      <a:accent2>
        <a:srgbClr val="00AE00"/>
      </a:accent2>
      <a:accent3>
        <a:srgbClr val="AAABB4"/>
      </a:accent3>
      <a:accent4>
        <a:srgbClr val="DADADA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Disquette 3½ (A:)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altLang="fr-FR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altLang="fr-FR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Disquette 3½ (A:)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quette 3½ (A:)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quette 3½ (A:)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quette 3½ (A:)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quette 3½ (A:)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quette 3½ (A:)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quette 3½ (A:)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Macintosh HD:Applications:Microsoft Office 2004:Modèles:Présentations:Conceptions:Bande verticale</Template>
  <TotalTime>1472216592</TotalTime>
  <Pages>30</Pages>
  <Words>2049</Words>
  <Application>Microsoft Office PowerPoint</Application>
  <PresentationFormat>Diapositives 35 mm</PresentationFormat>
  <Paragraphs>530</Paragraphs>
  <Slides>74</Slides>
  <Notes>53</Notes>
  <HiddenSlides>0</HiddenSlides>
  <MMClips>0</MMClips>
  <ScaleCrop>false</ScaleCrop>
  <HeadingPairs>
    <vt:vector size="8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74</vt:i4>
      </vt:variant>
    </vt:vector>
  </HeadingPairs>
  <TitlesOfParts>
    <vt:vector size="86" baseType="lpstr">
      <vt:lpstr>Times New Roman</vt:lpstr>
      <vt:lpstr>Arial</vt:lpstr>
      <vt:lpstr>ＭＳ Ｐゴシック</vt:lpstr>
      <vt:lpstr>Wingdings</vt:lpstr>
      <vt:lpstr>Times</vt:lpstr>
      <vt:lpstr>Tahoma</vt:lpstr>
      <vt:lpstr>Arial Black</vt:lpstr>
      <vt:lpstr>Futura Condensed</vt:lpstr>
      <vt:lpstr>ヒラギノ角ゴ ProN W3</vt:lpstr>
      <vt:lpstr>Disquette 3½ (A:)</vt:lpstr>
      <vt:lpstr>Photo Microsoft Photo Editor 3.0</vt:lpstr>
      <vt:lpstr>Adobe Photoshop Elements Image</vt:lpstr>
      <vt:lpstr>Actualités Nerf Périphérique  </vt:lpstr>
      <vt:lpstr>3 problèmes </vt:lpstr>
      <vt:lpstr>1° problème </vt:lpstr>
      <vt:lpstr>Problématique</vt:lpstr>
      <vt:lpstr>Investigations face à une  PN axonale chronique</vt:lpstr>
      <vt:lpstr>Polyneuropathie et intolérance au glucose, Hyper TG, sd métabolique ?</vt:lpstr>
      <vt:lpstr>Présentation PowerPoint</vt:lpstr>
      <vt:lpstr>Présentation PowerPoint</vt:lpstr>
      <vt:lpstr>Nouveaux toxiques pour le nerf périphériques ??</vt:lpstr>
      <vt:lpstr>Question</vt:lpstr>
      <vt:lpstr>Polyneuropathie axonale chronique « idiopathique »  et Ig Monoclonale type « MGUS »</vt:lpstr>
      <vt:lpstr>Nouvelle approche diagnostique des PIDC (CIDP)</vt:lpstr>
      <vt:lpstr>Présentation PowerPoint</vt:lpstr>
      <vt:lpstr>Présentation PowerPoint</vt:lpstr>
      <vt:lpstr>Biopsie Neuro-Musculaire</vt:lpstr>
      <vt:lpstr>Arguments cliniques</vt:lpstr>
      <vt:lpstr>Attentif à de petits signes EMG…</vt:lpstr>
      <vt:lpstr>     1. Peu symptomatique avec paresthésies, hypoesthésie distales parfois que membres inférieurs. Pas de signe moteur sauf fatigabilité anormale à l’effort   2. Avec atteinte proprioceptive sévère, ataxie, Romberg  </vt:lpstr>
      <vt:lpstr>Présentation PowerPoint</vt:lpstr>
      <vt:lpstr>Présentation PowerPoint</vt:lpstr>
      <vt:lpstr>Présentation PowerPoint</vt:lpstr>
      <vt:lpstr>Présentation PowerPoint</vt:lpstr>
      <vt:lpstr>IRM Plexique et Radiculaire</vt:lpstr>
      <vt:lpstr> Situation E : </vt:lpstr>
      <vt:lpstr>Outils diagnostiques neuropathologiques …</vt:lpstr>
      <vt:lpstr>Cas clinique :</vt:lpstr>
      <vt:lpstr>Profil : EMG</vt:lpstr>
      <vt:lpstr>Situations où la biopsie est indispensable</vt:lpstr>
      <vt:lpstr>2 étiologies à rechercher</vt:lpstr>
      <vt:lpstr>Présentation PowerPoint</vt:lpstr>
      <vt:lpstr>Biopsie du nerf sensitif le plus atteint cliniquement et/ou électrophysiologiquement</vt:lpstr>
      <vt:lpstr>Repérage du nerf </vt:lpstr>
      <vt:lpstr>Dissection de la longueur maximale..</vt:lpstr>
      <vt:lpstr>Longueur maximale du nerf</vt:lpstr>
      <vt:lpstr>Présentation PowerPoint</vt:lpstr>
      <vt:lpstr>Bloc de paraffine</vt:lpstr>
      <vt:lpstr>Présentation PowerPoint</vt:lpstr>
      <vt:lpstr>Présentation PowerPoint</vt:lpstr>
      <vt:lpstr>Indication de biopsie neuro-musculaire et notion de polyneuropathie «évolutive »</vt:lpstr>
      <vt:lpstr>Indications de biopsie neuro-musculaire</vt:lpstr>
      <vt:lpstr>Situations où la biopsie n’est pas utile +++</vt:lpstr>
      <vt:lpstr>Profil :</vt:lpstr>
      <vt:lpstr>Profil : EMG</vt:lpstr>
      <vt:lpstr>Profil :</vt:lpstr>
      <vt:lpstr>Cas clinique :</vt:lpstr>
      <vt:lpstr>EMG</vt:lpstr>
      <vt:lpstr>Individualisation d'un groupe de polyneuropathie « idiopathique » type CMT sporadique et très tardif</vt:lpstr>
      <vt:lpstr>Individualisation d'un groupe de polyneuropathie  « idiopathique » type CMT sporadique et très tardif</vt:lpstr>
      <vt:lpstr>Neuropathie des petites fibres</vt:lpstr>
      <vt:lpstr>Neuropathie  des petites fibres</vt:lpstr>
      <vt:lpstr>Présentation PowerPoint</vt:lpstr>
      <vt:lpstr>Causes à rechercher</vt:lpstr>
      <vt:lpstr>Neuropathies à petites fibres </vt:lpstr>
      <vt:lpstr>Neuropathies/neuronopathies à petites fibres</vt:lpstr>
      <vt:lpstr>DEFICIT MOTEUR PUR DE LA MAIN +/- de l’avant bras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Moyens d’explorations </vt:lpstr>
      <vt:lpstr>Différents cadres </vt:lpstr>
      <vt:lpstr>Présentation PowerPoint</vt:lpstr>
      <vt:lpstr>Technique du brachial cutané int (D1)</vt:lpstr>
      <vt:lpstr>Sd du défilé thoraco-brachial neurologique</vt:lpstr>
      <vt:lpstr>Sd du défilé thoraco-brachial neurologique</vt:lpstr>
      <vt:lpstr>Présentation PowerPoint</vt:lpstr>
      <vt:lpstr>Présentation PowerPoint</vt:lpstr>
      <vt:lpstr>Présentation PowerPoint</vt:lpstr>
      <vt:lpstr>Présentation PowerPoint</vt:lpstr>
      <vt:lpstr>Ischémie ASA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Aucun titre de diapositive</dc:title>
  <dc:subject/>
  <dc:creator>Sce BOUCHE</dc:creator>
  <cp:keywords/>
  <dc:description/>
  <cp:lastModifiedBy>Rudy-Nicolas Kirch</cp:lastModifiedBy>
  <cp:revision>387</cp:revision>
  <cp:lastPrinted>2009-04-22T19:24:48Z</cp:lastPrinted>
  <dcterms:created xsi:type="dcterms:W3CDTF">2002-03-08T18:44:08Z</dcterms:created>
  <dcterms:modified xsi:type="dcterms:W3CDTF">2019-06-27T14:52:09Z</dcterms:modified>
</cp:coreProperties>
</file>