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docx" ContentType="application/vnd.openxmlformats-officedocument.wordprocessingml.document"/>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Default Extension="package" ContentType="application/vnd.openxmlformats-officedocument.package"/>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60" r:id="rId3"/>
    <p:sldId id="258" r:id="rId4"/>
    <p:sldId id="259" r:id="rId5"/>
    <p:sldId id="261" r:id="rId6"/>
    <p:sldId id="262" r:id="rId7"/>
    <p:sldId id="281" r:id="rId8"/>
    <p:sldId id="273" r:id="rId9"/>
    <p:sldId id="276" r:id="rId10"/>
    <p:sldId id="282" r:id="rId11"/>
    <p:sldId id="268" r:id="rId12"/>
    <p:sldId id="283" r:id="rId13"/>
    <p:sldId id="280" r:id="rId14"/>
    <p:sldId id="277" r:id="rId15"/>
    <p:sldId id="278" r:id="rId16"/>
    <p:sldId id="288" r:id="rId17"/>
    <p:sldId id="289" r:id="rId18"/>
    <p:sldId id="301" r:id="rId19"/>
    <p:sldId id="296" r:id="rId20"/>
    <p:sldId id="305" r:id="rId21"/>
    <p:sldId id="297" r:id="rId22"/>
    <p:sldId id="299" r:id="rId23"/>
    <p:sldId id="306" r:id="rId24"/>
    <p:sldId id="307" r:id="rId25"/>
    <p:sldId id="309" r:id="rId26"/>
    <p:sldId id="308" r:id="rId27"/>
    <p:sldId id="304" r:id="rId28"/>
    <p:sldId id="269" r:id="rId29"/>
    <p:sldId id="284" r:id="rId30"/>
    <p:sldId id="270" r:id="rId31"/>
    <p:sldId id="287" r:id="rId32"/>
    <p:sldId id="312" r:id="rId33"/>
    <p:sldId id="313" r:id="rId34"/>
    <p:sldId id="310" r:id="rId35"/>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158" autoAdjust="0"/>
  </p:normalViewPr>
  <p:slideViewPr>
    <p:cSldViewPr>
      <p:cViewPr>
        <p:scale>
          <a:sx n="72" d="100"/>
          <a:sy n="72" d="100"/>
        </p:scale>
        <p:origin x="-996" y="-112"/>
      </p:cViewPr>
      <p:guideLst>
        <p:guide orient="horz" pos="2160"/>
        <p:guide pos="2880"/>
      </p:guideLst>
    </p:cSldViewPr>
  </p:slideViewPr>
  <p:notesTextViewPr>
    <p:cViewPr>
      <p:scale>
        <a:sx n="1" d="1"/>
        <a:sy n="1" d="1"/>
      </p:scale>
      <p:origin x="0" y="0"/>
    </p:cViewPr>
  </p:notesTextViewPr>
  <p:sorterViewPr>
    <p:cViewPr>
      <p:scale>
        <a:sx n="66" d="100"/>
        <a:sy n="66" d="100"/>
      </p:scale>
      <p:origin x="0" y="1408"/>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Classeur_Microsoft_Office_Excel_20075.package"/></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style val="18"/>
  <c:chart>
    <c:plotArea>
      <c:layout>
        <c:manualLayout>
          <c:layoutTarget val="inner"/>
          <c:xMode val="edge"/>
          <c:yMode val="edge"/>
          <c:x val="8.3268212470961916E-2"/>
          <c:y val="4.7536673551026948E-2"/>
          <c:w val="0.90458923528129298"/>
          <c:h val="0.7362356703506403"/>
        </c:manualLayout>
      </c:layout>
      <c:barChart>
        <c:barDir val="col"/>
        <c:grouping val="stacked"/>
        <c:ser>
          <c:idx val="0"/>
          <c:order val="0"/>
          <c:tx>
            <c:strRef>
              <c:f>Feuil1!$B$1</c:f>
              <c:strCache>
                <c:ptCount val="1"/>
                <c:pt idx="0">
                  <c:v>Tm complémentaire</c:v>
                </c:pt>
              </c:strCache>
            </c:strRef>
          </c:tx>
          <c:dLbls>
            <c:txPr>
              <a:bodyPr/>
              <a:lstStyle/>
              <a:p>
                <a:pPr>
                  <a:defRPr sz="2399" cap="none">
                    <a:solidFill>
                      <a:schemeClr val="tx1"/>
                    </a:solidFill>
                  </a:defRPr>
                </a:pPr>
                <a:endParaRPr lang="fr-FR"/>
              </a:p>
            </c:txPr>
            <c:dLblPos val="inEnd"/>
            <c:showVal val="1"/>
          </c:dLbls>
          <c:cat>
            <c:strRef>
              <c:f>Feuil1!$A$2:$A$6</c:f>
              <c:strCache>
                <c:ptCount val="5"/>
                <c:pt idx="0">
                  <c:v>Phases aigues traitables</c:v>
                </c:pt>
                <c:pt idx="1">
                  <c:v>Patients éligibles</c:v>
                </c:pt>
                <c:pt idx="2">
                  <c:v>Patients transférés</c:v>
                </c:pt>
                <c:pt idx="3">
                  <c:v>Tm réalisée</c:v>
                </c:pt>
                <c:pt idx="4">
                  <c:v>Recanalisation</c:v>
                </c:pt>
              </c:strCache>
            </c:strRef>
          </c:cat>
          <c:val>
            <c:numRef>
              <c:f>Feuil1!$B$2:$B$6</c:f>
              <c:numCache>
                <c:formatCode>General</c:formatCode>
                <c:ptCount val="5"/>
                <c:pt idx="0">
                  <c:v>343</c:v>
                </c:pt>
                <c:pt idx="1">
                  <c:v>165</c:v>
                </c:pt>
                <c:pt idx="2">
                  <c:v>97</c:v>
                </c:pt>
                <c:pt idx="3">
                  <c:v>48</c:v>
                </c:pt>
                <c:pt idx="4">
                  <c:v>29</c:v>
                </c:pt>
              </c:numCache>
            </c:numRef>
          </c:val>
        </c:ser>
        <c:ser>
          <c:idx val="1"/>
          <c:order val="1"/>
          <c:tx>
            <c:strRef>
              <c:f>Feuil1!$C$1</c:f>
              <c:strCache>
                <c:ptCount val="1"/>
                <c:pt idx="0">
                  <c:v>Tm seule</c:v>
                </c:pt>
              </c:strCache>
            </c:strRef>
          </c:tx>
          <c:dLbls>
            <c:txPr>
              <a:bodyPr/>
              <a:lstStyle/>
              <a:p>
                <a:pPr>
                  <a:defRPr sz="2399"/>
                </a:pPr>
                <a:endParaRPr lang="fr-FR"/>
              </a:p>
            </c:txPr>
            <c:showVal val="1"/>
          </c:dLbls>
          <c:cat>
            <c:strRef>
              <c:f>Feuil1!$A$2:$A$6</c:f>
              <c:strCache>
                <c:ptCount val="5"/>
                <c:pt idx="0">
                  <c:v>Phases aigues traitables</c:v>
                </c:pt>
                <c:pt idx="1">
                  <c:v>Patients éligibles</c:v>
                </c:pt>
                <c:pt idx="2">
                  <c:v>Patients transférés</c:v>
                </c:pt>
                <c:pt idx="3">
                  <c:v>Tm réalisée</c:v>
                </c:pt>
                <c:pt idx="4">
                  <c:v>Recanalisation</c:v>
                </c:pt>
              </c:strCache>
            </c:strRef>
          </c:cat>
          <c:val>
            <c:numRef>
              <c:f>Feuil1!$C$2:$C$6</c:f>
              <c:numCache>
                <c:formatCode>General</c:formatCode>
                <c:ptCount val="5"/>
                <c:pt idx="0">
                  <c:v>38</c:v>
                </c:pt>
                <c:pt idx="1">
                  <c:v>38</c:v>
                </c:pt>
                <c:pt idx="2">
                  <c:v>22</c:v>
                </c:pt>
                <c:pt idx="3">
                  <c:v>8</c:v>
                </c:pt>
                <c:pt idx="4">
                  <c:v>5</c:v>
                </c:pt>
              </c:numCache>
            </c:numRef>
          </c:val>
        </c:ser>
        <c:overlap val="100"/>
        <c:serLines/>
        <c:axId val="42023552"/>
        <c:axId val="42033536"/>
      </c:barChart>
      <c:catAx>
        <c:axId val="42023552"/>
        <c:scaling>
          <c:orientation val="minMax"/>
        </c:scaling>
        <c:axPos val="b"/>
        <c:numFmt formatCode="General" sourceLinked="1"/>
        <c:tickLblPos val="nextTo"/>
        <c:crossAx val="42033536"/>
        <c:crosses val="autoZero"/>
        <c:auto val="1"/>
        <c:lblAlgn val="ctr"/>
        <c:lblOffset val="100"/>
      </c:catAx>
      <c:valAx>
        <c:axId val="42033536"/>
        <c:scaling>
          <c:orientation val="minMax"/>
        </c:scaling>
        <c:axPos val="l"/>
        <c:majorGridlines/>
        <c:numFmt formatCode="General" sourceLinked="1"/>
        <c:tickLblPos val="nextTo"/>
        <c:crossAx val="42023552"/>
        <c:crosses val="autoZero"/>
        <c:crossBetween val="between"/>
      </c:valAx>
      <c:spPr>
        <a:noFill/>
        <a:ln w="25387">
          <a:noFill/>
        </a:ln>
      </c:spPr>
    </c:plotArea>
    <c:legend>
      <c:legendPos val="b"/>
      <c:layout>
        <c:manualLayout>
          <c:xMode val="edge"/>
          <c:yMode val="edge"/>
          <c:wMode val="edge"/>
          <c:hMode val="edge"/>
          <c:x val="8.5640790299985527E-3"/>
          <c:y val="0.9315299017374894"/>
          <c:w val="0.47482041930341545"/>
          <c:h val="1"/>
        </c:manualLayout>
      </c:layout>
      <c:spPr>
        <a:solidFill>
          <a:schemeClr val="bg1">
            <a:lumMod val="85000"/>
          </a:schemeClr>
        </a:solidFill>
      </c:spPr>
    </c:legend>
    <c:plotVisOnly val="1"/>
    <c:dispBlanksAs val="gap"/>
  </c:chart>
  <c:txPr>
    <a:bodyPr/>
    <a:lstStyle/>
    <a:p>
      <a:pPr>
        <a:defRPr sz="1799"/>
      </a:pPr>
      <a:endParaRPr lang="fr-FR"/>
    </a:p>
  </c:tx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9.png"/></Relationships>
</file>

<file path=ppt/drawings/drawing1.xml><?xml version="1.0" encoding="utf-8"?>
<c:userShapes xmlns:c="http://schemas.openxmlformats.org/drawingml/2006/chart">
  <cdr:relSizeAnchor xmlns:cdr="http://schemas.openxmlformats.org/drawingml/2006/chartDrawing">
    <cdr:from>
      <cdr:x>0.31304</cdr:x>
      <cdr:y>0.34375</cdr:y>
    </cdr:from>
    <cdr:to>
      <cdr:x>0.40127</cdr:x>
      <cdr:y>0.45886</cdr:y>
    </cdr:to>
    <cdr:sp macro="" textlink="">
      <cdr:nvSpPr>
        <cdr:cNvPr id="2" name="ZoneTexte 1"/>
        <cdr:cNvSpPr txBox="1"/>
      </cdr:nvSpPr>
      <cdr:spPr>
        <a:xfrm xmlns:a="http://schemas.openxmlformats.org/drawingml/2006/main">
          <a:off x="2592096" y="1584722"/>
          <a:ext cx="730585" cy="530658"/>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2800" dirty="0" smtClean="0"/>
            <a:t>203</a:t>
          </a:r>
          <a:endParaRPr lang="fr-FR" sz="2800" dirty="0"/>
        </a:p>
      </cdr:txBody>
    </cdr:sp>
  </cdr:relSizeAnchor>
  <cdr:relSizeAnchor xmlns:cdr="http://schemas.openxmlformats.org/drawingml/2006/chartDrawing">
    <cdr:from>
      <cdr:x>0.48696</cdr:x>
      <cdr:y>0.48513</cdr:y>
    </cdr:from>
    <cdr:to>
      <cdr:x>0.57519</cdr:x>
      <cdr:y>0.60024</cdr:y>
    </cdr:to>
    <cdr:sp macro="" textlink="">
      <cdr:nvSpPr>
        <cdr:cNvPr id="3" name="ZoneTexte 2"/>
        <cdr:cNvSpPr txBox="1"/>
      </cdr:nvSpPr>
      <cdr:spPr>
        <a:xfrm xmlns:a="http://schemas.openxmlformats.org/drawingml/2006/main">
          <a:off x="4032224" y="2236498"/>
          <a:ext cx="730585" cy="530658"/>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2800" dirty="0" smtClean="0"/>
            <a:t>119</a:t>
          </a:r>
          <a:endParaRPr lang="fr-FR" sz="2800" dirty="0"/>
        </a:p>
      </cdr:txBody>
    </cdr:sp>
  </cdr:relSizeAnchor>
  <cdr:relSizeAnchor xmlns:cdr="http://schemas.openxmlformats.org/drawingml/2006/chartDrawing">
    <cdr:from>
      <cdr:x>0.68696</cdr:x>
      <cdr:y>0.5945</cdr:y>
    </cdr:from>
    <cdr:to>
      <cdr:x>0.75321</cdr:x>
      <cdr:y>0.70961</cdr:y>
    </cdr:to>
    <cdr:sp macro="" textlink="">
      <cdr:nvSpPr>
        <cdr:cNvPr id="4" name="ZoneTexte 3"/>
        <cdr:cNvSpPr txBox="1"/>
      </cdr:nvSpPr>
      <cdr:spPr>
        <a:xfrm xmlns:a="http://schemas.openxmlformats.org/drawingml/2006/main">
          <a:off x="5688304" y="2740704"/>
          <a:ext cx="548612" cy="530658"/>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2800" dirty="0" smtClean="0"/>
            <a:t>56</a:t>
          </a:r>
          <a:endParaRPr lang="fr-FR" sz="2800" dirty="0"/>
        </a:p>
      </cdr:txBody>
    </cdr:sp>
  </cdr:relSizeAnchor>
  <cdr:relSizeAnchor xmlns:cdr="http://schemas.openxmlformats.org/drawingml/2006/chartDrawing">
    <cdr:from>
      <cdr:x>0.13913</cdr:x>
      <cdr:y>0.03175</cdr:y>
    </cdr:from>
    <cdr:to>
      <cdr:x>0.22736</cdr:x>
      <cdr:y>0.14686</cdr:y>
    </cdr:to>
    <cdr:sp macro="" textlink="">
      <cdr:nvSpPr>
        <cdr:cNvPr id="5" name="ZoneTexte 4"/>
        <cdr:cNvSpPr txBox="1"/>
      </cdr:nvSpPr>
      <cdr:spPr>
        <a:xfrm xmlns:a="http://schemas.openxmlformats.org/drawingml/2006/main">
          <a:off x="1152052" y="146371"/>
          <a:ext cx="730585" cy="530658"/>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2800" dirty="0" smtClean="0"/>
            <a:t>383</a:t>
          </a:r>
          <a:endParaRPr lang="fr-FR" sz="2800" dirty="0"/>
        </a:p>
      </cdr:txBody>
    </cdr:sp>
  </cdr:relSizeAnchor>
  <cdr:relSizeAnchor xmlns:cdr="http://schemas.openxmlformats.org/drawingml/2006/chartDrawing">
    <cdr:from>
      <cdr:x>0.72744</cdr:x>
      <cdr:y>0.36233</cdr:y>
    </cdr:from>
    <cdr:to>
      <cdr:x>0.95503</cdr:x>
      <cdr:y>0.61233</cdr:y>
    </cdr:to>
    <cdr:sp macro="" textlink="">
      <cdr:nvSpPr>
        <cdr:cNvPr id="6" name="Flèche courbée vers la gauche 5"/>
        <cdr:cNvSpPr/>
      </cdr:nvSpPr>
      <cdr:spPr>
        <a:xfrm xmlns:a="http://schemas.openxmlformats.org/drawingml/2006/main" rot="17124388">
          <a:off x="6390097" y="1303539"/>
          <a:ext cx="1152128" cy="1884655"/>
        </a:xfrm>
        <a:prstGeom xmlns:a="http://schemas.openxmlformats.org/drawingml/2006/main" prst="curvedLeftArrow">
          <a:avLst>
            <a:gd name="adj1" fmla="val 25000"/>
            <a:gd name="adj2" fmla="val 53125"/>
            <a:gd name="adj3" fmla="val 25000"/>
          </a:avLst>
        </a:prstGeom>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p xmlns:a="http://schemas.openxmlformats.org/drawingml/2006/main">
          <a:endParaRPr lang="fr-FR"/>
        </a:p>
      </cdr:txBody>
    </cdr:sp>
  </cdr:relSizeAnchor>
  <cdr:relSizeAnchor xmlns:cdr="http://schemas.openxmlformats.org/drawingml/2006/chartDrawing">
    <cdr:from>
      <cdr:x>0.86087</cdr:x>
      <cdr:y>0.60938</cdr:y>
    </cdr:from>
    <cdr:to>
      <cdr:x>0.93811</cdr:x>
      <cdr:y>0.72449</cdr:y>
    </cdr:to>
    <cdr:sp macro="" textlink="">
      <cdr:nvSpPr>
        <cdr:cNvPr id="7" name="ZoneTexte 6"/>
        <cdr:cNvSpPr txBox="1"/>
      </cdr:nvSpPr>
      <cdr:spPr>
        <a:xfrm xmlns:a="http://schemas.openxmlformats.org/drawingml/2006/main">
          <a:off x="7128348" y="2809303"/>
          <a:ext cx="639578" cy="53065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2800" dirty="0" smtClean="0"/>
            <a:t>34</a:t>
          </a:r>
          <a:endParaRPr lang="fr-FR" sz="2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2D25D7DD-1CFF-431F-88D1-66E27A05B2A3}" type="datetimeFigureOut">
              <a:rPr lang="fr-FR"/>
              <a:pPr>
                <a:defRPr/>
              </a:pPr>
              <a:t>28/05/2015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8D643670-38B2-4AB4-B40D-9C9929CCCFC6}"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126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FR" smtClean="0"/>
              <a:t>Je suppose que les Difficultés de fournir des demandes de CS de neurologie est une réalité quotidienne de nombre de neurologues de la salle même si ces difficulté diffèrent  selon la démographie neurologique de chaque territoire que nous venons de voir. </a:t>
            </a:r>
          </a:p>
          <a:p>
            <a:pPr>
              <a:spcBef>
                <a:spcPct val="0"/>
              </a:spcBef>
            </a:pPr>
            <a:r>
              <a:rPr lang="fr-FR" smtClean="0"/>
              <a:t>Nous avons donc voulu évaluer ces difficultés d’accès à la Cs de neurologie / leurs conséquences sur les pratiques des neurologues, généralistes et Patients</a:t>
            </a:r>
          </a:p>
          <a:p>
            <a:pPr>
              <a:spcBef>
                <a:spcPct val="0"/>
              </a:spcBef>
            </a:pPr>
            <a:r>
              <a:rPr lang="fr-FR" smtClean="0"/>
              <a:t>Et appréhender des pistes de solutions pour permettre d’améliorer l’accès aux soins de neurologie dans les secteurs les plus décitaires.</a:t>
            </a:r>
          </a:p>
          <a:p>
            <a:pPr>
              <a:spcBef>
                <a:spcPct val="0"/>
              </a:spcBef>
            </a:pPr>
            <a:endParaRPr lang="fr-FR" smtClean="0"/>
          </a:p>
          <a:p>
            <a:pPr>
              <a:spcBef>
                <a:spcPct val="0"/>
              </a:spcBef>
            </a:pPr>
            <a:endParaRPr lang="fr-FR" smtClean="0"/>
          </a:p>
        </p:txBody>
      </p:sp>
      <p:sp>
        <p:nvSpPr>
          <p:cNvPr id="11267"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D9F37C-2A0C-4983-85DE-D3C5B9A936CF}" type="slidenum">
              <a:rPr lang="fr-FR">
                <a:cs typeface="Arial" charset="0"/>
              </a:rPr>
              <a:pPr fontAlgn="base">
                <a:spcBef>
                  <a:spcPct val="0"/>
                </a:spcBef>
                <a:spcAft>
                  <a:spcPct val="0"/>
                </a:spcAft>
              </a:pPr>
              <a:t>3</a:t>
            </a:fld>
            <a:endParaRPr lang="fr-FR">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331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FR" sz="3200" smtClean="0"/>
              <a:t>Voyons tout d’abord le point de vue des MG</a:t>
            </a:r>
          </a:p>
          <a:p>
            <a:pPr>
              <a:spcBef>
                <a:spcPct val="0"/>
              </a:spcBef>
            </a:pPr>
            <a:endParaRPr lang="fr-FR" sz="3200" smtClean="0"/>
          </a:p>
        </p:txBody>
      </p:sp>
      <p:sp>
        <p:nvSpPr>
          <p:cNvPr id="13315"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ECCA10-6C8B-470F-A6CF-13E9518BB3DD}" type="slidenum">
              <a:rPr lang="fr-FR">
                <a:cs typeface="Arial" charset="0"/>
              </a:rPr>
              <a:pPr fontAlgn="base">
                <a:spcBef>
                  <a:spcPct val="0"/>
                </a:spcBef>
                <a:spcAft>
                  <a:spcPct val="0"/>
                </a:spcAft>
              </a:pPr>
              <a:t>4</a:t>
            </a:fld>
            <a:endParaRPr lang="fr-FR">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Picture 2" descr="D:\Documents\boulot 26-2-2015\ADMINIST\COLLEGE\CNNHG\logo CNNHG.jpg"/>
          <p:cNvPicPr>
            <a:picLocks noChangeAspect="1" noChangeArrowheads="1"/>
          </p:cNvPicPr>
          <p:nvPr userDrawn="1"/>
        </p:nvPicPr>
        <p:blipFill>
          <a:blip r:embed="rId2"/>
          <a:srcRect/>
          <a:stretch>
            <a:fillRect/>
          </a:stretch>
        </p:blipFill>
        <p:spPr bwMode="auto">
          <a:xfrm>
            <a:off x="107950" y="0"/>
            <a:ext cx="2987675" cy="1217613"/>
          </a:xfrm>
          <a:prstGeom prst="rect">
            <a:avLst/>
          </a:prstGeom>
          <a:noFill/>
          <a:ln w="9525">
            <a:noFill/>
            <a:miter lim="800000"/>
            <a:headEnd/>
            <a:tailEnd/>
          </a:ln>
        </p:spPr>
      </p:pic>
      <p:sp>
        <p:nvSpPr>
          <p:cNvPr id="5" name="Rectangle à coins arrondis 7"/>
          <p:cNvSpPr/>
          <p:nvPr userDrawn="1"/>
        </p:nvSpPr>
        <p:spPr>
          <a:xfrm>
            <a:off x="107950" y="1052513"/>
            <a:ext cx="8785225" cy="165100"/>
          </a:xfrm>
          <a:prstGeom prst="roundRect">
            <a:avLst/>
          </a:prstGeom>
          <a:solidFill>
            <a:srgbClr val="00B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6" name="Espace réservé de la date 3"/>
          <p:cNvSpPr>
            <a:spLocks noGrp="1"/>
          </p:cNvSpPr>
          <p:nvPr>
            <p:ph type="dt" sz="half" idx="10"/>
          </p:nvPr>
        </p:nvSpPr>
        <p:spPr/>
        <p:txBody>
          <a:bodyPr/>
          <a:lstStyle>
            <a:lvl1pPr>
              <a:defRPr/>
            </a:lvl1pPr>
          </a:lstStyle>
          <a:p>
            <a:pPr>
              <a:defRPr/>
            </a:pPr>
            <a:fld id="{52674AF7-91AB-40E6-ACB0-A0EC7A927713}" type="datetimeFigureOut">
              <a:rPr lang="fr-FR"/>
              <a:pPr>
                <a:defRPr/>
              </a:pPr>
              <a:t>28/05/2015</a:t>
            </a:fld>
            <a:endParaRPr lang="fr-FR"/>
          </a:p>
        </p:txBody>
      </p:sp>
      <p:sp>
        <p:nvSpPr>
          <p:cNvPr id="7" name="Espace réservé du pied de page 4"/>
          <p:cNvSpPr>
            <a:spLocks noGrp="1"/>
          </p:cNvSpPr>
          <p:nvPr>
            <p:ph type="ftr" sz="quarter" idx="11"/>
          </p:nvPr>
        </p:nvSpPr>
        <p:spPr/>
        <p:txBody>
          <a:bodyPr/>
          <a:lstStyle>
            <a:lvl1pPr>
              <a:defRPr/>
            </a:lvl1pPr>
          </a:lstStyle>
          <a:p>
            <a:pPr>
              <a:defRPr/>
            </a:pPr>
            <a:endParaRPr lang="fr-FR"/>
          </a:p>
        </p:txBody>
      </p:sp>
      <p:sp>
        <p:nvSpPr>
          <p:cNvPr id="8" name="Espace réservé du numéro de diapositive 5"/>
          <p:cNvSpPr>
            <a:spLocks noGrp="1"/>
          </p:cNvSpPr>
          <p:nvPr>
            <p:ph type="sldNum" sz="quarter" idx="12"/>
          </p:nvPr>
        </p:nvSpPr>
        <p:spPr/>
        <p:txBody>
          <a:bodyPr/>
          <a:lstStyle>
            <a:lvl1pPr>
              <a:defRPr/>
            </a:lvl1pPr>
          </a:lstStyle>
          <a:p>
            <a:pPr>
              <a:defRPr/>
            </a:pPr>
            <a:fld id="{709429DD-09F3-4C9A-8F15-98F716476781}"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D795D366-341F-4208-8555-E5680A21CB80}" type="datetimeFigureOut">
              <a:rPr lang="fr-FR"/>
              <a:pPr>
                <a:defRPr/>
              </a:pPr>
              <a:t>28/05/2015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2CBF7EFF-779F-4EE0-8056-9E967281249E}"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0DA04A85-BBF4-4A2A-B1B9-DCC4E23A3589}" type="datetimeFigureOut">
              <a:rPr lang="fr-FR"/>
              <a:pPr>
                <a:defRPr/>
              </a:pPr>
              <a:t>28/05/2015</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69A831CD-5F4C-4C17-BBDB-4F3D48C89492}"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04B6F8E1-E8BB-49BC-9545-780EC83A113E}" type="datetimeFigureOut">
              <a:rPr lang="fr-FR"/>
              <a:pPr>
                <a:defRPr/>
              </a:pPr>
              <a:t>28/05/2015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FBD8567E-6565-414A-9CD4-A5D02407CF56}"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3"/>
          <p:cNvSpPr>
            <a:spLocks noGrp="1"/>
          </p:cNvSpPr>
          <p:nvPr>
            <p:ph type="dt" sz="half" idx="10"/>
          </p:nvPr>
        </p:nvSpPr>
        <p:spPr/>
        <p:txBody>
          <a:bodyPr/>
          <a:lstStyle>
            <a:lvl1pPr>
              <a:defRPr/>
            </a:lvl1pPr>
          </a:lstStyle>
          <a:p>
            <a:pPr>
              <a:defRPr/>
            </a:pPr>
            <a:fld id="{5AFE4E8F-4A72-4AE5-B971-5DE529D455B1}" type="datetimeFigureOut">
              <a:rPr lang="fr-FR"/>
              <a:pPr>
                <a:defRPr/>
              </a:pPr>
              <a:t>28/05/2015</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61FEFE71-9B4D-45DC-9CAE-FF944E35836A}"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214688" y="0"/>
            <a:ext cx="5940425" cy="1052513"/>
          </a:xfrm>
          <a:prstGeom prst="rect">
            <a:avLst/>
          </a:prstGeom>
        </p:spPr>
        <p:txBody>
          <a:bodyPr vert="horz" lIns="91440" tIns="45720" rIns="91440" bIns="45720" rtlCol="0" anchor="ctr">
            <a:normAutofit/>
          </a:bodyPr>
          <a:lstStyle/>
          <a:p>
            <a:r>
              <a:rPr lang="fr-FR" dirty="0" smtClean="0"/>
              <a:t>Modifiez le style du titre</a:t>
            </a:r>
            <a:endParaRPr lang="fr-FR" dirty="0"/>
          </a:p>
        </p:txBody>
      </p:sp>
      <p:sp>
        <p:nvSpPr>
          <p:cNvPr id="1027" name="Espace réservé du texte 2"/>
          <p:cNvSpPr>
            <a:spLocks noGrp="1"/>
          </p:cNvSpPr>
          <p:nvPr>
            <p:ph type="body" idx="1"/>
          </p:nvPr>
        </p:nvSpPr>
        <p:spPr bwMode="auto">
          <a:xfrm>
            <a:off x="385763" y="1773238"/>
            <a:ext cx="8229600" cy="4221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B0E8752F-9F0F-4978-BCDA-48BADBB9C35C}" type="datetimeFigureOut">
              <a:rPr lang="fr-FR"/>
              <a:pPr>
                <a:defRPr/>
              </a:pPr>
              <a:t>28/05/2015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C0FFDFF-243A-435B-91ED-CB5578458050}" type="slidenum">
              <a:rPr lang="fr-FR"/>
              <a:pPr>
                <a:defRPr/>
              </a:pPr>
              <a:t>‹N°›</a:t>
            </a:fld>
            <a:endParaRPr lang="fr-FR"/>
          </a:p>
        </p:txBody>
      </p:sp>
      <p:pic>
        <p:nvPicPr>
          <p:cNvPr id="1031" name="Picture 2" descr="D:\Documents\boulot 26-2-2015\ADMINIST\COLLEGE\CNNHG\logo CNNHG.jpg"/>
          <p:cNvPicPr>
            <a:picLocks noChangeAspect="1" noChangeArrowheads="1"/>
          </p:cNvPicPr>
          <p:nvPr userDrawn="1"/>
        </p:nvPicPr>
        <p:blipFill>
          <a:blip r:embed="rId7"/>
          <a:srcRect/>
          <a:stretch>
            <a:fillRect/>
          </a:stretch>
        </p:blipFill>
        <p:spPr bwMode="auto">
          <a:xfrm>
            <a:off x="107950" y="0"/>
            <a:ext cx="2987675" cy="1217613"/>
          </a:xfrm>
          <a:prstGeom prst="rect">
            <a:avLst/>
          </a:prstGeom>
          <a:noFill/>
          <a:ln w="9525">
            <a:noFill/>
            <a:miter lim="800000"/>
            <a:headEnd/>
            <a:tailEnd/>
          </a:ln>
        </p:spPr>
      </p:pic>
      <p:sp>
        <p:nvSpPr>
          <p:cNvPr id="8" name="Rectangle à coins arrondis 7"/>
          <p:cNvSpPr/>
          <p:nvPr userDrawn="1"/>
        </p:nvSpPr>
        <p:spPr>
          <a:xfrm>
            <a:off x="107950" y="1052513"/>
            <a:ext cx="8785225" cy="165100"/>
          </a:xfrm>
          <a:prstGeom prst="roundRect">
            <a:avLst/>
          </a:prstGeom>
          <a:solidFill>
            <a:srgbClr val="00B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cSld>
  <p:clrMap bg1="lt1" tx1="dk1" bg2="lt2" tx2="dk2" accent1="accent1" accent2="accent2" accent3="accent3" accent4="accent4" accent5="accent5" accent6="accent6" hlink="hlink" folHlink="folHlink"/>
  <p:sldLayoutIdLst>
    <p:sldLayoutId id="2147483654" r:id="rId1"/>
    <p:sldLayoutId id="2147483653" r:id="rId2"/>
    <p:sldLayoutId id="2147483652" r:id="rId3"/>
    <p:sldLayoutId id="2147483651" r:id="rId4"/>
    <p:sldLayoutId id="2147483650" r:id="rId5"/>
  </p:sldLayoutIdLst>
  <p:txStyles>
    <p:titleStyle>
      <a:lvl1pPr algn="ctr" rtl="0" fontAlgn="base">
        <a:spcBef>
          <a:spcPct val="0"/>
        </a:spcBef>
        <a:spcAft>
          <a:spcPct val="0"/>
        </a:spcAft>
        <a:defRPr sz="3600" b="1" kern="1200">
          <a:solidFill>
            <a:schemeClr val="tx1"/>
          </a:solidFill>
          <a:effectLst>
            <a:outerShdw blurRad="38100" dist="38100" dir="2700000" algn="tl">
              <a:srgbClr val="000000">
                <a:alpha val="43137"/>
              </a:srgbClr>
            </a:outerShdw>
          </a:effectLst>
          <a:latin typeface="+mj-lt"/>
          <a:ea typeface="+mj-ea"/>
          <a:cs typeface="+mj-cs"/>
        </a:defRPr>
      </a:lvl1pPr>
      <a:lvl2pPr algn="ctr" rtl="0" fontAlgn="base">
        <a:spcBef>
          <a:spcPct val="0"/>
        </a:spcBef>
        <a:spcAft>
          <a:spcPct val="0"/>
        </a:spcAft>
        <a:defRPr sz="3600" b="1">
          <a:solidFill>
            <a:schemeClr val="tx1"/>
          </a:solidFill>
          <a:latin typeface="Calibri" pitchFamily="34" charset="0"/>
        </a:defRPr>
      </a:lvl2pPr>
      <a:lvl3pPr algn="ctr" rtl="0" fontAlgn="base">
        <a:spcBef>
          <a:spcPct val="0"/>
        </a:spcBef>
        <a:spcAft>
          <a:spcPct val="0"/>
        </a:spcAft>
        <a:defRPr sz="3600" b="1">
          <a:solidFill>
            <a:schemeClr val="tx1"/>
          </a:solidFill>
          <a:latin typeface="Calibri" pitchFamily="34" charset="0"/>
        </a:defRPr>
      </a:lvl3pPr>
      <a:lvl4pPr algn="ctr" rtl="0" fontAlgn="base">
        <a:spcBef>
          <a:spcPct val="0"/>
        </a:spcBef>
        <a:spcAft>
          <a:spcPct val="0"/>
        </a:spcAft>
        <a:defRPr sz="3600" b="1">
          <a:solidFill>
            <a:schemeClr val="tx1"/>
          </a:solidFill>
          <a:latin typeface="Calibri" pitchFamily="34" charset="0"/>
        </a:defRPr>
      </a:lvl4pPr>
      <a:lvl5pPr algn="ctr" rtl="0" fontAlgn="base">
        <a:spcBef>
          <a:spcPct val="0"/>
        </a:spcBef>
        <a:spcAft>
          <a:spcPct val="0"/>
        </a:spcAft>
        <a:defRPr sz="3600" b="1">
          <a:solidFill>
            <a:schemeClr val="tx1"/>
          </a:solidFill>
          <a:latin typeface="Calibri" pitchFamily="34" charset="0"/>
        </a:defRPr>
      </a:lvl5pPr>
      <a:lvl6pPr marL="457200" algn="ctr" rtl="0" fontAlgn="base">
        <a:spcBef>
          <a:spcPct val="0"/>
        </a:spcBef>
        <a:spcAft>
          <a:spcPct val="0"/>
        </a:spcAft>
        <a:defRPr sz="3600" b="1">
          <a:solidFill>
            <a:schemeClr val="tx1"/>
          </a:solidFill>
          <a:latin typeface="Calibri" pitchFamily="34" charset="0"/>
        </a:defRPr>
      </a:lvl6pPr>
      <a:lvl7pPr marL="914400" algn="ctr" rtl="0" fontAlgn="base">
        <a:spcBef>
          <a:spcPct val="0"/>
        </a:spcBef>
        <a:spcAft>
          <a:spcPct val="0"/>
        </a:spcAft>
        <a:defRPr sz="3600" b="1">
          <a:solidFill>
            <a:schemeClr val="tx1"/>
          </a:solidFill>
          <a:latin typeface="Calibri" pitchFamily="34" charset="0"/>
        </a:defRPr>
      </a:lvl7pPr>
      <a:lvl8pPr marL="1371600" algn="ctr" rtl="0" fontAlgn="base">
        <a:spcBef>
          <a:spcPct val="0"/>
        </a:spcBef>
        <a:spcAft>
          <a:spcPct val="0"/>
        </a:spcAft>
        <a:defRPr sz="3600" b="1">
          <a:solidFill>
            <a:schemeClr val="tx1"/>
          </a:solidFill>
          <a:latin typeface="Calibri" pitchFamily="34" charset="0"/>
        </a:defRPr>
      </a:lvl8pPr>
      <a:lvl9pPr marL="1828800" algn="ctr" rtl="0" fontAlgn="base">
        <a:spcBef>
          <a:spcPct val="0"/>
        </a:spcBef>
        <a:spcAft>
          <a:spcPct val="0"/>
        </a:spcAft>
        <a:defRPr sz="3600" b="1">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2400" b="1"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000" b="1"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b="1"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1600" b="1"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16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Word_Document11.docx"/><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Word_Document22.docx"/><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png"/><Relationship Id="rId5" Type="http://schemas.openxmlformats.org/officeDocument/2006/relationships/package" Target="../embeddings/Microsoft_Word_Document44.docx"/><Relationship Id="rId4" Type="http://schemas.openxmlformats.org/officeDocument/2006/relationships/package" Target="../embeddings/Microsoft_Word_Document33.docx"/></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7950" y="1773238"/>
            <a:ext cx="8928100" cy="2160587"/>
          </a:xfrm>
        </p:spPr>
        <p:txBody>
          <a:bodyPr/>
          <a:lstStyle/>
          <a:p>
            <a:pPr fontAlgn="auto">
              <a:spcAft>
                <a:spcPts val="0"/>
              </a:spcAft>
              <a:defRPr/>
            </a:pPr>
            <a:r>
              <a:rPr lang="fr-FR" sz="2800" dirty="0"/>
              <a:t>Diversité des problématiques au sein des UNV</a:t>
            </a:r>
            <a:br>
              <a:rPr lang="fr-FR" sz="2800" dirty="0"/>
            </a:br>
            <a:r>
              <a:rPr lang="fr-FR" sz="2800" dirty="0"/>
              <a:t> en fonction de leur ancienneté et de leur environnement</a:t>
            </a:r>
            <a:br>
              <a:rPr lang="fr-FR" sz="2800" dirty="0"/>
            </a:br>
            <a:endParaRPr lang="fr-FR" sz="2800" dirty="0"/>
          </a:p>
        </p:txBody>
      </p:sp>
      <p:sp>
        <p:nvSpPr>
          <p:cNvPr id="3" name="Sous-titre 2"/>
          <p:cNvSpPr>
            <a:spLocks noGrp="1"/>
          </p:cNvSpPr>
          <p:nvPr>
            <p:ph type="subTitle" idx="1"/>
          </p:nvPr>
        </p:nvSpPr>
        <p:spPr/>
        <p:txBody>
          <a:bodyPr rtlCol="0">
            <a:normAutofit/>
          </a:bodyPr>
          <a:lstStyle/>
          <a:p>
            <a:pPr fontAlgn="auto">
              <a:spcAft>
                <a:spcPts val="0"/>
              </a:spcAft>
              <a:buFont typeface="Arial" panose="020B0604020202020204" pitchFamily="34" charset="0"/>
              <a:buNone/>
              <a:defRPr/>
            </a:pPr>
            <a:endParaRPr lang="fr-FR" dirty="0" smtClean="0"/>
          </a:p>
          <a:p>
            <a:pPr fontAlgn="auto">
              <a:spcAft>
                <a:spcPts val="0"/>
              </a:spcAft>
              <a:buFont typeface="Arial" panose="020B0604020202020204" pitchFamily="34" charset="0"/>
              <a:buNone/>
              <a:defRPr/>
            </a:pPr>
            <a:r>
              <a:rPr lang="fr-FR" dirty="0" smtClean="0"/>
              <a:t>Denis </a:t>
            </a:r>
            <a:r>
              <a:rPr lang="fr-FR" dirty="0"/>
              <a:t>SABLOT (Perpignan) </a:t>
            </a:r>
            <a:endParaRPr lang="fr-FR" dirty="0" smtClean="0"/>
          </a:p>
          <a:p>
            <a:pPr fontAlgn="auto">
              <a:spcAft>
                <a:spcPts val="0"/>
              </a:spcAft>
              <a:buFont typeface="Arial" panose="020B0604020202020204" pitchFamily="34" charset="0"/>
              <a:buNone/>
              <a:defRPr/>
            </a:pPr>
            <a:r>
              <a:rPr lang="fr-FR" dirty="0" smtClean="0"/>
              <a:t>Alain </a:t>
            </a:r>
            <a:r>
              <a:rPr lang="fr-FR" dirty="0"/>
              <a:t>JUST (Avignon) </a:t>
            </a:r>
          </a:p>
          <a:p>
            <a:pPr fontAlgn="auto">
              <a:spcAft>
                <a:spcPts val="0"/>
              </a:spcAft>
              <a:buFont typeface="Arial" panose="020B0604020202020204" pitchFamily="34" charset="0"/>
              <a:buNone/>
              <a:defRPr/>
            </a:pPr>
            <a:endParaRPr lang="fr-FR" dirty="0"/>
          </a:p>
        </p:txBody>
      </p:sp>
      <p:pic>
        <p:nvPicPr>
          <p:cNvPr id="8195" name="Picture 2" descr="D:\Documents\boulot 26-2-2015\ADMINIST\COLLEGE\CNNHG\logo CNNHG.jpg"/>
          <p:cNvPicPr>
            <a:picLocks noChangeAspect="1" noChangeArrowheads="1"/>
          </p:cNvPicPr>
          <p:nvPr/>
        </p:nvPicPr>
        <p:blipFill>
          <a:blip r:embed="rId2"/>
          <a:srcRect/>
          <a:stretch>
            <a:fillRect/>
          </a:stretch>
        </p:blipFill>
        <p:spPr bwMode="auto">
          <a:xfrm>
            <a:off x="107950" y="0"/>
            <a:ext cx="2987675" cy="1217613"/>
          </a:xfrm>
          <a:prstGeom prst="rect">
            <a:avLst/>
          </a:prstGeom>
          <a:noFill/>
          <a:ln w="9525">
            <a:noFill/>
            <a:miter lim="800000"/>
            <a:headEnd/>
            <a:tailEnd/>
          </a:ln>
        </p:spPr>
      </p:pic>
      <p:sp>
        <p:nvSpPr>
          <p:cNvPr id="4" name="Rectangle à coins arrondis 3"/>
          <p:cNvSpPr/>
          <p:nvPr/>
        </p:nvSpPr>
        <p:spPr>
          <a:xfrm>
            <a:off x="107950" y="1052513"/>
            <a:ext cx="8785225" cy="165100"/>
          </a:xfrm>
          <a:prstGeom prst="roundRect">
            <a:avLst/>
          </a:prstGeom>
          <a:solidFill>
            <a:srgbClr val="00B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fontAlgn="auto">
              <a:spcAft>
                <a:spcPts val="0"/>
              </a:spcAft>
              <a:defRPr/>
            </a:pPr>
            <a:r>
              <a:rPr lang="fr-FR" dirty="0" smtClean="0"/>
              <a:t>Annexe 1 : critères d’inclusion Tm</a:t>
            </a:r>
            <a:br>
              <a:rPr lang="fr-FR" dirty="0" smtClean="0"/>
            </a:br>
            <a:r>
              <a:rPr lang="fr-FR" dirty="0" smtClean="0"/>
              <a:t>protocole régional</a:t>
            </a:r>
            <a:endParaRPr lang="fr-FR" dirty="0"/>
          </a:p>
        </p:txBody>
      </p:sp>
      <p:sp>
        <p:nvSpPr>
          <p:cNvPr id="19458" name="Espace réservé du contenu 2"/>
          <p:cNvSpPr>
            <a:spLocks noGrp="1"/>
          </p:cNvSpPr>
          <p:nvPr>
            <p:ph idx="1"/>
          </p:nvPr>
        </p:nvSpPr>
        <p:spPr>
          <a:xfrm>
            <a:off x="-36513" y="1295400"/>
            <a:ext cx="9396413" cy="5518150"/>
          </a:xfrm>
        </p:spPr>
        <p:txBody>
          <a:bodyPr/>
          <a:lstStyle/>
          <a:p>
            <a:r>
              <a:rPr lang="fr-FR" smtClean="0"/>
              <a:t>Infarctus cérébral dans la circulation artérielle antérieure confirmé par </a:t>
            </a:r>
            <a:r>
              <a:rPr lang="fr-FR" smtClean="0">
                <a:solidFill>
                  <a:srgbClr val="FF0000"/>
                </a:solidFill>
              </a:rPr>
              <a:t>l’IRM cérébrale </a:t>
            </a:r>
            <a:r>
              <a:rPr lang="fr-FR" smtClean="0"/>
              <a:t>ou à défaut le TDM (en cas de contre indication à l’IRM)</a:t>
            </a:r>
          </a:p>
          <a:p>
            <a:r>
              <a:rPr lang="fr-FR" smtClean="0"/>
              <a:t>Présence d’une </a:t>
            </a:r>
            <a:r>
              <a:rPr lang="fr-FR" smtClean="0">
                <a:solidFill>
                  <a:srgbClr val="FF0000"/>
                </a:solidFill>
              </a:rPr>
              <a:t>occlusion</a:t>
            </a:r>
            <a:r>
              <a:rPr lang="fr-FR" smtClean="0"/>
              <a:t> d’une artère intracrânienne de large calibre : artère carotide interne </a:t>
            </a:r>
            <a:r>
              <a:rPr lang="fr-FR" smtClean="0">
                <a:solidFill>
                  <a:srgbClr val="FF0000"/>
                </a:solidFill>
              </a:rPr>
              <a:t>(T carotidien ou occlusion en tandem de l’ACI et de l’ACM,</a:t>
            </a:r>
            <a:r>
              <a:rPr lang="fr-FR" smtClean="0"/>
              <a:t>), ou artère cérébrale moyenne proximale (</a:t>
            </a:r>
            <a:r>
              <a:rPr lang="fr-FR" smtClean="0">
                <a:solidFill>
                  <a:srgbClr val="FF0000"/>
                </a:solidFill>
              </a:rPr>
              <a:t>portion M1</a:t>
            </a:r>
            <a:r>
              <a:rPr lang="fr-FR" smtClean="0"/>
              <a:t>, </a:t>
            </a:r>
            <a:r>
              <a:rPr lang="fr-FR" smtClean="0">
                <a:solidFill>
                  <a:srgbClr val="FF0000"/>
                </a:solidFill>
              </a:rPr>
              <a:t>jonction M1-M2</a:t>
            </a:r>
            <a:r>
              <a:rPr lang="fr-FR" smtClean="0"/>
              <a:t>), </a:t>
            </a:r>
            <a:r>
              <a:rPr lang="fr-FR" smtClean="0">
                <a:solidFill>
                  <a:srgbClr val="FF0000"/>
                </a:solidFill>
              </a:rPr>
              <a:t>AB</a:t>
            </a:r>
          </a:p>
          <a:p>
            <a:r>
              <a:rPr lang="fr-FR" smtClean="0"/>
              <a:t>Infarctus cérébral peu étendu sur l’imagerie, défini par un score </a:t>
            </a:r>
            <a:r>
              <a:rPr lang="fr-FR" smtClean="0">
                <a:solidFill>
                  <a:srgbClr val="FF0000"/>
                </a:solidFill>
              </a:rPr>
              <a:t>ASPECT ≥ 5 </a:t>
            </a:r>
          </a:p>
          <a:p>
            <a:r>
              <a:rPr lang="fr-FR" smtClean="0"/>
              <a:t>Délai entre le début des symptômes et la thrombectomie </a:t>
            </a:r>
            <a:r>
              <a:rPr lang="fr-FR" smtClean="0">
                <a:solidFill>
                  <a:srgbClr val="FF0000"/>
                </a:solidFill>
              </a:rPr>
              <a:t>&lt; 6 heures</a:t>
            </a:r>
            <a:r>
              <a:rPr lang="fr-FR" smtClean="0"/>
              <a:t> ; en cas d’heure de début des symptômes inconnue, infarctus cérébral non visible sur la séquence T2 sur l’IRM initiale</a:t>
            </a:r>
          </a:p>
          <a:p>
            <a:r>
              <a:rPr lang="fr-FR" smtClean="0"/>
              <a:t>Déficit neurologique cliniquement significatif, défini par un score </a:t>
            </a:r>
            <a:r>
              <a:rPr lang="fr-FR" smtClean="0">
                <a:solidFill>
                  <a:srgbClr val="FF0000"/>
                </a:solidFill>
              </a:rPr>
              <a:t>NIHSS ≥8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Critères </a:t>
            </a:r>
            <a:r>
              <a:rPr lang="fr-FR" dirty="0"/>
              <a:t>d’inclusion </a:t>
            </a:r>
            <a:r>
              <a:rPr lang="fr-FR" dirty="0" smtClean="0"/>
              <a:t>Tm</a:t>
            </a:r>
            <a:endParaRPr lang="fr-FR" dirty="0"/>
          </a:p>
        </p:txBody>
      </p:sp>
      <p:graphicFrame>
        <p:nvGraphicFramePr>
          <p:cNvPr id="4" name="Espace réservé du contenu 3"/>
          <p:cNvGraphicFramePr>
            <a:graphicFrameLocks noGrp="1"/>
          </p:cNvGraphicFramePr>
          <p:nvPr>
            <p:ph idx="1"/>
          </p:nvPr>
        </p:nvGraphicFramePr>
        <p:xfrm>
          <a:off x="107950" y="1412875"/>
          <a:ext cx="8856663" cy="5292725"/>
        </p:xfrm>
        <a:graphic>
          <a:graphicData uri="http://schemas.openxmlformats.org/drawingml/2006/table">
            <a:tbl>
              <a:tblPr firstRow="1" bandRow="1">
                <a:tableStyleId>{5C22544A-7EE6-4342-B048-85BDC9FD1C3A}</a:tableStyleId>
              </a:tblPr>
              <a:tblGrid>
                <a:gridCol w="2361863"/>
                <a:gridCol w="3542793"/>
                <a:gridCol w="2952328"/>
              </a:tblGrid>
              <a:tr h="459909">
                <a:tc>
                  <a:txBody>
                    <a:bodyPr/>
                    <a:lstStyle/>
                    <a:p>
                      <a:pPr algn="just">
                        <a:lnSpc>
                          <a:spcPct val="150000"/>
                        </a:lnSpc>
                        <a:spcAft>
                          <a:spcPts val="1200"/>
                        </a:spcAft>
                      </a:pPr>
                      <a:r>
                        <a:rPr lang="fr-FR" sz="1000" dirty="0">
                          <a:effectLst/>
                          <a:latin typeface="Arial"/>
                          <a:ea typeface="Calibri"/>
                          <a:cs typeface="Times New Roman"/>
                        </a:rPr>
                        <a:t> </a:t>
                      </a:r>
                      <a:endParaRPr lang="fr-FR" sz="1400" dirty="0">
                        <a:effectLst/>
                        <a:latin typeface="Calibri"/>
                        <a:ea typeface="Calibri"/>
                        <a:cs typeface="Times New Roman"/>
                      </a:endParaRPr>
                    </a:p>
                  </a:txBody>
                  <a:tcPr marL="68580" marR="68580" marT="0" marB="0"/>
                </a:tc>
                <a:tc>
                  <a:txBody>
                    <a:bodyPr/>
                    <a:lstStyle/>
                    <a:p>
                      <a:pPr algn="ctr">
                        <a:lnSpc>
                          <a:spcPct val="150000"/>
                        </a:lnSpc>
                        <a:spcAft>
                          <a:spcPts val="1200"/>
                        </a:spcAft>
                      </a:pPr>
                      <a:r>
                        <a:rPr lang="fr-FR" sz="1000" b="1" dirty="0">
                          <a:effectLst/>
                          <a:latin typeface="Arial"/>
                          <a:ea typeface="Calibri"/>
                          <a:cs typeface="Times New Roman"/>
                        </a:rPr>
                        <a:t> </a:t>
                      </a:r>
                      <a:r>
                        <a:rPr lang="fr-FR" sz="1800" b="1" dirty="0" smtClean="0">
                          <a:effectLst/>
                          <a:latin typeface="Arial"/>
                          <a:ea typeface="Calibri"/>
                          <a:cs typeface="Times New Roman"/>
                        </a:rPr>
                        <a:t>Critère </a:t>
                      </a:r>
                      <a:r>
                        <a:rPr lang="fr-FR" sz="1800" b="1" dirty="0">
                          <a:effectLst/>
                          <a:latin typeface="Arial"/>
                          <a:ea typeface="Calibri"/>
                          <a:cs typeface="Times New Roman"/>
                        </a:rPr>
                        <a:t>Cliniques</a:t>
                      </a:r>
                      <a:endParaRPr lang="fr-FR" sz="3200" dirty="0">
                        <a:effectLst/>
                        <a:latin typeface="Calibri"/>
                        <a:ea typeface="Calibri"/>
                        <a:cs typeface="Times New Roman"/>
                      </a:endParaRPr>
                    </a:p>
                  </a:txBody>
                  <a:tcPr marL="68580" marR="68580" marT="0" marB="0"/>
                </a:tc>
                <a:tc>
                  <a:txBody>
                    <a:bodyPr/>
                    <a:lstStyle/>
                    <a:p>
                      <a:pPr algn="ctr">
                        <a:lnSpc>
                          <a:spcPct val="150000"/>
                        </a:lnSpc>
                        <a:spcAft>
                          <a:spcPts val="1200"/>
                        </a:spcAft>
                      </a:pPr>
                      <a:r>
                        <a:rPr lang="fr-FR" sz="1000" b="1" dirty="0">
                          <a:effectLst/>
                          <a:latin typeface="Arial"/>
                          <a:ea typeface="Calibri"/>
                          <a:cs typeface="Times New Roman"/>
                        </a:rPr>
                        <a:t> </a:t>
                      </a:r>
                      <a:r>
                        <a:rPr lang="fr-FR" sz="1800" b="1" dirty="0" smtClean="0">
                          <a:effectLst/>
                          <a:latin typeface="Arial"/>
                          <a:ea typeface="Calibri"/>
                          <a:cs typeface="Times New Roman"/>
                        </a:rPr>
                        <a:t>Critères </a:t>
                      </a:r>
                      <a:r>
                        <a:rPr lang="fr-FR" sz="1800" b="1" dirty="0">
                          <a:effectLst/>
                          <a:latin typeface="Arial"/>
                          <a:ea typeface="Calibri"/>
                          <a:cs typeface="Times New Roman"/>
                        </a:rPr>
                        <a:t>d’imagerie</a:t>
                      </a:r>
                      <a:endParaRPr lang="fr-FR" sz="3200" dirty="0">
                        <a:effectLst/>
                        <a:latin typeface="Calibri"/>
                        <a:ea typeface="Calibri"/>
                        <a:cs typeface="Times New Roman"/>
                      </a:endParaRPr>
                    </a:p>
                  </a:txBody>
                  <a:tcPr marL="68580" marR="68580" marT="0" marB="0"/>
                </a:tc>
              </a:tr>
              <a:tr h="1274117">
                <a:tc>
                  <a:txBody>
                    <a:bodyPr/>
                    <a:lstStyle/>
                    <a:p>
                      <a:pPr algn="just">
                        <a:lnSpc>
                          <a:spcPct val="150000"/>
                        </a:lnSpc>
                        <a:spcAft>
                          <a:spcPts val="1200"/>
                        </a:spcAft>
                      </a:pPr>
                      <a:r>
                        <a:rPr lang="fr-FR" sz="1600" b="1" dirty="0" smtClean="0">
                          <a:effectLst/>
                          <a:latin typeface="Arial"/>
                          <a:ea typeface="Calibri"/>
                          <a:cs typeface="Times New Roman"/>
                        </a:rPr>
                        <a:t>Méthodologie </a:t>
                      </a:r>
                      <a:r>
                        <a:rPr lang="fr-FR" sz="1600" b="1" dirty="0">
                          <a:effectLst/>
                          <a:latin typeface="Arial"/>
                          <a:ea typeface="Calibri"/>
                          <a:cs typeface="Times New Roman"/>
                        </a:rPr>
                        <a:t>régionale Languedoc-Roussillon</a:t>
                      </a:r>
                      <a:endParaRPr lang="fr-FR" sz="2800" dirty="0">
                        <a:effectLst/>
                        <a:latin typeface="Calibri"/>
                        <a:ea typeface="Calibri"/>
                        <a:cs typeface="Times New Roman"/>
                      </a:endParaRPr>
                    </a:p>
                  </a:txBody>
                  <a:tcPr marL="68580" marR="68580" marT="0" marB="0"/>
                </a:tc>
                <a:tc>
                  <a:txBody>
                    <a:bodyPr/>
                    <a:lstStyle/>
                    <a:p>
                      <a:pPr algn="just">
                        <a:lnSpc>
                          <a:spcPct val="80000"/>
                        </a:lnSpc>
                        <a:spcAft>
                          <a:spcPts val="1200"/>
                        </a:spcAft>
                      </a:pPr>
                      <a:r>
                        <a:rPr lang="fr-FR" sz="1400" dirty="0">
                          <a:effectLst/>
                          <a:latin typeface="Arial"/>
                          <a:ea typeface="Calibri"/>
                          <a:cs typeface="Times New Roman"/>
                        </a:rPr>
                        <a:t> </a:t>
                      </a:r>
                      <a:r>
                        <a:rPr lang="fr-FR" sz="1400" dirty="0" smtClean="0">
                          <a:effectLst/>
                          <a:latin typeface="Arial"/>
                          <a:ea typeface="Calibri"/>
                          <a:cs typeface="Times New Roman"/>
                        </a:rPr>
                        <a:t>- </a:t>
                      </a:r>
                      <a:r>
                        <a:rPr lang="fr-FR" sz="1400" dirty="0">
                          <a:solidFill>
                            <a:srgbClr val="FF0000"/>
                          </a:solidFill>
                          <a:effectLst/>
                          <a:latin typeface="Arial"/>
                          <a:ea typeface="Calibri"/>
                          <a:cs typeface="Times New Roman"/>
                        </a:rPr>
                        <a:t>NIHSS &gt;= 8</a:t>
                      </a:r>
                      <a:endParaRPr lang="fr-FR" sz="1400" dirty="0">
                        <a:solidFill>
                          <a:srgbClr val="FF0000"/>
                        </a:solidFill>
                        <a:effectLst/>
                        <a:latin typeface="Calibri"/>
                        <a:ea typeface="Calibri"/>
                        <a:cs typeface="Times New Roman"/>
                      </a:endParaRPr>
                    </a:p>
                    <a:p>
                      <a:pPr algn="just">
                        <a:lnSpc>
                          <a:spcPct val="80000"/>
                        </a:lnSpc>
                        <a:spcAft>
                          <a:spcPts val="1200"/>
                        </a:spcAft>
                      </a:pPr>
                      <a:r>
                        <a:rPr lang="fr-FR" sz="1400" dirty="0">
                          <a:effectLst/>
                          <a:latin typeface="Arial"/>
                          <a:ea typeface="Calibri"/>
                          <a:cs typeface="Times New Roman"/>
                        </a:rPr>
                        <a:t>- Délais </a:t>
                      </a:r>
                      <a:r>
                        <a:rPr lang="fr-FR" sz="1400" dirty="0">
                          <a:solidFill>
                            <a:srgbClr val="FF0000"/>
                          </a:solidFill>
                          <a:effectLst/>
                          <a:latin typeface="Arial"/>
                          <a:ea typeface="Calibri"/>
                          <a:cs typeface="Times New Roman"/>
                        </a:rPr>
                        <a:t>&lt; 6 heures</a:t>
                      </a:r>
                      <a:endParaRPr lang="fr-FR" sz="1400" dirty="0">
                        <a:solidFill>
                          <a:srgbClr val="FF0000"/>
                        </a:solidFill>
                        <a:effectLst/>
                        <a:latin typeface="Calibri"/>
                        <a:ea typeface="Calibri"/>
                        <a:cs typeface="Times New Roman"/>
                      </a:endParaRPr>
                    </a:p>
                    <a:p>
                      <a:pPr algn="just">
                        <a:lnSpc>
                          <a:spcPct val="80000"/>
                        </a:lnSpc>
                        <a:spcAft>
                          <a:spcPts val="1200"/>
                        </a:spcAft>
                      </a:pPr>
                      <a:r>
                        <a:rPr lang="fr-FR" sz="1400" dirty="0">
                          <a:effectLst/>
                          <a:latin typeface="Arial"/>
                          <a:ea typeface="Calibri"/>
                          <a:cs typeface="Times New Roman"/>
                        </a:rPr>
                        <a:t>- </a:t>
                      </a:r>
                      <a:r>
                        <a:rPr lang="fr-FR" sz="1400" dirty="0">
                          <a:solidFill>
                            <a:srgbClr val="FF0000"/>
                          </a:solidFill>
                          <a:effectLst/>
                          <a:latin typeface="Arial"/>
                          <a:ea typeface="Calibri"/>
                          <a:cs typeface="Times New Roman"/>
                        </a:rPr>
                        <a:t>Age &lt;80 ans </a:t>
                      </a:r>
                      <a:r>
                        <a:rPr lang="fr-FR" sz="1400" dirty="0">
                          <a:effectLst/>
                          <a:latin typeface="Arial"/>
                          <a:ea typeface="Calibri"/>
                          <a:cs typeface="Times New Roman"/>
                        </a:rPr>
                        <a:t>de Novembre 2013 à Décembre 2014</a:t>
                      </a:r>
                      <a:endParaRPr lang="fr-FR" sz="1400" dirty="0">
                        <a:effectLst/>
                        <a:latin typeface="Calibri"/>
                        <a:ea typeface="Calibri"/>
                        <a:cs typeface="Times New Roman"/>
                      </a:endParaRPr>
                    </a:p>
                  </a:txBody>
                  <a:tcPr marL="68580" marR="68580" marT="0" marB="0"/>
                </a:tc>
                <a:tc>
                  <a:txBody>
                    <a:bodyPr/>
                    <a:lstStyle/>
                    <a:p>
                      <a:pPr algn="just">
                        <a:lnSpc>
                          <a:spcPct val="80000"/>
                        </a:lnSpc>
                        <a:spcAft>
                          <a:spcPts val="1200"/>
                        </a:spcAft>
                      </a:pPr>
                      <a:r>
                        <a:rPr lang="fr-FR" sz="1400" dirty="0">
                          <a:effectLst/>
                          <a:latin typeface="Arial"/>
                          <a:ea typeface="Calibri"/>
                          <a:cs typeface="Times New Roman"/>
                        </a:rPr>
                        <a:t> </a:t>
                      </a:r>
                      <a:r>
                        <a:rPr lang="fr-FR" sz="1400" dirty="0">
                          <a:effectLst/>
                          <a:latin typeface="Calibri"/>
                          <a:ea typeface="Calibri"/>
                          <a:cs typeface="Times New Roman"/>
                        </a:rPr>
                        <a:t>-</a:t>
                      </a:r>
                      <a:r>
                        <a:rPr lang="fr-FR" sz="1400" dirty="0" smtClean="0">
                          <a:effectLst/>
                          <a:latin typeface="Arial"/>
                          <a:ea typeface="Calibri"/>
                          <a:cs typeface="Times New Roman"/>
                        </a:rPr>
                        <a:t> </a:t>
                      </a:r>
                      <a:r>
                        <a:rPr lang="fr-FR" sz="1400" dirty="0">
                          <a:effectLst/>
                          <a:latin typeface="Arial"/>
                          <a:ea typeface="Calibri"/>
                          <a:cs typeface="Times New Roman"/>
                        </a:rPr>
                        <a:t>ACI, ACM1, Jonction ACM M1-M2 </a:t>
                      </a:r>
                      <a:endParaRPr lang="fr-FR" sz="1400" dirty="0">
                        <a:effectLst/>
                        <a:latin typeface="Calibri"/>
                        <a:ea typeface="Calibri"/>
                        <a:cs typeface="Times New Roman"/>
                      </a:endParaRPr>
                    </a:p>
                    <a:p>
                      <a:pPr algn="just">
                        <a:lnSpc>
                          <a:spcPct val="80000"/>
                        </a:lnSpc>
                        <a:spcAft>
                          <a:spcPts val="1200"/>
                        </a:spcAft>
                      </a:pPr>
                      <a:r>
                        <a:rPr lang="fr-FR" sz="1400" dirty="0">
                          <a:solidFill>
                            <a:srgbClr val="FF0000"/>
                          </a:solidFill>
                          <a:effectLst/>
                          <a:latin typeface="Arial"/>
                          <a:ea typeface="Calibri"/>
                          <a:cs typeface="Times New Roman"/>
                        </a:rPr>
                        <a:t>(M2 strict exclus)</a:t>
                      </a:r>
                      <a:endParaRPr lang="fr-FR" sz="1400" dirty="0">
                        <a:solidFill>
                          <a:srgbClr val="FF0000"/>
                        </a:solidFill>
                        <a:effectLst/>
                        <a:latin typeface="Calibri"/>
                        <a:ea typeface="Calibri"/>
                        <a:cs typeface="Times New Roman"/>
                      </a:endParaRPr>
                    </a:p>
                    <a:p>
                      <a:pPr algn="just">
                        <a:lnSpc>
                          <a:spcPct val="80000"/>
                        </a:lnSpc>
                        <a:spcAft>
                          <a:spcPts val="1200"/>
                        </a:spcAft>
                      </a:pPr>
                      <a:r>
                        <a:rPr lang="fr-FR" sz="1400" dirty="0">
                          <a:solidFill>
                            <a:srgbClr val="008000"/>
                          </a:solidFill>
                          <a:effectLst/>
                          <a:latin typeface="Arial"/>
                          <a:ea typeface="Calibri"/>
                          <a:cs typeface="Times New Roman"/>
                        </a:rPr>
                        <a:t>- TB au cas par cas</a:t>
                      </a:r>
                      <a:endParaRPr lang="fr-FR" sz="1400" dirty="0">
                        <a:solidFill>
                          <a:srgbClr val="008000"/>
                        </a:solidFill>
                        <a:effectLst/>
                        <a:latin typeface="Calibri"/>
                        <a:ea typeface="Calibri"/>
                        <a:cs typeface="Times New Roman"/>
                      </a:endParaRPr>
                    </a:p>
                    <a:p>
                      <a:pPr algn="just">
                        <a:lnSpc>
                          <a:spcPct val="80000"/>
                        </a:lnSpc>
                        <a:spcAft>
                          <a:spcPts val="1200"/>
                        </a:spcAft>
                      </a:pPr>
                      <a:r>
                        <a:rPr lang="fr-FR" sz="1400" dirty="0">
                          <a:effectLst/>
                          <a:latin typeface="Arial"/>
                          <a:ea typeface="Calibri"/>
                          <a:cs typeface="Times New Roman"/>
                        </a:rPr>
                        <a:t>- Score </a:t>
                      </a:r>
                      <a:r>
                        <a:rPr lang="fr-FR" sz="1400" dirty="0">
                          <a:solidFill>
                            <a:srgbClr val="FF0000"/>
                          </a:solidFill>
                          <a:effectLst/>
                          <a:latin typeface="Arial"/>
                          <a:ea typeface="Calibri"/>
                          <a:cs typeface="Times New Roman"/>
                        </a:rPr>
                        <a:t>ASPECT &gt;= 5</a:t>
                      </a:r>
                      <a:endParaRPr lang="fr-FR" sz="1400" dirty="0">
                        <a:solidFill>
                          <a:srgbClr val="FF0000"/>
                        </a:solidFill>
                        <a:effectLst/>
                        <a:latin typeface="Calibri"/>
                        <a:ea typeface="Calibri"/>
                        <a:cs typeface="Times New Roman"/>
                      </a:endParaRPr>
                    </a:p>
                  </a:txBody>
                  <a:tcPr marL="68580" marR="68580" marT="0" marB="0"/>
                </a:tc>
              </a:tr>
              <a:tr h="1103781">
                <a:tc>
                  <a:txBody>
                    <a:bodyPr/>
                    <a:lstStyle/>
                    <a:p>
                      <a:pPr algn="just">
                        <a:lnSpc>
                          <a:spcPct val="150000"/>
                        </a:lnSpc>
                        <a:spcAft>
                          <a:spcPts val="1200"/>
                        </a:spcAft>
                      </a:pPr>
                      <a:r>
                        <a:rPr lang="fr-FR" sz="1600" b="1" dirty="0">
                          <a:effectLst/>
                          <a:latin typeface="Arial"/>
                          <a:ea typeface="Calibri"/>
                          <a:cs typeface="Times New Roman"/>
                        </a:rPr>
                        <a:t> </a:t>
                      </a:r>
                      <a:r>
                        <a:rPr lang="fr-FR" sz="1600" b="1" dirty="0" smtClean="0">
                          <a:effectLst/>
                          <a:latin typeface="Arial"/>
                          <a:ea typeface="Calibri"/>
                          <a:cs typeface="Times New Roman"/>
                        </a:rPr>
                        <a:t>MR </a:t>
                      </a:r>
                      <a:r>
                        <a:rPr lang="fr-FR" sz="1600" b="1" dirty="0">
                          <a:effectLst/>
                          <a:latin typeface="Arial"/>
                          <a:ea typeface="Calibri"/>
                          <a:cs typeface="Times New Roman"/>
                        </a:rPr>
                        <a:t>CLEAN</a:t>
                      </a:r>
                      <a:endParaRPr lang="fr-FR" sz="2800" dirty="0">
                        <a:effectLst/>
                        <a:latin typeface="Calibri"/>
                        <a:ea typeface="Calibri"/>
                        <a:cs typeface="Times New Roman"/>
                      </a:endParaRPr>
                    </a:p>
                  </a:txBody>
                  <a:tcPr marL="68580" marR="68580" marT="0" marB="0"/>
                </a:tc>
                <a:tc>
                  <a:txBody>
                    <a:bodyPr/>
                    <a:lstStyle/>
                    <a:p>
                      <a:pPr algn="just">
                        <a:lnSpc>
                          <a:spcPct val="80000"/>
                        </a:lnSpc>
                        <a:spcAft>
                          <a:spcPts val="1200"/>
                        </a:spcAft>
                      </a:pPr>
                      <a:r>
                        <a:rPr lang="fr-FR" sz="1400" dirty="0">
                          <a:effectLst/>
                          <a:latin typeface="Arial"/>
                          <a:ea typeface="Calibri"/>
                          <a:cs typeface="Times New Roman"/>
                        </a:rPr>
                        <a:t> </a:t>
                      </a:r>
                      <a:r>
                        <a:rPr lang="fr-FR" sz="1400" dirty="0" smtClean="0">
                          <a:effectLst/>
                          <a:latin typeface="Arial"/>
                          <a:ea typeface="Calibri"/>
                          <a:cs typeface="Times New Roman"/>
                        </a:rPr>
                        <a:t>- </a:t>
                      </a:r>
                      <a:r>
                        <a:rPr lang="fr-FR" sz="1400" dirty="0">
                          <a:effectLst/>
                          <a:latin typeface="Arial"/>
                          <a:ea typeface="Calibri"/>
                          <a:cs typeface="Times New Roman"/>
                        </a:rPr>
                        <a:t>Pas de </a:t>
                      </a:r>
                      <a:r>
                        <a:rPr lang="fr-FR" sz="1400" dirty="0">
                          <a:solidFill>
                            <a:srgbClr val="008000"/>
                          </a:solidFill>
                          <a:effectLst/>
                          <a:latin typeface="Arial"/>
                          <a:ea typeface="Calibri"/>
                          <a:cs typeface="Times New Roman"/>
                        </a:rPr>
                        <a:t>limite </a:t>
                      </a:r>
                      <a:r>
                        <a:rPr lang="fr-FR" sz="1400" dirty="0" err="1">
                          <a:solidFill>
                            <a:srgbClr val="008000"/>
                          </a:solidFill>
                          <a:effectLst/>
                          <a:latin typeface="Arial"/>
                          <a:ea typeface="Calibri"/>
                          <a:cs typeface="Times New Roman"/>
                        </a:rPr>
                        <a:t>d’age</a:t>
                      </a:r>
                      <a:r>
                        <a:rPr lang="fr-FR" sz="1400" dirty="0">
                          <a:solidFill>
                            <a:srgbClr val="008000"/>
                          </a:solidFill>
                          <a:effectLst/>
                          <a:latin typeface="Arial"/>
                          <a:ea typeface="Calibri"/>
                          <a:cs typeface="Times New Roman"/>
                        </a:rPr>
                        <a:t> supérieure</a:t>
                      </a:r>
                      <a:endParaRPr lang="fr-FR" sz="1400" dirty="0">
                        <a:solidFill>
                          <a:srgbClr val="008000"/>
                        </a:solidFill>
                        <a:effectLst/>
                        <a:latin typeface="Calibri"/>
                        <a:ea typeface="Calibri"/>
                        <a:cs typeface="Times New Roman"/>
                      </a:endParaRPr>
                    </a:p>
                    <a:p>
                      <a:pPr algn="just">
                        <a:lnSpc>
                          <a:spcPct val="80000"/>
                        </a:lnSpc>
                        <a:spcAft>
                          <a:spcPts val="1200"/>
                        </a:spcAft>
                      </a:pPr>
                      <a:r>
                        <a:rPr lang="fr-FR" sz="1400" dirty="0">
                          <a:effectLst/>
                          <a:latin typeface="Arial"/>
                          <a:ea typeface="Calibri"/>
                          <a:cs typeface="Times New Roman"/>
                        </a:rPr>
                        <a:t>- Score </a:t>
                      </a:r>
                      <a:r>
                        <a:rPr lang="fr-FR" sz="1400" dirty="0">
                          <a:solidFill>
                            <a:srgbClr val="008000"/>
                          </a:solidFill>
                          <a:effectLst/>
                          <a:latin typeface="Arial"/>
                          <a:ea typeface="Calibri"/>
                          <a:cs typeface="Times New Roman"/>
                        </a:rPr>
                        <a:t>NIH supérieur ou égal à 2</a:t>
                      </a:r>
                      <a:endParaRPr lang="fr-FR" sz="1400" dirty="0">
                        <a:solidFill>
                          <a:srgbClr val="008000"/>
                        </a:solidFill>
                        <a:effectLst/>
                        <a:latin typeface="Calibri"/>
                        <a:ea typeface="Calibri"/>
                        <a:cs typeface="Times New Roman"/>
                      </a:endParaRPr>
                    </a:p>
                    <a:p>
                      <a:pPr algn="just">
                        <a:lnSpc>
                          <a:spcPct val="80000"/>
                        </a:lnSpc>
                        <a:spcAft>
                          <a:spcPts val="1200"/>
                        </a:spcAft>
                      </a:pPr>
                      <a:r>
                        <a:rPr lang="fr-FR" sz="1400" dirty="0">
                          <a:effectLst/>
                          <a:latin typeface="Arial"/>
                          <a:ea typeface="Calibri"/>
                          <a:cs typeface="Times New Roman"/>
                        </a:rPr>
                        <a:t>- Délais &lt; 6 heures</a:t>
                      </a:r>
                      <a:endParaRPr lang="fr-FR" sz="1400" dirty="0">
                        <a:effectLst/>
                        <a:latin typeface="Calibri"/>
                        <a:ea typeface="Calibri"/>
                        <a:cs typeface="Times New Roman"/>
                      </a:endParaRPr>
                    </a:p>
                  </a:txBody>
                  <a:tcPr marL="68580" marR="68580" marT="0" marB="0"/>
                </a:tc>
                <a:tc>
                  <a:txBody>
                    <a:bodyPr/>
                    <a:lstStyle/>
                    <a:p>
                      <a:pPr algn="just">
                        <a:lnSpc>
                          <a:spcPct val="80000"/>
                        </a:lnSpc>
                        <a:spcAft>
                          <a:spcPts val="1200"/>
                        </a:spcAft>
                      </a:pPr>
                      <a:r>
                        <a:rPr lang="fr-FR" sz="1400" dirty="0">
                          <a:effectLst/>
                          <a:latin typeface="Arial"/>
                          <a:ea typeface="Calibri"/>
                          <a:cs typeface="Times New Roman"/>
                        </a:rPr>
                        <a:t> </a:t>
                      </a:r>
                      <a:r>
                        <a:rPr lang="fr-FR" sz="1400" dirty="0" smtClean="0">
                          <a:effectLst/>
                          <a:latin typeface="Arial"/>
                          <a:ea typeface="Calibri"/>
                          <a:cs typeface="Times New Roman"/>
                        </a:rPr>
                        <a:t>- </a:t>
                      </a:r>
                      <a:r>
                        <a:rPr lang="fr-FR" sz="1400" dirty="0">
                          <a:effectLst/>
                          <a:latin typeface="Arial"/>
                          <a:ea typeface="Calibri"/>
                          <a:cs typeface="Times New Roman"/>
                        </a:rPr>
                        <a:t>Occlusion ACI, M1, M2 , A1, A2</a:t>
                      </a:r>
                      <a:endParaRPr lang="fr-FR" sz="1400" dirty="0">
                        <a:effectLst/>
                        <a:latin typeface="Calibri"/>
                        <a:ea typeface="Calibri"/>
                        <a:cs typeface="Times New Roman"/>
                      </a:endParaRPr>
                    </a:p>
                    <a:p>
                      <a:pPr algn="just">
                        <a:lnSpc>
                          <a:spcPct val="80000"/>
                        </a:lnSpc>
                        <a:spcAft>
                          <a:spcPts val="1200"/>
                        </a:spcAft>
                      </a:pPr>
                      <a:r>
                        <a:rPr lang="fr-FR" sz="1400" dirty="0">
                          <a:effectLst/>
                          <a:latin typeface="Arial"/>
                          <a:ea typeface="Calibri"/>
                          <a:cs typeface="Times New Roman"/>
                        </a:rPr>
                        <a:t>- </a:t>
                      </a:r>
                      <a:r>
                        <a:rPr lang="fr-FR" sz="1400" dirty="0">
                          <a:solidFill>
                            <a:srgbClr val="008000"/>
                          </a:solidFill>
                          <a:effectLst/>
                          <a:latin typeface="Arial"/>
                          <a:ea typeface="Calibri"/>
                          <a:cs typeface="Times New Roman"/>
                        </a:rPr>
                        <a:t>Score ASPECT 0 à 10 </a:t>
                      </a:r>
                      <a:r>
                        <a:rPr lang="fr-FR" sz="1400" dirty="0">
                          <a:effectLst/>
                          <a:latin typeface="Arial"/>
                          <a:ea typeface="Calibri"/>
                          <a:cs typeface="Times New Roman"/>
                        </a:rPr>
                        <a:t>(TDM ou IRM)</a:t>
                      </a:r>
                      <a:endParaRPr lang="fr-FR" sz="1400" dirty="0">
                        <a:effectLst/>
                        <a:latin typeface="Calibri"/>
                        <a:ea typeface="Calibri"/>
                        <a:cs typeface="Times New Roman"/>
                      </a:endParaRPr>
                    </a:p>
                    <a:p>
                      <a:pPr algn="just">
                        <a:lnSpc>
                          <a:spcPct val="80000"/>
                        </a:lnSpc>
                        <a:spcAft>
                          <a:spcPts val="1200"/>
                        </a:spcAft>
                      </a:pPr>
                      <a:r>
                        <a:rPr lang="fr-FR" sz="1400" dirty="0">
                          <a:effectLst/>
                          <a:latin typeface="Arial"/>
                          <a:ea typeface="Calibri"/>
                          <a:cs typeface="Times New Roman"/>
                        </a:rPr>
                        <a:t> </a:t>
                      </a:r>
                      <a:endParaRPr lang="fr-FR" sz="1400" dirty="0">
                        <a:effectLst/>
                        <a:latin typeface="Calibri"/>
                        <a:ea typeface="Calibri"/>
                        <a:cs typeface="Times New Roman"/>
                      </a:endParaRPr>
                    </a:p>
                  </a:txBody>
                  <a:tcPr marL="68580" marR="68580" marT="0" marB="0"/>
                </a:tc>
              </a:tr>
              <a:tr h="1485334">
                <a:tc>
                  <a:txBody>
                    <a:bodyPr/>
                    <a:lstStyle/>
                    <a:p>
                      <a:pPr algn="just">
                        <a:lnSpc>
                          <a:spcPct val="150000"/>
                        </a:lnSpc>
                        <a:spcAft>
                          <a:spcPts val="1200"/>
                        </a:spcAft>
                      </a:pPr>
                      <a:r>
                        <a:rPr lang="fr-FR" sz="1600" b="1" dirty="0">
                          <a:effectLst/>
                          <a:latin typeface="Arial"/>
                          <a:ea typeface="Calibri"/>
                          <a:cs typeface="Times New Roman"/>
                        </a:rPr>
                        <a:t> </a:t>
                      </a:r>
                      <a:r>
                        <a:rPr lang="fr-FR" sz="1600" b="1" dirty="0" smtClean="0">
                          <a:effectLst/>
                          <a:latin typeface="Arial"/>
                          <a:ea typeface="Calibri"/>
                          <a:cs typeface="Times New Roman"/>
                        </a:rPr>
                        <a:t>ESCAPE</a:t>
                      </a:r>
                      <a:endParaRPr lang="fr-FR" sz="2800" dirty="0">
                        <a:effectLst/>
                        <a:latin typeface="Calibri"/>
                        <a:ea typeface="Calibri"/>
                        <a:cs typeface="Times New Roman"/>
                      </a:endParaRPr>
                    </a:p>
                  </a:txBody>
                  <a:tcPr marL="68580" marR="68580" marT="0" marB="0"/>
                </a:tc>
                <a:tc>
                  <a:txBody>
                    <a:bodyPr/>
                    <a:lstStyle/>
                    <a:p>
                      <a:pPr algn="just">
                        <a:lnSpc>
                          <a:spcPct val="80000"/>
                        </a:lnSpc>
                        <a:spcAft>
                          <a:spcPts val="1200"/>
                        </a:spcAft>
                      </a:pPr>
                      <a:r>
                        <a:rPr lang="fr-FR" sz="1400" dirty="0">
                          <a:effectLst/>
                          <a:latin typeface="Arial"/>
                          <a:ea typeface="Calibri"/>
                          <a:cs typeface="Times New Roman"/>
                        </a:rPr>
                        <a:t> </a:t>
                      </a:r>
                      <a:r>
                        <a:rPr lang="fr-FR" sz="1400" dirty="0" smtClean="0">
                          <a:effectLst/>
                          <a:latin typeface="Arial"/>
                          <a:ea typeface="Calibri"/>
                          <a:cs typeface="Times New Roman"/>
                        </a:rPr>
                        <a:t>- </a:t>
                      </a:r>
                      <a:r>
                        <a:rPr lang="fr-FR" sz="1400" dirty="0">
                          <a:solidFill>
                            <a:srgbClr val="008000"/>
                          </a:solidFill>
                          <a:effectLst/>
                          <a:latin typeface="Arial"/>
                          <a:ea typeface="Calibri"/>
                          <a:cs typeface="Times New Roman"/>
                        </a:rPr>
                        <a:t>Pas de limite </a:t>
                      </a:r>
                      <a:r>
                        <a:rPr lang="fr-FR" sz="1400" dirty="0" err="1">
                          <a:solidFill>
                            <a:srgbClr val="008000"/>
                          </a:solidFill>
                          <a:effectLst/>
                          <a:latin typeface="Arial"/>
                          <a:ea typeface="Calibri"/>
                          <a:cs typeface="Times New Roman"/>
                        </a:rPr>
                        <a:t>d’age</a:t>
                      </a:r>
                      <a:r>
                        <a:rPr lang="fr-FR" sz="1400" dirty="0">
                          <a:effectLst/>
                          <a:latin typeface="Arial"/>
                          <a:ea typeface="Calibri"/>
                          <a:cs typeface="Times New Roman"/>
                        </a:rPr>
                        <a:t> (patient le plus </a:t>
                      </a:r>
                      <a:r>
                        <a:rPr lang="fr-FR" sz="1400" dirty="0" err="1">
                          <a:effectLst/>
                          <a:latin typeface="Arial"/>
                          <a:ea typeface="Calibri"/>
                          <a:cs typeface="Times New Roman"/>
                        </a:rPr>
                        <a:t>agé</a:t>
                      </a:r>
                      <a:r>
                        <a:rPr lang="fr-FR" sz="1400" dirty="0">
                          <a:effectLst/>
                          <a:latin typeface="Arial"/>
                          <a:ea typeface="Calibri"/>
                          <a:cs typeface="Times New Roman"/>
                        </a:rPr>
                        <a:t> de 93 ans !)</a:t>
                      </a:r>
                      <a:endParaRPr lang="fr-FR" sz="1400" dirty="0">
                        <a:effectLst/>
                        <a:latin typeface="Calibri"/>
                        <a:ea typeface="Calibri"/>
                        <a:cs typeface="Times New Roman"/>
                      </a:endParaRPr>
                    </a:p>
                    <a:p>
                      <a:pPr algn="just">
                        <a:lnSpc>
                          <a:spcPct val="80000"/>
                        </a:lnSpc>
                        <a:spcAft>
                          <a:spcPts val="1200"/>
                        </a:spcAft>
                      </a:pPr>
                      <a:r>
                        <a:rPr lang="fr-FR" sz="1400" dirty="0">
                          <a:effectLst/>
                          <a:latin typeface="Arial"/>
                          <a:ea typeface="Calibri"/>
                          <a:cs typeface="Times New Roman"/>
                        </a:rPr>
                        <a:t>- Délais d’inclusion </a:t>
                      </a:r>
                      <a:r>
                        <a:rPr lang="fr-FR" sz="1400" dirty="0">
                          <a:solidFill>
                            <a:srgbClr val="008000"/>
                          </a:solidFill>
                          <a:effectLst/>
                          <a:latin typeface="Arial"/>
                          <a:ea typeface="Calibri"/>
                          <a:cs typeface="Times New Roman"/>
                        </a:rPr>
                        <a:t>au delà de 12 heures si </a:t>
                      </a:r>
                      <a:r>
                        <a:rPr lang="fr-FR" sz="1400" dirty="0" err="1">
                          <a:solidFill>
                            <a:srgbClr val="008000"/>
                          </a:solidFill>
                          <a:effectLst/>
                          <a:latin typeface="Arial"/>
                          <a:ea typeface="Calibri"/>
                          <a:cs typeface="Times New Roman"/>
                        </a:rPr>
                        <a:t>Mismatch</a:t>
                      </a:r>
                      <a:r>
                        <a:rPr lang="fr-FR" sz="1400" dirty="0">
                          <a:solidFill>
                            <a:srgbClr val="008000"/>
                          </a:solidFill>
                          <a:effectLst/>
                          <a:latin typeface="Arial"/>
                          <a:ea typeface="Calibri"/>
                          <a:cs typeface="Times New Roman"/>
                        </a:rPr>
                        <a:t> scanner </a:t>
                      </a:r>
                      <a:endParaRPr lang="fr-FR" sz="1400" dirty="0">
                        <a:solidFill>
                          <a:srgbClr val="008000"/>
                        </a:solidFill>
                        <a:effectLst/>
                        <a:latin typeface="Calibri"/>
                        <a:ea typeface="Calibri"/>
                        <a:cs typeface="Times New Roman"/>
                      </a:endParaRPr>
                    </a:p>
                    <a:p>
                      <a:pPr algn="just">
                        <a:lnSpc>
                          <a:spcPct val="80000"/>
                        </a:lnSpc>
                        <a:spcAft>
                          <a:spcPts val="1200"/>
                        </a:spcAft>
                      </a:pPr>
                      <a:r>
                        <a:rPr lang="fr-FR" sz="1400" dirty="0">
                          <a:effectLst/>
                          <a:latin typeface="Arial"/>
                          <a:ea typeface="Calibri"/>
                          <a:cs typeface="Times New Roman"/>
                        </a:rPr>
                        <a:t>- </a:t>
                      </a:r>
                      <a:r>
                        <a:rPr lang="fr-FR" sz="1400" dirty="0">
                          <a:solidFill>
                            <a:srgbClr val="008000"/>
                          </a:solidFill>
                          <a:effectLst/>
                          <a:latin typeface="Arial"/>
                          <a:ea typeface="Calibri"/>
                          <a:cs typeface="Times New Roman"/>
                        </a:rPr>
                        <a:t>Pas de limite NIH inférieure </a:t>
                      </a:r>
                      <a:r>
                        <a:rPr lang="fr-FR" sz="1400" dirty="0">
                          <a:effectLst/>
                          <a:latin typeface="Arial"/>
                          <a:ea typeface="Calibri"/>
                          <a:cs typeface="Times New Roman"/>
                        </a:rPr>
                        <a:t>(NIH &gt; 5 dans résultats)</a:t>
                      </a:r>
                      <a:endParaRPr lang="fr-FR" sz="1400" dirty="0">
                        <a:effectLst/>
                        <a:latin typeface="Calibri"/>
                        <a:ea typeface="Calibri"/>
                        <a:cs typeface="Times New Roman"/>
                      </a:endParaRPr>
                    </a:p>
                  </a:txBody>
                  <a:tcPr marL="68580" marR="68580" marT="0" marB="0"/>
                </a:tc>
                <a:tc>
                  <a:txBody>
                    <a:bodyPr/>
                    <a:lstStyle/>
                    <a:p>
                      <a:pPr algn="just">
                        <a:lnSpc>
                          <a:spcPct val="80000"/>
                        </a:lnSpc>
                        <a:spcAft>
                          <a:spcPts val="1200"/>
                        </a:spcAft>
                      </a:pPr>
                      <a:r>
                        <a:rPr lang="fr-FR" sz="1400" dirty="0">
                          <a:effectLst/>
                          <a:latin typeface="Arial"/>
                          <a:ea typeface="Calibri"/>
                          <a:cs typeface="Times New Roman"/>
                        </a:rPr>
                        <a:t> </a:t>
                      </a:r>
                      <a:r>
                        <a:rPr lang="fr-FR" sz="1400" dirty="0" smtClean="0">
                          <a:effectLst/>
                          <a:latin typeface="Arial"/>
                          <a:ea typeface="Calibri"/>
                          <a:cs typeface="Times New Roman"/>
                        </a:rPr>
                        <a:t>- </a:t>
                      </a:r>
                      <a:r>
                        <a:rPr lang="fr-FR" sz="1400" dirty="0">
                          <a:effectLst/>
                          <a:latin typeface="Arial"/>
                          <a:ea typeface="Calibri"/>
                          <a:cs typeface="Times New Roman"/>
                        </a:rPr>
                        <a:t>Score ASPECT 6-10 </a:t>
                      </a:r>
                      <a:r>
                        <a:rPr lang="fr-FR" sz="1400" dirty="0">
                          <a:solidFill>
                            <a:srgbClr val="008000"/>
                          </a:solidFill>
                          <a:effectLst/>
                          <a:latin typeface="Arial"/>
                          <a:ea typeface="Calibri"/>
                          <a:cs typeface="Times New Roman"/>
                        </a:rPr>
                        <a:t>(sur scanner)</a:t>
                      </a:r>
                      <a:endParaRPr lang="fr-FR" sz="1400" dirty="0">
                        <a:solidFill>
                          <a:srgbClr val="008000"/>
                        </a:solidFill>
                        <a:effectLst/>
                        <a:latin typeface="Calibri"/>
                        <a:ea typeface="Calibri"/>
                        <a:cs typeface="Times New Roman"/>
                      </a:endParaRPr>
                    </a:p>
                  </a:txBody>
                  <a:tcPr marL="68580" marR="68580" marT="0" marB="0"/>
                </a:tc>
              </a:tr>
              <a:tr h="933444">
                <a:tc>
                  <a:txBody>
                    <a:bodyPr/>
                    <a:lstStyle/>
                    <a:p>
                      <a:pPr algn="just">
                        <a:lnSpc>
                          <a:spcPct val="150000"/>
                        </a:lnSpc>
                        <a:spcAft>
                          <a:spcPts val="1200"/>
                        </a:spcAft>
                      </a:pPr>
                      <a:r>
                        <a:rPr lang="fr-FR" sz="1600" b="1" dirty="0">
                          <a:effectLst/>
                          <a:latin typeface="Arial"/>
                          <a:ea typeface="Calibri"/>
                          <a:cs typeface="Times New Roman"/>
                        </a:rPr>
                        <a:t> </a:t>
                      </a:r>
                      <a:r>
                        <a:rPr lang="fr-FR" sz="1600" b="1" dirty="0" smtClean="0">
                          <a:effectLst/>
                          <a:latin typeface="Arial"/>
                          <a:ea typeface="Calibri"/>
                          <a:cs typeface="Times New Roman"/>
                        </a:rPr>
                        <a:t>EXTEND </a:t>
                      </a:r>
                      <a:r>
                        <a:rPr lang="fr-FR" sz="1600" b="1" dirty="0">
                          <a:effectLst/>
                          <a:latin typeface="Arial"/>
                          <a:ea typeface="Calibri"/>
                          <a:cs typeface="Times New Roman"/>
                        </a:rPr>
                        <a:t>IA</a:t>
                      </a:r>
                      <a:endParaRPr lang="fr-FR" sz="2800" dirty="0">
                        <a:effectLst/>
                        <a:latin typeface="Calibri"/>
                        <a:ea typeface="Calibri"/>
                        <a:cs typeface="Times New Roman"/>
                      </a:endParaRPr>
                    </a:p>
                  </a:txBody>
                  <a:tcPr marL="68580" marR="68580" marT="0" marB="0"/>
                </a:tc>
                <a:tc>
                  <a:txBody>
                    <a:bodyPr/>
                    <a:lstStyle/>
                    <a:p>
                      <a:pPr algn="just">
                        <a:lnSpc>
                          <a:spcPct val="80000"/>
                        </a:lnSpc>
                        <a:spcAft>
                          <a:spcPts val="1200"/>
                        </a:spcAft>
                      </a:pPr>
                      <a:r>
                        <a:rPr lang="fr-FR" sz="1400" dirty="0">
                          <a:effectLst/>
                          <a:latin typeface="Arial"/>
                          <a:ea typeface="Calibri"/>
                          <a:cs typeface="Times New Roman"/>
                        </a:rPr>
                        <a:t> </a:t>
                      </a:r>
                      <a:r>
                        <a:rPr lang="fr-FR" sz="1400" dirty="0" smtClean="0">
                          <a:effectLst/>
                          <a:latin typeface="Arial"/>
                          <a:ea typeface="Calibri"/>
                          <a:cs typeface="Times New Roman"/>
                        </a:rPr>
                        <a:t>-</a:t>
                      </a:r>
                      <a:r>
                        <a:rPr lang="fr-FR" sz="1400" dirty="0">
                          <a:solidFill>
                            <a:srgbClr val="008000"/>
                          </a:solidFill>
                          <a:effectLst/>
                          <a:latin typeface="Arial"/>
                          <a:ea typeface="Calibri"/>
                          <a:cs typeface="Times New Roman"/>
                        </a:rPr>
                        <a:t>Pas de restriction </a:t>
                      </a:r>
                      <a:r>
                        <a:rPr lang="fr-FR" sz="1400" dirty="0" err="1">
                          <a:solidFill>
                            <a:srgbClr val="008000"/>
                          </a:solidFill>
                          <a:effectLst/>
                          <a:latin typeface="Arial"/>
                          <a:ea typeface="Calibri"/>
                          <a:cs typeface="Times New Roman"/>
                        </a:rPr>
                        <a:t>d’age</a:t>
                      </a:r>
                      <a:r>
                        <a:rPr lang="fr-FR" sz="1400" dirty="0">
                          <a:solidFill>
                            <a:srgbClr val="008000"/>
                          </a:solidFill>
                          <a:effectLst/>
                          <a:latin typeface="Arial"/>
                          <a:ea typeface="Calibri"/>
                          <a:cs typeface="Times New Roman"/>
                        </a:rPr>
                        <a:t> ou clinique </a:t>
                      </a:r>
                      <a:endParaRPr lang="fr-FR" sz="1400" dirty="0">
                        <a:solidFill>
                          <a:srgbClr val="008000"/>
                        </a:solidFill>
                        <a:effectLst/>
                        <a:latin typeface="Calibri"/>
                        <a:ea typeface="Calibri"/>
                        <a:cs typeface="Times New Roman"/>
                      </a:endParaRPr>
                    </a:p>
                    <a:p>
                      <a:pPr algn="just">
                        <a:lnSpc>
                          <a:spcPct val="80000"/>
                        </a:lnSpc>
                        <a:spcAft>
                          <a:spcPts val="1200"/>
                        </a:spcAft>
                      </a:pPr>
                      <a:r>
                        <a:rPr lang="fr-FR" sz="1400" dirty="0">
                          <a:effectLst/>
                          <a:latin typeface="Arial"/>
                          <a:ea typeface="Calibri"/>
                          <a:cs typeface="Times New Roman"/>
                        </a:rPr>
                        <a:t>- Délai de ponction jusqu’à 6 heures et de </a:t>
                      </a:r>
                      <a:r>
                        <a:rPr lang="fr-FR" sz="1400" dirty="0" err="1">
                          <a:effectLst/>
                          <a:latin typeface="Arial"/>
                          <a:ea typeface="Calibri"/>
                          <a:cs typeface="Times New Roman"/>
                        </a:rPr>
                        <a:t>recanalisation</a:t>
                      </a:r>
                      <a:r>
                        <a:rPr lang="fr-FR" sz="1400" dirty="0">
                          <a:effectLst/>
                          <a:latin typeface="Arial"/>
                          <a:ea typeface="Calibri"/>
                          <a:cs typeface="Times New Roman"/>
                        </a:rPr>
                        <a:t> </a:t>
                      </a:r>
                      <a:r>
                        <a:rPr lang="fr-FR" sz="1400" dirty="0">
                          <a:solidFill>
                            <a:srgbClr val="008000"/>
                          </a:solidFill>
                          <a:effectLst/>
                          <a:latin typeface="Arial"/>
                          <a:ea typeface="Calibri"/>
                          <a:cs typeface="Times New Roman"/>
                        </a:rPr>
                        <a:t>jusqu’à 8 heures </a:t>
                      </a:r>
                      <a:r>
                        <a:rPr lang="fr-FR" sz="1400" dirty="0">
                          <a:effectLst/>
                          <a:latin typeface="Arial"/>
                          <a:ea typeface="Calibri"/>
                          <a:cs typeface="Times New Roman"/>
                        </a:rPr>
                        <a:t>(sur critère de </a:t>
                      </a:r>
                      <a:r>
                        <a:rPr lang="fr-FR" sz="1400" dirty="0" err="1">
                          <a:effectLst/>
                          <a:latin typeface="Arial"/>
                          <a:ea typeface="Calibri"/>
                          <a:cs typeface="Times New Roman"/>
                        </a:rPr>
                        <a:t>mismatch</a:t>
                      </a:r>
                      <a:r>
                        <a:rPr lang="fr-FR" sz="1400" dirty="0">
                          <a:effectLst/>
                          <a:latin typeface="Arial"/>
                          <a:ea typeface="Calibri"/>
                          <a:cs typeface="Times New Roman"/>
                        </a:rPr>
                        <a:t> radiologique)</a:t>
                      </a:r>
                      <a:endParaRPr lang="fr-FR" sz="1400" dirty="0">
                        <a:effectLst/>
                        <a:latin typeface="Calibri"/>
                        <a:ea typeface="Calibri"/>
                        <a:cs typeface="Times New Roman"/>
                      </a:endParaRPr>
                    </a:p>
                  </a:txBody>
                  <a:tcPr marL="68580" marR="68580" marT="0" marB="0"/>
                </a:tc>
                <a:tc>
                  <a:txBody>
                    <a:bodyPr/>
                    <a:lstStyle/>
                    <a:p>
                      <a:pPr algn="just">
                        <a:lnSpc>
                          <a:spcPct val="80000"/>
                        </a:lnSpc>
                        <a:spcAft>
                          <a:spcPts val="1200"/>
                        </a:spcAft>
                      </a:pPr>
                      <a:r>
                        <a:rPr lang="fr-FR" sz="1400" dirty="0">
                          <a:effectLst/>
                          <a:latin typeface="Arial"/>
                          <a:ea typeface="Calibri"/>
                          <a:cs typeface="Times New Roman"/>
                        </a:rPr>
                        <a:t> </a:t>
                      </a:r>
                      <a:r>
                        <a:rPr lang="fr-FR" sz="1400" dirty="0" smtClean="0">
                          <a:effectLst/>
                          <a:latin typeface="Arial"/>
                          <a:ea typeface="Calibri"/>
                          <a:cs typeface="Times New Roman"/>
                        </a:rPr>
                        <a:t>- </a:t>
                      </a:r>
                      <a:r>
                        <a:rPr lang="fr-FR" sz="1400" dirty="0">
                          <a:effectLst/>
                          <a:latin typeface="Arial"/>
                          <a:ea typeface="Calibri"/>
                          <a:cs typeface="Times New Roman"/>
                        </a:rPr>
                        <a:t>Occlusion ACI, M1, M2 </a:t>
                      </a:r>
                      <a:endParaRPr lang="fr-FR" sz="1400" dirty="0">
                        <a:effectLst/>
                        <a:latin typeface="Calibri"/>
                        <a:ea typeface="Calibri"/>
                        <a:cs typeface="Times New Roman"/>
                      </a:endParaRPr>
                    </a:p>
                    <a:p>
                      <a:pPr algn="just">
                        <a:lnSpc>
                          <a:spcPct val="80000"/>
                        </a:lnSpc>
                        <a:spcAft>
                          <a:spcPts val="1200"/>
                        </a:spcAft>
                      </a:pPr>
                      <a:r>
                        <a:rPr lang="fr-FR" sz="1400" dirty="0">
                          <a:effectLst/>
                          <a:latin typeface="Arial"/>
                          <a:ea typeface="Calibri"/>
                          <a:cs typeface="Times New Roman"/>
                        </a:rPr>
                        <a:t> </a:t>
                      </a:r>
                      <a:endParaRPr lang="fr-FR" sz="1400" dirty="0">
                        <a:effectLst/>
                        <a:latin typeface="Calibri"/>
                        <a:ea typeface="Calibri"/>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Protocole local fibrinolyse IV</a:t>
            </a:r>
            <a:endParaRPr lang="fr-FR" dirty="0"/>
          </a:p>
        </p:txBody>
      </p:sp>
      <p:graphicFrame>
        <p:nvGraphicFramePr>
          <p:cNvPr id="3118" name="Object 46"/>
          <p:cNvGraphicFramePr>
            <a:graphicFrameLocks noChangeAspect="1"/>
          </p:cNvGraphicFramePr>
          <p:nvPr/>
        </p:nvGraphicFramePr>
        <p:xfrm>
          <a:off x="3348038" y="1368425"/>
          <a:ext cx="5259387" cy="5373688"/>
        </p:xfrm>
        <a:graphic>
          <a:graphicData uri="http://schemas.openxmlformats.org/presentationml/2006/ole">
            <p:oleObj spid="_x0000_s3118" name="Document" r:id="rId3" imgW="5879884" imgH="6006879" progId="">
              <p:embed/>
            </p:oleObj>
          </a:graphicData>
        </a:graphic>
      </p:graphicFrame>
      <p:sp>
        <p:nvSpPr>
          <p:cNvPr id="3" name="ZoneTexte 2"/>
          <p:cNvSpPr txBox="1">
            <a:spLocks noChangeArrowheads="1"/>
          </p:cNvSpPr>
          <p:nvPr/>
        </p:nvSpPr>
        <p:spPr bwMode="auto">
          <a:xfrm>
            <a:off x="179388" y="2492375"/>
            <a:ext cx="2789237" cy="1200150"/>
          </a:xfrm>
          <a:prstGeom prst="rect">
            <a:avLst/>
          </a:prstGeom>
          <a:noFill/>
          <a:ln w="9525">
            <a:noFill/>
            <a:miter lim="800000"/>
            <a:headEnd/>
            <a:tailEnd/>
          </a:ln>
        </p:spPr>
        <p:txBody>
          <a:bodyPr wrap="none">
            <a:spAutoFit/>
          </a:bodyPr>
          <a:lstStyle/>
          <a:p>
            <a:r>
              <a:rPr lang="fr-FR">
                <a:latin typeface="Calibri" pitchFamily="34" charset="0"/>
              </a:rPr>
              <a:t>Thrombectomie seule </a:t>
            </a:r>
          </a:p>
          <a:p>
            <a:r>
              <a:rPr lang="fr-FR">
                <a:latin typeface="Calibri" pitchFamily="34" charset="0"/>
              </a:rPr>
              <a:t>Alerte phase aigue et tPA CI</a:t>
            </a:r>
          </a:p>
          <a:p>
            <a:endParaRPr lang="fr-FR">
              <a:latin typeface="Calibri" pitchFamily="34" charset="0"/>
            </a:endParaRPr>
          </a:p>
          <a:p>
            <a:r>
              <a:rPr lang="fr-FR">
                <a:latin typeface="Calibri" pitchFamily="34" charset="0"/>
              </a:rPr>
              <a:t>Tm seule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2275" y="0"/>
            <a:ext cx="7462838" cy="1052513"/>
          </a:xfrm>
        </p:spPr>
        <p:txBody>
          <a:bodyPr>
            <a:normAutofit fontScale="90000"/>
          </a:bodyPr>
          <a:lstStyle/>
          <a:p>
            <a:pPr fontAlgn="auto">
              <a:spcAft>
                <a:spcPts val="0"/>
              </a:spcAft>
              <a:defRPr/>
            </a:pPr>
            <a:r>
              <a:rPr lang="fr-FR" dirty="0" smtClean="0"/>
              <a:t>Objectifs de l’étude (1) </a:t>
            </a:r>
            <a:br>
              <a:rPr lang="fr-FR" dirty="0" smtClean="0"/>
            </a:br>
            <a:r>
              <a:rPr lang="fr-FR" dirty="0" smtClean="0"/>
              <a:t>évaluation du « volume » de patients</a:t>
            </a:r>
            <a:endParaRPr lang="fr-FR" dirty="0"/>
          </a:p>
        </p:txBody>
      </p:sp>
      <p:sp>
        <p:nvSpPr>
          <p:cNvPr id="3" name="Espace réservé du contenu 2"/>
          <p:cNvSpPr>
            <a:spLocks noGrp="1"/>
          </p:cNvSpPr>
          <p:nvPr>
            <p:ph idx="1"/>
          </p:nvPr>
        </p:nvSpPr>
        <p:spPr>
          <a:xfrm>
            <a:off x="-1588" y="1341438"/>
            <a:ext cx="9144001" cy="5256212"/>
          </a:xfrm>
        </p:spPr>
        <p:txBody>
          <a:bodyPr rtlCol="0">
            <a:normAutofit lnSpcReduction="10000"/>
          </a:bodyPr>
          <a:lstStyle/>
          <a:p>
            <a:pPr fontAlgn="auto">
              <a:spcAft>
                <a:spcPts val="0"/>
              </a:spcAft>
              <a:buFont typeface="Arial" panose="020B0604020202020204" pitchFamily="34" charset="0"/>
              <a:buChar char="•"/>
              <a:defRPr/>
            </a:pPr>
            <a:r>
              <a:rPr lang="fr-FR" dirty="0" smtClean="0"/>
              <a:t>Patients </a:t>
            </a:r>
            <a:r>
              <a:rPr lang="fr-FR" dirty="0"/>
              <a:t>éligibles à la Tm </a:t>
            </a:r>
            <a:r>
              <a:rPr lang="fr-FR" dirty="0" smtClean="0"/>
              <a:t>(</a:t>
            </a:r>
            <a:r>
              <a:rPr lang="fr-FR" dirty="0" smtClean="0">
                <a:solidFill>
                  <a:srgbClr val="FF0000"/>
                </a:solidFill>
              </a:rPr>
              <a:t>« volume réel » </a:t>
            </a:r>
            <a:r>
              <a:rPr lang="fr-FR" dirty="0" smtClean="0"/>
              <a:t>de patients</a:t>
            </a:r>
            <a:r>
              <a:rPr lang="fr-FR" dirty="0"/>
              <a:t> </a:t>
            </a:r>
            <a:r>
              <a:rPr lang="fr-FR" dirty="0" smtClean="0"/>
              <a:t>et «</a:t>
            </a:r>
            <a:r>
              <a:rPr lang="fr-FR" dirty="0"/>
              <a:t> volume projeté » </a:t>
            </a:r>
            <a:r>
              <a:rPr lang="fr-FR" dirty="0" smtClean="0"/>
              <a:t>)</a:t>
            </a:r>
          </a:p>
          <a:p>
            <a:pPr fontAlgn="auto">
              <a:spcAft>
                <a:spcPts val="0"/>
              </a:spcAft>
              <a:buFont typeface="Arial" panose="020B0604020202020204" pitchFamily="34" charset="0"/>
              <a:buChar char="•"/>
              <a:defRPr/>
            </a:pPr>
            <a:endParaRPr lang="fr-FR" dirty="0" smtClean="0"/>
          </a:p>
          <a:p>
            <a:pPr fontAlgn="auto">
              <a:spcAft>
                <a:spcPts val="0"/>
              </a:spcAft>
              <a:buFont typeface="Arial" panose="020B0604020202020204" pitchFamily="34" charset="0"/>
              <a:buChar char="•"/>
              <a:defRPr/>
            </a:pPr>
            <a:r>
              <a:rPr lang="fr-FR" dirty="0">
                <a:solidFill>
                  <a:srgbClr val="FF0000"/>
                </a:solidFill>
              </a:rPr>
              <a:t>T</a:t>
            </a:r>
            <a:r>
              <a:rPr lang="fr-FR" dirty="0" smtClean="0">
                <a:solidFill>
                  <a:srgbClr val="FF0000"/>
                </a:solidFill>
              </a:rPr>
              <a:t>aux </a:t>
            </a:r>
            <a:r>
              <a:rPr lang="fr-FR" dirty="0">
                <a:solidFill>
                  <a:srgbClr val="FF0000"/>
                </a:solidFill>
              </a:rPr>
              <a:t>de </a:t>
            </a:r>
            <a:r>
              <a:rPr lang="fr-FR" dirty="0" smtClean="0">
                <a:solidFill>
                  <a:srgbClr val="FF0000"/>
                </a:solidFill>
              </a:rPr>
              <a:t>transferts</a:t>
            </a:r>
            <a:r>
              <a:rPr lang="fr-FR" dirty="0">
                <a:solidFill>
                  <a:srgbClr val="FF0000"/>
                </a:solidFill>
              </a:rPr>
              <a:t> </a:t>
            </a:r>
            <a:r>
              <a:rPr lang="fr-FR" dirty="0" smtClean="0"/>
              <a:t>/ taux </a:t>
            </a:r>
            <a:r>
              <a:rPr lang="fr-FR" dirty="0"/>
              <a:t>de patients </a:t>
            </a:r>
            <a:r>
              <a:rPr lang="fr-FR" dirty="0">
                <a:solidFill>
                  <a:srgbClr val="FF0000"/>
                </a:solidFill>
              </a:rPr>
              <a:t>admissibles non adressés </a:t>
            </a:r>
            <a:r>
              <a:rPr lang="fr-FR" dirty="0"/>
              <a:t>(et la raison principale</a:t>
            </a:r>
            <a:r>
              <a:rPr lang="fr-FR" dirty="0" smtClean="0"/>
              <a:t>)</a:t>
            </a:r>
          </a:p>
          <a:p>
            <a:pPr fontAlgn="auto">
              <a:spcAft>
                <a:spcPts val="0"/>
              </a:spcAft>
              <a:buFont typeface="Arial" panose="020B0604020202020204" pitchFamily="34" charset="0"/>
              <a:buChar char="•"/>
              <a:defRPr/>
            </a:pPr>
            <a:r>
              <a:rPr lang="fr-FR" dirty="0" smtClean="0"/>
              <a:t> </a:t>
            </a:r>
          </a:p>
          <a:p>
            <a:pPr fontAlgn="auto">
              <a:spcAft>
                <a:spcPts val="0"/>
              </a:spcAft>
              <a:buFont typeface="Arial" panose="020B0604020202020204" pitchFamily="34" charset="0"/>
              <a:buChar char="•"/>
              <a:defRPr/>
            </a:pPr>
            <a:r>
              <a:rPr lang="fr-FR" dirty="0">
                <a:solidFill>
                  <a:srgbClr val="FF0000"/>
                </a:solidFill>
              </a:rPr>
              <a:t>T</a:t>
            </a:r>
            <a:r>
              <a:rPr lang="fr-FR" dirty="0" smtClean="0">
                <a:solidFill>
                  <a:srgbClr val="FF0000"/>
                </a:solidFill>
              </a:rPr>
              <a:t>aux </a:t>
            </a:r>
            <a:r>
              <a:rPr lang="fr-FR" dirty="0">
                <a:solidFill>
                  <a:srgbClr val="FF0000"/>
                </a:solidFill>
              </a:rPr>
              <a:t>de </a:t>
            </a:r>
            <a:r>
              <a:rPr lang="fr-FR" dirty="0" smtClean="0">
                <a:solidFill>
                  <a:srgbClr val="FF0000"/>
                </a:solidFill>
              </a:rPr>
              <a:t>procédure </a:t>
            </a:r>
            <a:r>
              <a:rPr lang="fr-FR" dirty="0" smtClean="0"/>
              <a:t>/ taux </a:t>
            </a:r>
            <a:r>
              <a:rPr lang="fr-FR" dirty="0"/>
              <a:t>de </a:t>
            </a:r>
            <a:r>
              <a:rPr lang="fr-FR" dirty="0">
                <a:solidFill>
                  <a:srgbClr val="FF0000"/>
                </a:solidFill>
              </a:rPr>
              <a:t>transferts sans geste </a:t>
            </a:r>
            <a:r>
              <a:rPr lang="fr-FR" dirty="0"/>
              <a:t>(et la raison principale</a:t>
            </a:r>
            <a:r>
              <a:rPr lang="fr-FR" dirty="0" smtClean="0"/>
              <a:t>)</a:t>
            </a:r>
          </a:p>
          <a:p>
            <a:pPr fontAlgn="auto">
              <a:spcAft>
                <a:spcPts val="0"/>
              </a:spcAft>
              <a:buFont typeface="Arial" panose="020B0604020202020204" pitchFamily="34" charset="0"/>
              <a:buChar char="•"/>
              <a:defRPr/>
            </a:pPr>
            <a:r>
              <a:rPr lang="fr-FR" dirty="0" smtClean="0"/>
              <a:t> </a:t>
            </a:r>
          </a:p>
          <a:p>
            <a:pPr fontAlgn="auto">
              <a:spcAft>
                <a:spcPts val="0"/>
              </a:spcAft>
              <a:buFont typeface="Arial" panose="020B0604020202020204" pitchFamily="34" charset="0"/>
              <a:buChar char="•"/>
              <a:defRPr/>
            </a:pPr>
            <a:r>
              <a:rPr lang="fr-FR" dirty="0"/>
              <a:t>T</a:t>
            </a:r>
            <a:r>
              <a:rPr lang="fr-FR" dirty="0" smtClean="0"/>
              <a:t>aux </a:t>
            </a:r>
            <a:r>
              <a:rPr lang="fr-FR" dirty="0"/>
              <a:t>de </a:t>
            </a:r>
            <a:r>
              <a:rPr lang="fr-FR" dirty="0" err="1">
                <a:solidFill>
                  <a:srgbClr val="FF0000"/>
                </a:solidFill>
              </a:rPr>
              <a:t>recanalisation</a:t>
            </a:r>
            <a:r>
              <a:rPr lang="fr-FR" dirty="0"/>
              <a:t> </a:t>
            </a:r>
            <a:r>
              <a:rPr lang="fr-FR" dirty="0" smtClean="0"/>
              <a:t>(</a:t>
            </a:r>
            <a:r>
              <a:rPr lang="fr-FR" dirty="0" smtClean="0">
                <a:solidFill>
                  <a:srgbClr val="FF0000"/>
                </a:solidFill>
              </a:rPr>
              <a:t>délai </a:t>
            </a:r>
            <a:r>
              <a:rPr lang="fr-FR" dirty="0">
                <a:solidFill>
                  <a:srgbClr val="FF0000"/>
                </a:solidFill>
              </a:rPr>
              <a:t>médian </a:t>
            </a:r>
            <a:r>
              <a:rPr lang="fr-FR" dirty="0"/>
              <a:t>et minimal de </a:t>
            </a:r>
            <a:r>
              <a:rPr lang="fr-FR" dirty="0" err="1"/>
              <a:t>recanalisation</a:t>
            </a:r>
            <a:r>
              <a:rPr lang="fr-FR" dirty="0" smtClean="0"/>
              <a:t>)</a:t>
            </a:r>
          </a:p>
          <a:p>
            <a:pPr fontAlgn="auto">
              <a:spcAft>
                <a:spcPts val="0"/>
              </a:spcAft>
              <a:buFont typeface="Arial" panose="020B0604020202020204" pitchFamily="34" charset="0"/>
              <a:buChar char="•"/>
              <a:defRPr/>
            </a:pPr>
            <a:endParaRPr lang="fr-FR" dirty="0" smtClean="0"/>
          </a:p>
          <a:p>
            <a:pPr fontAlgn="auto">
              <a:spcAft>
                <a:spcPts val="0"/>
              </a:spcAft>
              <a:buFont typeface="Arial" panose="020B0604020202020204" pitchFamily="34" charset="0"/>
              <a:buChar char="•"/>
              <a:defRPr/>
            </a:pPr>
            <a:r>
              <a:rPr lang="fr-FR" dirty="0">
                <a:solidFill>
                  <a:srgbClr val="FF0000"/>
                </a:solidFill>
              </a:rPr>
              <a:t>Faisabilité et sécurité des transferts </a:t>
            </a:r>
            <a:r>
              <a:rPr lang="fr-FR" dirty="0"/>
              <a:t>/ Délais de mise en route des procédures de </a:t>
            </a:r>
            <a:r>
              <a:rPr lang="fr-FR" dirty="0" smtClean="0"/>
              <a:t>transfert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fontAlgn="auto">
              <a:spcAft>
                <a:spcPts val="0"/>
              </a:spcAft>
              <a:defRPr/>
            </a:pPr>
            <a:r>
              <a:rPr lang="fr-FR" dirty="0" smtClean="0"/>
              <a:t>Objectifs de l’étude (2)</a:t>
            </a:r>
            <a:br>
              <a:rPr lang="fr-FR" dirty="0" smtClean="0"/>
            </a:br>
            <a:r>
              <a:rPr lang="fr-FR" dirty="0" smtClean="0"/>
              <a:t>Calcul des délais réels</a:t>
            </a:r>
            <a:endParaRPr lang="fr-FR" dirty="0"/>
          </a:p>
        </p:txBody>
      </p:sp>
      <p:sp>
        <p:nvSpPr>
          <p:cNvPr id="24578" name="Espace réservé du contenu 2"/>
          <p:cNvSpPr>
            <a:spLocks noGrp="1"/>
          </p:cNvSpPr>
          <p:nvPr>
            <p:ph idx="1"/>
          </p:nvPr>
        </p:nvSpPr>
        <p:spPr>
          <a:xfrm>
            <a:off x="539750" y="2133600"/>
            <a:ext cx="8280400" cy="3671888"/>
          </a:xfrm>
        </p:spPr>
        <p:txBody>
          <a:bodyPr/>
          <a:lstStyle/>
          <a:p>
            <a:r>
              <a:rPr lang="fr-FR" smtClean="0"/>
              <a:t>Délai début de la fibrinolyse arrivée CHU</a:t>
            </a:r>
          </a:p>
          <a:p>
            <a:pPr lvl="1"/>
            <a:r>
              <a:rPr lang="fr-FR" smtClean="0"/>
              <a:t>Délai préparation et « techniquage patient »</a:t>
            </a:r>
          </a:p>
          <a:p>
            <a:pPr lvl="1"/>
            <a:r>
              <a:rPr lang="fr-FR" smtClean="0"/>
              <a:t>Délai transfert </a:t>
            </a:r>
          </a:p>
          <a:p>
            <a:pPr lvl="1"/>
            <a:r>
              <a:rPr lang="fr-FR" smtClean="0"/>
              <a:t>Rapidité selon mode de transport`</a:t>
            </a:r>
          </a:p>
          <a:p>
            <a:pPr lvl="1"/>
            <a:endParaRPr lang="fr-FR" smtClean="0"/>
          </a:p>
          <a:p>
            <a:r>
              <a:rPr lang="fr-FR" smtClean="0"/>
              <a:t>Délai  « début des symptômes-porte du CHU » </a:t>
            </a:r>
          </a:p>
          <a:p>
            <a:endParaRPr lang="fr-FR" smtClean="0"/>
          </a:p>
          <a:p>
            <a:r>
              <a:rPr lang="fr-FR" smtClean="0"/>
              <a:t>Délai médian </a:t>
            </a:r>
            <a:r>
              <a:rPr lang="fr-FR" smtClean="0">
                <a:solidFill>
                  <a:srgbClr val="FF0000"/>
                </a:solidFill>
              </a:rPr>
              <a:t>« début des symptômes-recanalisation»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Fiche de recueil de données</a:t>
            </a:r>
            <a:endParaRPr lang="fr-FR" dirty="0"/>
          </a:p>
        </p:txBody>
      </p:sp>
      <p:graphicFrame>
        <p:nvGraphicFramePr>
          <p:cNvPr id="2191" name="Object 143"/>
          <p:cNvGraphicFramePr>
            <a:graphicFrameLocks noChangeAspect="1"/>
          </p:cNvGraphicFramePr>
          <p:nvPr/>
        </p:nvGraphicFramePr>
        <p:xfrm>
          <a:off x="-17463" y="1989138"/>
          <a:ext cx="2906713" cy="3960812"/>
        </p:xfrm>
        <a:graphic>
          <a:graphicData uri="http://schemas.openxmlformats.org/presentationml/2006/ole">
            <p:oleObj spid="_x0000_s2191" name="Document" r:id="rId3" imgW="6337067" imgH="8635682" progId="">
              <p:embed/>
            </p:oleObj>
          </a:graphicData>
        </a:graphic>
      </p:graphicFrame>
      <p:graphicFrame>
        <p:nvGraphicFramePr>
          <p:cNvPr id="2192" name="Object 144"/>
          <p:cNvGraphicFramePr>
            <a:graphicFrameLocks noChangeAspect="1"/>
          </p:cNvGraphicFramePr>
          <p:nvPr/>
        </p:nvGraphicFramePr>
        <p:xfrm>
          <a:off x="6011863" y="2060575"/>
          <a:ext cx="2898775" cy="3816350"/>
        </p:xfrm>
        <a:graphic>
          <a:graphicData uri="http://schemas.openxmlformats.org/presentationml/2006/ole">
            <p:oleObj spid="_x0000_s2192" name="Document" r:id="rId4" imgW="6337067" imgH="8343593" progId="">
              <p:embed/>
            </p:oleObj>
          </a:graphicData>
        </a:graphic>
      </p:graphicFrame>
      <p:grpSp>
        <p:nvGrpSpPr>
          <p:cNvPr id="2195" name="Grouper 8"/>
          <p:cNvGrpSpPr>
            <a:grpSpLocks/>
          </p:cNvGrpSpPr>
          <p:nvPr/>
        </p:nvGrpSpPr>
        <p:grpSpPr bwMode="auto">
          <a:xfrm>
            <a:off x="2843213" y="2060575"/>
            <a:ext cx="3160712" cy="3889375"/>
            <a:chOff x="2843808" y="2060848"/>
            <a:chExt cx="3160870" cy="3888432"/>
          </a:xfrm>
        </p:grpSpPr>
        <p:graphicFrame>
          <p:nvGraphicFramePr>
            <p:cNvPr id="2193" name="Object 145"/>
            <p:cNvGraphicFramePr>
              <a:graphicFrameLocks noChangeAspect="1"/>
            </p:cNvGraphicFramePr>
            <p:nvPr/>
          </p:nvGraphicFramePr>
          <p:xfrm>
            <a:off x="2843808" y="2060848"/>
            <a:ext cx="3160870" cy="3888432"/>
          </p:xfrm>
          <a:graphic>
            <a:graphicData uri="http://schemas.openxmlformats.org/presentationml/2006/ole">
              <p:oleObj spid="_x0000_s2193" name="Document" r:id="rId5" imgW="7111738" imgH="8749978" progId="">
                <p:embed/>
              </p:oleObj>
            </a:graphicData>
          </a:graphic>
        </p:graphicFrame>
        <p:pic>
          <p:nvPicPr>
            <p:cNvPr id="2196" name="Image 7"/>
            <p:cNvPicPr>
              <a:picLocks noChangeAspect="1"/>
            </p:cNvPicPr>
            <p:nvPr/>
          </p:nvPicPr>
          <p:blipFill>
            <a:blip r:embed="rId6"/>
            <a:srcRect/>
            <a:stretch>
              <a:fillRect/>
            </a:stretch>
          </p:blipFill>
          <p:spPr bwMode="auto">
            <a:xfrm>
              <a:off x="2987824" y="3861048"/>
              <a:ext cx="1731309" cy="1333252"/>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fontAlgn="auto">
              <a:spcAft>
                <a:spcPts val="0"/>
              </a:spcAft>
              <a:defRPr/>
            </a:pPr>
            <a:r>
              <a:rPr lang="fr-FR" dirty="0" smtClean="0"/>
              <a:t>Résultats (1) : </a:t>
            </a:r>
            <a:r>
              <a:rPr lang="fr-FR" dirty="0">
                <a:solidFill>
                  <a:srgbClr val="FF0000"/>
                </a:solidFill>
              </a:rPr>
              <a:t>volume </a:t>
            </a:r>
            <a:r>
              <a:rPr lang="fr-FR" dirty="0" smtClean="0">
                <a:solidFill>
                  <a:srgbClr val="FF0000"/>
                </a:solidFill>
              </a:rPr>
              <a:t>de patients</a:t>
            </a:r>
            <a:endParaRPr lang="fr-FR" dirty="0"/>
          </a:p>
        </p:txBody>
      </p:sp>
      <p:sp>
        <p:nvSpPr>
          <p:cNvPr id="27650" name="Espace réservé du contenu 2"/>
          <p:cNvSpPr>
            <a:spLocks noGrp="1"/>
          </p:cNvSpPr>
          <p:nvPr>
            <p:ph idx="1"/>
          </p:nvPr>
        </p:nvSpPr>
        <p:spPr>
          <a:xfrm>
            <a:off x="250825" y="1484313"/>
            <a:ext cx="8713788" cy="5229225"/>
          </a:xfrm>
        </p:spPr>
        <p:txBody>
          <a:bodyPr/>
          <a:lstStyle/>
          <a:p>
            <a:r>
              <a:rPr lang="fr-FR" sz="2800" smtClean="0"/>
              <a:t>383 cas / 2701 (14,2 % AIC) </a:t>
            </a:r>
          </a:p>
          <a:p>
            <a:pPr lvl="1"/>
            <a:r>
              <a:rPr lang="fr-FR" sz="2400" smtClean="0"/>
              <a:t>potentiellement éligibles à une recanalisation chimique (tPA en IV) ou mécanique (Tm) après l’imagerie cérébrale </a:t>
            </a:r>
          </a:p>
          <a:p>
            <a:pPr lvl="1"/>
            <a:r>
              <a:rPr lang="fr-FR" sz="2400" smtClean="0"/>
              <a:t>162 F et 221 H</a:t>
            </a:r>
          </a:p>
          <a:p>
            <a:pPr lvl="1"/>
            <a:r>
              <a:rPr lang="fr-FR" sz="2400" smtClean="0"/>
              <a:t> 71,9 ans (DS 7)</a:t>
            </a:r>
          </a:p>
          <a:p>
            <a:pPr lvl="1"/>
            <a:r>
              <a:rPr lang="fr-FR" sz="2400" smtClean="0"/>
              <a:t>NIH initial moyen à 13  (DS 3,7) </a:t>
            </a:r>
          </a:p>
          <a:p>
            <a:pPr lvl="1"/>
            <a:r>
              <a:rPr lang="fr-FR" sz="2400" smtClean="0"/>
              <a:t>343 tPA IV / 38 CI tPA</a:t>
            </a:r>
          </a:p>
          <a:p>
            <a:r>
              <a:rPr lang="fr-FR" sz="2800" smtClean="0"/>
              <a:t>Dans 178 cas (46,5 %) en dehors des heures ouvrables</a:t>
            </a:r>
          </a:p>
          <a:p>
            <a:r>
              <a:rPr lang="fr-FR" sz="2800" smtClean="0"/>
              <a:t>AIC du réveil dans 49 cas (12,8 % de la cohorte)</a:t>
            </a:r>
          </a:p>
          <a:p>
            <a:r>
              <a:rPr lang="fr-FR" sz="2800" smtClean="0">
                <a:solidFill>
                  <a:srgbClr val="FF0000"/>
                </a:solidFill>
              </a:rPr>
              <a:t>203</a:t>
            </a:r>
            <a:r>
              <a:rPr lang="fr-FR" sz="2800" smtClean="0"/>
              <a:t> éligibles à une Tm soit </a:t>
            </a:r>
            <a:r>
              <a:rPr lang="fr-FR" sz="2800" smtClean="0">
                <a:solidFill>
                  <a:srgbClr val="FF0000"/>
                </a:solidFill>
              </a:rPr>
              <a:t>67,7/an</a:t>
            </a:r>
          </a:p>
          <a:p>
            <a:pPr lvl="1"/>
            <a:r>
              <a:rPr lang="fr-FR" smtClean="0"/>
              <a:t>165 TM complémentaire / 38 Tm seule</a:t>
            </a:r>
            <a:endParaRPr lang="fr-FR" smtClean="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55875" y="0"/>
            <a:ext cx="6599238" cy="1052513"/>
          </a:xfrm>
        </p:spPr>
        <p:txBody>
          <a:bodyPr>
            <a:normAutofit fontScale="90000"/>
          </a:bodyPr>
          <a:lstStyle/>
          <a:p>
            <a:pPr fontAlgn="auto">
              <a:spcAft>
                <a:spcPts val="0"/>
              </a:spcAft>
              <a:defRPr/>
            </a:pPr>
            <a:r>
              <a:rPr lang="fr-FR" dirty="0" smtClean="0"/>
              <a:t>Résultats (2): présence d’une </a:t>
            </a:r>
            <a:r>
              <a:rPr lang="fr-FR" dirty="0" smtClean="0">
                <a:solidFill>
                  <a:srgbClr val="FF0000"/>
                </a:solidFill>
              </a:rPr>
              <a:t>occlusion artérielle proximale</a:t>
            </a:r>
            <a:endParaRPr lang="fr-FR" dirty="0">
              <a:solidFill>
                <a:srgbClr val="FF0000"/>
              </a:solidFill>
            </a:endParaRPr>
          </a:p>
        </p:txBody>
      </p:sp>
      <p:graphicFrame>
        <p:nvGraphicFramePr>
          <p:cNvPr id="28674" name="Espace réservé du contenu 3"/>
          <p:cNvGraphicFramePr>
            <a:graphicFrameLocks noGrp="1"/>
          </p:cNvGraphicFramePr>
          <p:nvPr>
            <p:ph idx="1"/>
          </p:nvPr>
        </p:nvGraphicFramePr>
        <p:xfrm>
          <a:off x="128588" y="1290638"/>
          <a:ext cx="8815387" cy="5429250"/>
        </p:xfrm>
        <a:graphic>
          <a:graphicData uri="http://schemas.openxmlformats.org/presentationml/2006/ole">
            <p:oleObj spid="_x0000_s28674" r:id="rId3" imgW="8815580" imgH="5425910" progId="Excel.Chart.8">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fontScale="90000"/>
          </a:bodyPr>
          <a:lstStyle/>
          <a:p>
            <a:pPr fontAlgn="auto">
              <a:spcAft>
                <a:spcPts val="0"/>
              </a:spcAft>
              <a:defRPr/>
            </a:pPr>
            <a:r>
              <a:rPr lang="fr-FR" dirty="0" smtClean="0"/>
              <a:t>Résultats (3) : </a:t>
            </a:r>
            <a:r>
              <a:rPr lang="fr-FR" dirty="0" smtClean="0">
                <a:solidFill>
                  <a:srgbClr val="FF0000"/>
                </a:solidFill>
              </a:rPr>
              <a:t>taux de transferts </a:t>
            </a:r>
            <a:endParaRPr lang="fr-FR" dirty="0"/>
          </a:p>
        </p:txBody>
      </p:sp>
      <p:sp>
        <p:nvSpPr>
          <p:cNvPr id="29698" name="Espace réservé du contenu 2"/>
          <p:cNvSpPr txBox="1">
            <a:spLocks/>
          </p:cNvSpPr>
          <p:nvPr/>
        </p:nvSpPr>
        <p:spPr bwMode="auto">
          <a:xfrm>
            <a:off x="250825" y="1341438"/>
            <a:ext cx="6337300" cy="719137"/>
          </a:xfrm>
          <a:prstGeom prst="rect">
            <a:avLst/>
          </a:prstGeom>
          <a:noFill/>
          <a:ln w="9525">
            <a:noFill/>
            <a:miter lim="800000"/>
            <a:headEnd/>
            <a:tailEnd/>
          </a:ln>
        </p:spPr>
        <p:txBody>
          <a:bodyPr/>
          <a:lstStyle/>
          <a:p>
            <a:pPr marL="342900" indent="-342900">
              <a:spcBef>
                <a:spcPct val="20000"/>
              </a:spcBef>
              <a:buFont typeface="Arial" charset="0"/>
              <a:buChar char="•"/>
            </a:pPr>
            <a:r>
              <a:rPr lang="fr-FR" sz="2800" b="1">
                <a:latin typeface="Calibri" pitchFamily="34" charset="0"/>
              </a:rPr>
              <a:t>119 transferts / 203 éligibles</a:t>
            </a:r>
            <a:endParaRPr lang="fr-FR" sz="2800" b="1">
              <a:solidFill>
                <a:srgbClr val="FF0000"/>
              </a:solidFill>
              <a:latin typeface="Calibri" pitchFamily="34" charset="0"/>
            </a:endParaRPr>
          </a:p>
        </p:txBody>
      </p:sp>
      <p:graphicFrame>
        <p:nvGraphicFramePr>
          <p:cNvPr id="29699" name="Espace réservé du contenu 3"/>
          <p:cNvGraphicFramePr>
            <a:graphicFrameLocks noGrp="1"/>
          </p:cNvGraphicFramePr>
          <p:nvPr>
            <p:ph idx="1"/>
          </p:nvPr>
        </p:nvGraphicFramePr>
        <p:xfrm>
          <a:off x="417513" y="1722438"/>
          <a:ext cx="8453437" cy="5070475"/>
        </p:xfrm>
        <a:graphic>
          <a:graphicData uri="http://schemas.openxmlformats.org/presentationml/2006/ole">
            <p:oleObj spid="_x0000_s29699" r:id="rId3" imgW="8455885" imgH="5072312" progId="Excel.Chart.8">
              <p:embed/>
            </p:oleObj>
          </a:graphicData>
        </a:graphic>
      </p:graphicFrame>
      <p:sp>
        <p:nvSpPr>
          <p:cNvPr id="11" name="Flèche courbée vers la gauche 10"/>
          <p:cNvSpPr/>
          <p:nvPr/>
        </p:nvSpPr>
        <p:spPr>
          <a:xfrm rot="17810890">
            <a:off x="4305300" y="2346326"/>
            <a:ext cx="1150937" cy="1884362"/>
          </a:xfrm>
          <a:prstGeom prst="curvedLeftArrow">
            <a:avLst>
              <a:gd name="adj1" fmla="val 25000"/>
              <a:gd name="adj2" fmla="val 53125"/>
              <a:gd name="adj3" fmla="val 25000"/>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9701" name="ZoneTexte 11"/>
          <p:cNvSpPr txBox="1">
            <a:spLocks noChangeArrowheads="1"/>
          </p:cNvSpPr>
          <p:nvPr/>
        </p:nvSpPr>
        <p:spPr bwMode="auto">
          <a:xfrm>
            <a:off x="5508625" y="2349500"/>
            <a:ext cx="1203325" cy="584200"/>
          </a:xfrm>
          <a:prstGeom prst="rect">
            <a:avLst/>
          </a:prstGeom>
          <a:noFill/>
          <a:ln w="9525">
            <a:noFill/>
            <a:miter lim="800000"/>
            <a:headEnd/>
            <a:tailEnd/>
          </a:ln>
        </p:spPr>
        <p:txBody>
          <a:bodyPr wrap="none">
            <a:spAutoFit/>
          </a:bodyPr>
          <a:lstStyle/>
          <a:p>
            <a:r>
              <a:rPr lang="fr-FR" sz="3200" b="1">
                <a:solidFill>
                  <a:srgbClr val="FF0000"/>
                </a:solidFill>
                <a:latin typeface="Calibri" pitchFamily="34" charset="0"/>
              </a:rPr>
              <a:t>58,6%</a:t>
            </a:r>
            <a:endParaRPr lang="fr-FR" sz="3200" b="1">
              <a:latin typeface="Calibr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5513" y="0"/>
            <a:ext cx="6959600" cy="1052513"/>
          </a:xfrm>
        </p:spPr>
        <p:txBody>
          <a:bodyPr>
            <a:normAutofit fontScale="90000"/>
          </a:bodyPr>
          <a:lstStyle/>
          <a:p>
            <a:pPr fontAlgn="auto">
              <a:spcAft>
                <a:spcPts val="0"/>
              </a:spcAft>
              <a:defRPr/>
            </a:pPr>
            <a:r>
              <a:rPr lang="fr-FR" dirty="0" smtClean="0"/>
              <a:t>Résultats (4) :</a:t>
            </a:r>
            <a:r>
              <a:rPr lang="fr-FR" dirty="0" smtClean="0">
                <a:solidFill>
                  <a:srgbClr val="FF0000"/>
                </a:solidFill>
              </a:rPr>
              <a:t> </a:t>
            </a:r>
            <a:r>
              <a:rPr lang="fr-FR" dirty="0">
                <a:solidFill>
                  <a:srgbClr val="FF0000"/>
                </a:solidFill>
              </a:rPr>
              <a:t>raison </a:t>
            </a:r>
            <a:r>
              <a:rPr lang="fr-FR" dirty="0" smtClean="0"/>
              <a:t>principale </a:t>
            </a:r>
            <a:r>
              <a:rPr lang="fr-FR" dirty="0" smtClean="0">
                <a:solidFill>
                  <a:srgbClr val="000000"/>
                </a:solidFill>
              </a:rPr>
              <a:t>des éligibles</a:t>
            </a:r>
            <a:r>
              <a:rPr lang="fr-FR" dirty="0" smtClean="0">
                <a:solidFill>
                  <a:srgbClr val="FF0000"/>
                </a:solidFill>
              </a:rPr>
              <a:t> </a:t>
            </a:r>
            <a:r>
              <a:rPr lang="fr-FR" dirty="0">
                <a:solidFill>
                  <a:srgbClr val="FF0000"/>
                </a:solidFill>
              </a:rPr>
              <a:t>non </a:t>
            </a:r>
            <a:r>
              <a:rPr lang="fr-FR" dirty="0" smtClean="0">
                <a:solidFill>
                  <a:srgbClr val="FF0000"/>
                </a:solidFill>
              </a:rPr>
              <a:t>adressés</a:t>
            </a:r>
            <a:endParaRPr lang="fr-FR" dirty="0"/>
          </a:p>
        </p:txBody>
      </p:sp>
      <p:sp>
        <p:nvSpPr>
          <p:cNvPr id="30722" name="Espace réservé du contenu 2"/>
          <p:cNvSpPr>
            <a:spLocks noGrp="1"/>
          </p:cNvSpPr>
          <p:nvPr>
            <p:ph idx="1"/>
          </p:nvPr>
        </p:nvSpPr>
        <p:spPr>
          <a:xfrm>
            <a:off x="250825" y="1341438"/>
            <a:ext cx="7273925" cy="719137"/>
          </a:xfrm>
        </p:spPr>
        <p:txBody>
          <a:bodyPr/>
          <a:lstStyle/>
          <a:p>
            <a:r>
              <a:rPr lang="fr-FR" sz="2800" smtClean="0"/>
              <a:t>84 éligibles non adressés / 203 </a:t>
            </a:r>
            <a:r>
              <a:rPr lang="fr-FR" sz="2800" smtClean="0">
                <a:solidFill>
                  <a:srgbClr val="FF0000"/>
                </a:solidFill>
              </a:rPr>
              <a:t>(41,4 %)</a:t>
            </a:r>
          </a:p>
        </p:txBody>
      </p:sp>
      <p:graphicFrame>
        <p:nvGraphicFramePr>
          <p:cNvPr id="30723" name="Espace réservé du contenu 3"/>
          <p:cNvGraphicFramePr>
            <a:graphicFrameLocks/>
          </p:cNvGraphicFramePr>
          <p:nvPr/>
        </p:nvGraphicFramePr>
        <p:xfrm>
          <a:off x="273050" y="2054225"/>
          <a:ext cx="8597900" cy="4854575"/>
        </p:xfrm>
        <a:graphic>
          <a:graphicData uri="http://schemas.openxmlformats.org/presentationml/2006/ole">
            <p:oleObj spid="_x0000_s30723" r:id="rId3" imgW="8596105" imgH="4852837" progId="Excel.Chart.8">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6"/>
          <p:cNvSpPr>
            <a:spLocks noGrp="1" noChangeArrowheads="1"/>
          </p:cNvSpPr>
          <p:nvPr>
            <p:ph type="sldNum" sz="quarter" idx="12"/>
          </p:nvPr>
        </p:nvSpPr>
        <p:spPr bwMode="auto">
          <a:xfrm>
            <a:off x="7200900" y="6356350"/>
            <a:ext cx="21336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21BD4FA7-5136-4B69-AE35-DD43C3D2223A}" type="slidenum">
              <a:rPr lang="fr-FR">
                <a:solidFill>
                  <a:srgbClr val="3F3F3F"/>
                </a:solidFill>
                <a:latin typeface="Corbel" pitchFamily="34" charset="0"/>
                <a:ea typeface="MS PGothic" pitchFamily="34" charset="-128"/>
                <a:cs typeface="Arial" charset="0"/>
              </a:rPr>
              <a:pPr fontAlgn="base">
                <a:spcBef>
                  <a:spcPct val="0"/>
                </a:spcBef>
                <a:spcAft>
                  <a:spcPct val="0"/>
                </a:spcAft>
              </a:pPr>
              <a:t>2</a:t>
            </a:fld>
            <a:endParaRPr lang="fr-FR">
              <a:solidFill>
                <a:srgbClr val="3F3F3F"/>
              </a:solidFill>
              <a:latin typeface="Corbel" pitchFamily="34" charset="0"/>
              <a:ea typeface="MS PGothic" pitchFamily="34" charset="-128"/>
              <a:cs typeface="Arial" charset="0"/>
            </a:endParaRPr>
          </a:p>
        </p:txBody>
      </p:sp>
      <p:grpSp>
        <p:nvGrpSpPr>
          <p:cNvPr id="9218" name="Groupe 103"/>
          <p:cNvGrpSpPr>
            <a:grpSpLocks/>
          </p:cNvGrpSpPr>
          <p:nvPr/>
        </p:nvGrpSpPr>
        <p:grpSpPr bwMode="auto">
          <a:xfrm>
            <a:off x="755650" y="0"/>
            <a:ext cx="8321675" cy="6869113"/>
            <a:chOff x="-178217" y="-11315"/>
            <a:chExt cx="8322095" cy="6869315"/>
          </a:xfrm>
        </p:grpSpPr>
        <p:pic>
          <p:nvPicPr>
            <p:cNvPr id="9421" name="Picture 2"/>
            <p:cNvPicPr>
              <a:picLocks noChangeAspect="1" noChangeArrowheads="1"/>
            </p:cNvPicPr>
            <p:nvPr/>
          </p:nvPicPr>
          <p:blipFill>
            <a:blip r:embed="rId2"/>
            <a:srcRect/>
            <a:stretch>
              <a:fillRect/>
            </a:stretch>
          </p:blipFill>
          <p:spPr bwMode="auto">
            <a:xfrm>
              <a:off x="1357290" y="-11291"/>
              <a:ext cx="6786588" cy="6869291"/>
            </a:xfrm>
            <a:prstGeom prst="rect">
              <a:avLst/>
            </a:prstGeom>
            <a:noFill/>
            <a:ln w="9525">
              <a:noFill/>
              <a:miter lim="800000"/>
              <a:headEnd/>
              <a:tailEnd/>
            </a:ln>
          </p:spPr>
        </p:pic>
        <p:sp>
          <p:nvSpPr>
            <p:cNvPr id="9422" name="ZoneTexte 2"/>
            <p:cNvSpPr txBox="1">
              <a:spLocks noChangeArrowheads="1"/>
            </p:cNvSpPr>
            <p:nvPr/>
          </p:nvSpPr>
          <p:spPr bwMode="auto">
            <a:xfrm>
              <a:off x="-178217" y="2553663"/>
              <a:ext cx="1884908" cy="646350"/>
            </a:xfrm>
            <a:prstGeom prst="rect">
              <a:avLst/>
            </a:prstGeom>
            <a:solidFill>
              <a:schemeClr val="bg1"/>
            </a:solidFill>
            <a:ln w="9525">
              <a:noFill/>
              <a:miter lim="800000"/>
              <a:headEnd/>
              <a:tailEnd/>
            </a:ln>
          </p:spPr>
          <p:txBody>
            <a:bodyPr wrap="none">
              <a:spAutoFit/>
            </a:bodyPr>
            <a:lstStyle/>
            <a:p>
              <a:pPr defTabSz="457200"/>
              <a:r>
                <a:rPr lang="fr-FR" b="1">
                  <a:solidFill>
                    <a:srgbClr val="000000"/>
                  </a:solidFill>
                  <a:latin typeface="Corbel" pitchFamily="34" charset="0"/>
                  <a:ea typeface="MS PGothic" pitchFamily="34" charset="-128"/>
                </a:rPr>
                <a:t>140 UNV prévues</a:t>
              </a:r>
              <a:br>
                <a:rPr lang="fr-FR" b="1">
                  <a:solidFill>
                    <a:srgbClr val="000000"/>
                  </a:solidFill>
                  <a:latin typeface="Corbel" pitchFamily="34" charset="0"/>
                  <a:ea typeface="MS PGothic" pitchFamily="34" charset="-128"/>
                </a:rPr>
              </a:br>
              <a:endParaRPr lang="fr-FR" b="1">
                <a:solidFill>
                  <a:srgbClr val="000000"/>
                </a:solidFill>
                <a:latin typeface="Corbel" pitchFamily="34" charset="0"/>
                <a:ea typeface="MS PGothic" pitchFamily="34" charset="-128"/>
              </a:endParaRPr>
            </a:p>
          </p:txBody>
        </p:sp>
        <p:sp>
          <p:nvSpPr>
            <p:cNvPr id="9423" name="Rectangle 6"/>
            <p:cNvSpPr>
              <a:spLocks noChangeArrowheads="1"/>
            </p:cNvSpPr>
            <p:nvPr/>
          </p:nvSpPr>
          <p:spPr bwMode="auto">
            <a:xfrm>
              <a:off x="3929063" y="1000125"/>
              <a:ext cx="184665" cy="369343"/>
            </a:xfrm>
            <a:prstGeom prst="rect">
              <a:avLst/>
            </a:prstGeom>
            <a:noFill/>
            <a:ln w="9525">
              <a:noFill/>
              <a:miter lim="800000"/>
              <a:headEnd/>
              <a:tailEnd/>
            </a:ln>
          </p:spPr>
          <p:txBody>
            <a:bodyPr wrap="none">
              <a:spAutoFit/>
            </a:bodyPr>
            <a:lstStyle/>
            <a:p>
              <a:pPr defTabSz="457200"/>
              <a:endParaRPr lang="fr-FR" b="1">
                <a:solidFill>
                  <a:srgbClr val="FFFF00"/>
                </a:solidFill>
                <a:latin typeface="Calibri" pitchFamily="34" charset="0"/>
                <a:ea typeface="MS PGothic" pitchFamily="34" charset="-128"/>
              </a:endParaRPr>
            </a:p>
          </p:txBody>
        </p:sp>
        <p:sp>
          <p:nvSpPr>
            <p:cNvPr id="9424" name="Rectangle 8"/>
            <p:cNvSpPr>
              <a:spLocks noChangeArrowheads="1"/>
            </p:cNvSpPr>
            <p:nvPr/>
          </p:nvSpPr>
          <p:spPr bwMode="auto">
            <a:xfrm>
              <a:off x="2928938" y="2286000"/>
              <a:ext cx="184665" cy="369343"/>
            </a:xfrm>
            <a:prstGeom prst="rect">
              <a:avLst/>
            </a:prstGeom>
            <a:noFill/>
            <a:ln w="9525">
              <a:noFill/>
              <a:miter lim="800000"/>
              <a:headEnd/>
              <a:tailEnd/>
            </a:ln>
          </p:spPr>
          <p:txBody>
            <a:bodyPr wrap="none">
              <a:spAutoFit/>
            </a:bodyPr>
            <a:lstStyle/>
            <a:p>
              <a:pPr defTabSz="457200"/>
              <a:r>
                <a:rPr lang="fr-FR" b="1">
                  <a:solidFill>
                    <a:srgbClr val="FFFF00"/>
                  </a:solidFill>
                  <a:latin typeface="Calibri" pitchFamily="34" charset="0"/>
                  <a:ea typeface="MS PGothic" pitchFamily="34" charset="-128"/>
                </a:rPr>
                <a:t> </a:t>
              </a:r>
              <a:endParaRPr lang="fr-FR">
                <a:solidFill>
                  <a:srgbClr val="000000"/>
                </a:solidFill>
                <a:latin typeface="Calibri" pitchFamily="34" charset="0"/>
                <a:ea typeface="MS PGothic" pitchFamily="34" charset="-128"/>
              </a:endParaRPr>
            </a:p>
          </p:txBody>
        </p:sp>
        <p:sp>
          <p:nvSpPr>
            <p:cNvPr id="9425" name="Rectangle 10"/>
            <p:cNvSpPr>
              <a:spLocks noChangeArrowheads="1"/>
            </p:cNvSpPr>
            <p:nvPr/>
          </p:nvSpPr>
          <p:spPr bwMode="auto">
            <a:xfrm>
              <a:off x="3500430" y="3429001"/>
              <a:ext cx="344487" cy="369343"/>
            </a:xfrm>
            <a:prstGeom prst="rect">
              <a:avLst/>
            </a:prstGeom>
            <a:noFill/>
            <a:ln w="9525">
              <a:noFill/>
              <a:miter lim="800000"/>
              <a:headEnd/>
              <a:tailEnd/>
            </a:ln>
          </p:spPr>
          <p:txBody>
            <a:bodyPr>
              <a:spAutoFit/>
            </a:bodyPr>
            <a:lstStyle/>
            <a:p>
              <a:pPr defTabSz="457200"/>
              <a:endParaRPr lang="fr-FR">
                <a:solidFill>
                  <a:srgbClr val="000000"/>
                </a:solidFill>
                <a:latin typeface="Calibri" pitchFamily="34" charset="0"/>
                <a:ea typeface="MS PGothic" pitchFamily="34" charset="-128"/>
              </a:endParaRPr>
            </a:p>
          </p:txBody>
        </p:sp>
        <p:sp>
          <p:nvSpPr>
            <p:cNvPr id="9426" name="Rectangle 11"/>
            <p:cNvSpPr>
              <a:spLocks noChangeArrowheads="1"/>
            </p:cNvSpPr>
            <p:nvPr/>
          </p:nvSpPr>
          <p:spPr bwMode="auto">
            <a:xfrm>
              <a:off x="4286250" y="3500437"/>
              <a:ext cx="184665" cy="369343"/>
            </a:xfrm>
            <a:prstGeom prst="rect">
              <a:avLst/>
            </a:prstGeom>
            <a:noFill/>
            <a:ln w="9525">
              <a:noFill/>
              <a:miter lim="800000"/>
              <a:headEnd/>
              <a:tailEnd/>
            </a:ln>
          </p:spPr>
          <p:txBody>
            <a:bodyPr wrap="none">
              <a:spAutoFit/>
            </a:bodyPr>
            <a:lstStyle/>
            <a:p>
              <a:pPr defTabSz="457200"/>
              <a:endParaRPr lang="fr-FR">
                <a:solidFill>
                  <a:srgbClr val="000000"/>
                </a:solidFill>
                <a:latin typeface="Calibri" pitchFamily="34" charset="0"/>
                <a:ea typeface="MS PGothic" pitchFamily="34" charset="-128"/>
              </a:endParaRPr>
            </a:p>
          </p:txBody>
        </p:sp>
        <p:sp>
          <p:nvSpPr>
            <p:cNvPr id="9427" name="Rectangle 13"/>
            <p:cNvSpPr>
              <a:spLocks noChangeArrowheads="1"/>
            </p:cNvSpPr>
            <p:nvPr/>
          </p:nvSpPr>
          <p:spPr bwMode="auto">
            <a:xfrm>
              <a:off x="5357813" y="4786313"/>
              <a:ext cx="184665" cy="369343"/>
            </a:xfrm>
            <a:prstGeom prst="rect">
              <a:avLst/>
            </a:prstGeom>
            <a:noFill/>
            <a:ln w="9525">
              <a:noFill/>
              <a:miter lim="800000"/>
              <a:headEnd/>
              <a:tailEnd/>
            </a:ln>
          </p:spPr>
          <p:txBody>
            <a:bodyPr wrap="none">
              <a:spAutoFit/>
            </a:bodyPr>
            <a:lstStyle/>
            <a:p>
              <a:pPr defTabSz="457200"/>
              <a:endParaRPr lang="fr-FR" b="1">
                <a:solidFill>
                  <a:srgbClr val="FFFF00"/>
                </a:solidFill>
                <a:latin typeface="Calibri" pitchFamily="34" charset="0"/>
                <a:ea typeface="MS PGothic" pitchFamily="34" charset="-128"/>
              </a:endParaRPr>
            </a:p>
          </p:txBody>
        </p:sp>
        <p:sp>
          <p:nvSpPr>
            <p:cNvPr id="9428" name="Rectangle 14"/>
            <p:cNvSpPr>
              <a:spLocks noChangeArrowheads="1"/>
            </p:cNvSpPr>
            <p:nvPr/>
          </p:nvSpPr>
          <p:spPr bwMode="auto">
            <a:xfrm>
              <a:off x="6643688" y="5000625"/>
              <a:ext cx="184665" cy="369343"/>
            </a:xfrm>
            <a:prstGeom prst="rect">
              <a:avLst/>
            </a:prstGeom>
            <a:noFill/>
            <a:ln w="9525">
              <a:noFill/>
              <a:miter lim="800000"/>
              <a:headEnd/>
              <a:tailEnd/>
            </a:ln>
          </p:spPr>
          <p:txBody>
            <a:bodyPr wrap="none">
              <a:spAutoFit/>
            </a:bodyPr>
            <a:lstStyle/>
            <a:p>
              <a:pPr defTabSz="457200"/>
              <a:endParaRPr lang="fr-FR">
                <a:solidFill>
                  <a:srgbClr val="000000"/>
                </a:solidFill>
                <a:latin typeface="Calibri" pitchFamily="34" charset="0"/>
                <a:ea typeface="MS PGothic" pitchFamily="34" charset="-128"/>
              </a:endParaRPr>
            </a:p>
          </p:txBody>
        </p:sp>
        <p:sp>
          <p:nvSpPr>
            <p:cNvPr id="9429" name="Rectangle 15"/>
            <p:cNvSpPr>
              <a:spLocks noChangeArrowheads="1"/>
            </p:cNvSpPr>
            <p:nvPr/>
          </p:nvSpPr>
          <p:spPr bwMode="auto">
            <a:xfrm>
              <a:off x="6357938" y="3786188"/>
              <a:ext cx="184665" cy="369343"/>
            </a:xfrm>
            <a:prstGeom prst="rect">
              <a:avLst/>
            </a:prstGeom>
            <a:noFill/>
            <a:ln w="9525">
              <a:noFill/>
              <a:miter lim="800000"/>
              <a:headEnd/>
              <a:tailEnd/>
            </a:ln>
          </p:spPr>
          <p:txBody>
            <a:bodyPr wrap="none">
              <a:spAutoFit/>
            </a:bodyPr>
            <a:lstStyle/>
            <a:p>
              <a:pPr defTabSz="457200"/>
              <a:endParaRPr lang="fr-FR">
                <a:solidFill>
                  <a:srgbClr val="000000"/>
                </a:solidFill>
                <a:latin typeface="Calibri" pitchFamily="34" charset="0"/>
                <a:ea typeface="MS PGothic" pitchFamily="34" charset="-128"/>
              </a:endParaRPr>
            </a:p>
          </p:txBody>
        </p:sp>
        <p:sp>
          <p:nvSpPr>
            <p:cNvPr id="9430" name="Rectangle 17"/>
            <p:cNvSpPr>
              <a:spLocks noChangeArrowheads="1"/>
            </p:cNvSpPr>
            <p:nvPr/>
          </p:nvSpPr>
          <p:spPr bwMode="auto">
            <a:xfrm>
              <a:off x="7143768" y="1643050"/>
              <a:ext cx="184665" cy="369343"/>
            </a:xfrm>
            <a:prstGeom prst="rect">
              <a:avLst/>
            </a:prstGeom>
            <a:noFill/>
            <a:ln w="9525">
              <a:noFill/>
              <a:miter lim="800000"/>
              <a:headEnd/>
              <a:tailEnd/>
            </a:ln>
          </p:spPr>
          <p:txBody>
            <a:bodyPr wrap="none">
              <a:spAutoFit/>
            </a:bodyPr>
            <a:lstStyle/>
            <a:p>
              <a:pPr defTabSz="457200"/>
              <a:endParaRPr lang="fr-FR">
                <a:solidFill>
                  <a:srgbClr val="000000"/>
                </a:solidFill>
                <a:latin typeface="Calibri" pitchFamily="34" charset="0"/>
                <a:ea typeface="MS PGothic" pitchFamily="34" charset="-128"/>
              </a:endParaRPr>
            </a:p>
          </p:txBody>
        </p:sp>
        <p:sp>
          <p:nvSpPr>
            <p:cNvPr id="9431" name="Rectangle 18"/>
            <p:cNvSpPr>
              <a:spLocks noChangeArrowheads="1"/>
            </p:cNvSpPr>
            <p:nvPr/>
          </p:nvSpPr>
          <p:spPr bwMode="auto">
            <a:xfrm>
              <a:off x="6143625" y="1214438"/>
              <a:ext cx="184665" cy="369343"/>
            </a:xfrm>
            <a:prstGeom prst="rect">
              <a:avLst/>
            </a:prstGeom>
            <a:noFill/>
            <a:ln w="9525">
              <a:noFill/>
              <a:miter lim="800000"/>
              <a:headEnd/>
              <a:tailEnd/>
            </a:ln>
          </p:spPr>
          <p:txBody>
            <a:bodyPr wrap="none">
              <a:spAutoFit/>
            </a:bodyPr>
            <a:lstStyle/>
            <a:p>
              <a:pPr defTabSz="457200"/>
              <a:endParaRPr lang="fr-FR">
                <a:solidFill>
                  <a:srgbClr val="000000"/>
                </a:solidFill>
                <a:latin typeface="Calibri" pitchFamily="34" charset="0"/>
                <a:ea typeface="MS PGothic" pitchFamily="34" charset="-128"/>
              </a:endParaRPr>
            </a:p>
          </p:txBody>
        </p:sp>
        <p:sp>
          <p:nvSpPr>
            <p:cNvPr id="9432" name="Rectangle 22"/>
            <p:cNvSpPr>
              <a:spLocks noChangeArrowheads="1"/>
            </p:cNvSpPr>
            <p:nvPr/>
          </p:nvSpPr>
          <p:spPr bwMode="auto">
            <a:xfrm>
              <a:off x="4286248" y="2357431"/>
              <a:ext cx="184665" cy="369343"/>
            </a:xfrm>
            <a:prstGeom prst="rect">
              <a:avLst/>
            </a:prstGeom>
            <a:noFill/>
            <a:ln w="9525">
              <a:noFill/>
              <a:miter lim="800000"/>
              <a:headEnd/>
              <a:tailEnd/>
            </a:ln>
          </p:spPr>
          <p:txBody>
            <a:bodyPr wrap="none">
              <a:spAutoFit/>
            </a:bodyPr>
            <a:lstStyle/>
            <a:p>
              <a:pPr defTabSz="457200"/>
              <a:endParaRPr lang="fr-FR">
                <a:solidFill>
                  <a:srgbClr val="000000"/>
                </a:solidFill>
                <a:latin typeface="Calibri" pitchFamily="34" charset="0"/>
                <a:ea typeface="MS PGothic" pitchFamily="34" charset="-128"/>
              </a:endParaRPr>
            </a:p>
          </p:txBody>
        </p:sp>
        <p:sp>
          <p:nvSpPr>
            <p:cNvPr id="9433" name="ZoneTexte 25"/>
            <p:cNvSpPr txBox="1">
              <a:spLocks noChangeArrowheads="1"/>
            </p:cNvSpPr>
            <p:nvPr/>
          </p:nvSpPr>
          <p:spPr bwMode="auto">
            <a:xfrm>
              <a:off x="-106210" y="4761974"/>
              <a:ext cx="1278561" cy="1385036"/>
            </a:xfrm>
            <a:prstGeom prst="rect">
              <a:avLst/>
            </a:prstGeom>
            <a:noFill/>
            <a:ln w="9525">
              <a:noFill/>
              <a:miter lim="800000"/>
              <a:headEnd/>
              <a:tailEnd/>
            </a:ln>
          </p:spPr>
          <p:txBody>
            <a:bodyPr wrap="none">
              <a:spAutoFit/>
            </a:bodyPr>
            <a:lstStyle/>
            <a:p>
              <a:pPr defTabSz="457200"/>
              <a:r>
                <a:rPr lang="fr-FR" sz="1200" b="1">
                  <a:solidFill>
                    <a:srgbClr val="000000"/>
                  </a:solidFill>
                  <a:latin typeface="Corbel" pitchFamily="34" charset="0"/>
                  <a:ea typeface="MS PGothic" pitchFamily="34" charset="-128"/>
                </a:rPr>
                <a:t>Antilles</a:t>
              </a:r>
            </a:p>
            <a:p>
              <a:pPr defTabSz="457200"/>
              <a:r>
                <a:rPr lang="fr-FR" sz="1200">
                  <a:solidFill>
                    <a:srgbClr val="000000"/>
                  </a:solidFill>
                  <a:latin typeface="Corbel" pitchFamily="34" charset="0"/>
                  <a:ea typeface="MS PGothic" pitchFamily="34" charset="-128"/>
                </a:rPr>
                <a:t>Fort de France 1</a:t>
              </a:r>
            </a:p>
            <a:p>
              <a:pPr defTabSz="457200"/>
              <a:r>
                <a:rPr lang="fr-FR" sz="1200">
                  <a:solidFill>
                    <a:srgbClr val="000000"/>
                  </a:solidFill>
                  <a:latin typeface="Corbel" pitchFamily="34" charset="0"/>
                  <a:ea typeface="MS PGothic" pitchFamily="34" charset="-128"/>
                </a:rPr>
                <a:t>Pointe à Pitre 1</a:t>
              </a:r>
            </a:p>
            <a:p>
              <a:pPr defTabSz="457200"/>
              <a:r>
                <a:rPr lang="fr-FR" sz="1200">
                  <a:solidFill>
                    <a:srgbClr val="000000"/>
                  </a:solidFill>
                  <a:latin typeface="Corbel" pitchFamily="34" charset="0"/>
                  <a:ea typeface="MS PGothic" pitchFamily="34" charset="-128"/>
                </a:rPr>
                <a:t>Cayenne : prévue</a:t>
              </a:r>
            </a:p>
            <a:p>
              <a:pPr defTabSz="457200"/>
              <a:r>
                <a:rPr lang="fr-FR" sz="1200" b="1">
                  <a:solidFill>
                    <a:srgbClr val="000000"/>
                  </a:solidFill>
                  <a:latin typeface="Corbel" pitchFamily="34" charset="0"/>
                  <a:ea typeface="MS PGothic" pitchFamily="34" charset="-128"/>
                </a:rPr>
                <a:t>Réunion </a:t>
              </a:r>
            </a:p>
            <a:p>
              <a:pPr defTabSz="457200"/>
              <a:r>
                <a:rPr lang="fr-FR" sz="1200">
                  <a:solidFill>
                    <a:srgbClr val="000000"/>
                  </a:solidFill>
                  <a:latin typeface="Corbel" pitchFamily="34" charset="0"/>
                  <a:ea typeface="MS PGothic" pitchFamily="34" charset="-128"/>
                </a:rPr>
                <a:t>St Denis 1</a:t>
              </a:r>
            </a:p>
            <a:p>
              <a:pPr defTabSz="457200"/>
              <a:r>
                <a:rPr lang="fr-FR" sz="1200">
                  <a:solidFill>
                    <a:srgbClr val="000000"/>
                  </a:solidFill>
                  <a:latin typeface="Corbel" pitchFamily="34" charset="0"/>
                  <a:ea typeface="MS PGothic" pitchFamily="34" charset="-128"/>
                </a:rPr>
                <a:t>St Pierre 1</a:t>
              </a:r>
            </a:p>
          </p:txBody>
        </p:sp>
        <p:sp>
          <p:nvSpPr>
            <p:cNvPr id="28" name="Ellipse 27"/>
            <p:cNvSpPr/>
            <p:nvPr/>
          </p:nvSpPr>
          <p:spPr>
            <a:xfrm flipH="1" flipV="1">
              <a:off x="4786147" y="5143450"/>
              <a:ext cx="144469" cy="14446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29" name="Ellipse 28"/>
            <p:cNvSpPr/>
            <p:nvPr/>
          </p:nvSpPr>
          <p:spPr>
            <a:xfrm>
              <a:off x="3214442" y="2417631"/>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30" name="Ellipse 29"/>
            <p:cNvSpPr/>
            <p:nvPr/>
          </p:nvSpPr>
          <p:spPr>
            <a:xfrm>
              <a:off x="2714354" y="5500647"/>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31" name="Ellipse 30"/>
            <p:cNvSpPr/>
            <p:nvPr/>
          </p:nvSpPr>
          <p:spPr>
            <a:xfrm>
              <a:off x="6643615" y="2571624"/>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32" name="Ellipse 31"/>
            <p:cNvSpPr/>
            <p:nvPr/>
          </p:nvSpPr>
          <p:spPr>
            <a:xfrm>
              <a:off x="4786147" y="428436"/>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34" name="Ellipse 33"/>
            <p:cNvSpPr/>
            <p:nvPr/>
          </p:nvSpPr>
          <p:spPr>
            <a:xfrm>
              <a:off x="6357851" y="3428899"/>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35" name="Ellipse 34"/>
            <p:cNvSpPr/>
            <p:nvPr/>
          </p:nvSpPr>
          <p:spPr>
            <a:xfrm>
              <a:off x="4786147" y="-11315"/>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36" name="Ellipse 35"/>
            <p:cNvSpPr/>
            <p:nvPr/>
          </p:nvSpPr>
          <p:spPr>
            <a:xfrm>
              <a:off x="7215144" y="2071546"/>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37" name="Ellipse 36"/>
            <p:cNvSpPr/>
            <p:nvPr/>
          </p:nvSpPr>
          <p:spPr>
            <a:xfrm>
              <a:off x="4286058" y="1642909"/>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38" name="Ellipse 37"/>
            <p:cNvSpPr/>
            <p:nvPr/>
          </p:nvSpPr>
          <p:spPr>
            <a:xfrm>
              <a:off x="3000118" y="3632105"/>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39" name="Ellipse 38"/>
            <p:cNvSpPr/>
            <p:nvPr/>
          </p:nvSpPr>
          <p:spPr>
            <a:xfrm>
              <a:off x="6572174" y="4060743"/>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43" name="Ellipse 42"/>
            <p:cNvSpPr/>
            <p:nvPr/>
          </p:nvSpPr>
          <p:spPr>
            <a:xfrm>
              <a:off x="5111600" y="468124"/>
              <a:ext cx="144470" cy="14446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50" name="Ellipse 49"/>
            <p:cNvSpPr/>
            <p:nvPr/>
          </p:nvSpPr>
          <p:spPr>
            <a:xfrm>
              <a:off x="7215144" y="5214889"/>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51" name="Ellipse 50"/>
            <p:cNvSpPr/>
            <p:nvPr/>
          </p:nvSpPr>
          <p:spPr>
            <a:xfrm>
              <a:off x="6357851" y="5500647"/>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53" name="Ellipse 52"/>
            <p:cNvSpPr/>
            <p:nvPr/>
          </p:nvSpPr>
          <p:spPr>
            <a:xfrm>
              <a:off x="7215144" y="2357305"/>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54" name="Ellipse 53"/>
            <p:cNvSpPr/>
            <p:nvPr/>
          </p:nvSpPr>
          <p:spPr>
            <a:xfrm>
              <a:off x="7358026" y="1714349"/>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56" name="Ellipse 55"/>
            <p:cNvSpPr/>
            <p:nvPr/>
          </p:nvSpPr>
          <p:spPr>
            <a:xfrm>
              <a:off x="5071911" y="6061052"/>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57" name="Ellipse 56"/>
            <p:cNvSpPr/>
            <p:nvPr/>
          </p:nvSpPr>
          <p:spPr>
            <a:xfrm>
              <a:off x="4143176" y="999953"/>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58" name="Ellipse 57"/>
            <p:cNvSpPr/>
            <p:nvPr/>
          </p:nvSpPr>
          <p:spPr>
            <a:xfrm>
              <a:off x="2285707" y="1714349"/>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59" name="Ellipse 58"/>
            <p:cNvSpPr/>
            <p:nvPr/>
          </p:nvSpPr>
          <p:spPr>
            <a:xfrm>
              <a:off x="2642913" y="2500184"/>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61" name="Ellipse 60"/>
            <p:cNvSpPr/>
            <p:nvPr/>
          </p:nvSpPr>
          <p:spPr>
            <a:xfrm>
              <a:off x="5364026" y="414148"/>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62" name="Ellipse 61"/>
            <p:cNvSpPr/>
            <p:nvPr/>
          </p:nvSpPr>
          <p:spPr>
            <a:xfrm>
              <a:off x="-408" y="3560665"/>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63" name="Ellipse 62"/>
            <p:cNvSpPr/>
            <p:nvPr/>
          </p:nvSpPr>
          <p:spPr>
            <a:xfrm>
              <a:off x="-408" y="3917864"/>
              <a:ext cx="142882" cy="142879"/>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71" name="Ellipse 70"/>
            <p:cNvSpPr/>
            <p:nvPr/>
          </p:nvSpPr>
          <p:spPr>
            <a:xfrm>
              <a:off x="4071735" y="2428745"/>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72" name="Ellipse 71"/>
            <p:cNvSpPr/>
            <p:nvPr/>
          </p:nvSpPr>
          <p:spPr>
            <a:xfrm>
              <a:off x="3357324" y="3357459"/>
              <a:ext cx="142882" cy="142879"/>
            </a:xfrm>
            <a:prstGeom prst="ellipse">
              <a:avLst/>
            </a:prstGeom>
            <a:solidFill>
              <a:srgbClr val="009A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73" name="Ellipse 72"/>
            <p:cNvSpPr/>
            <p:nvPr/>
          </p:nvSpPr>
          <p:spPr>
            <a:xfrm>
              <a:off x="3143001" y="4286174"/>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76" name="Ellipse 75"/>
            <p:cNvSpPr/>
            <p:nvPr/>
          </p:nvSpPr>
          <p:spPr>
            <a:xfrm>
              <a:off x="5786322" y="3917864"/>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77" name="Ellipse 76"/>
            <p:cNvSpPr/>
            <p:nvPr/>
          </p:nvSpPr>
          <p:spPr>
            <a:xfrm>
              <a:off x="6857938" y="5572087"/>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81" name="Ellipse 80"/>
            <p:cNvSpPr/>
            <p:nvPr/>
          </p:nvSpPr>
          <p:spPr>
            <a:xfrm>
              <a:off x="1499856" y="1714349"/>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82" name="Ellipse 81"/>
            <p:cNvSpPr/>
            <p:nvPr/>
          </p:nvSpPr>
          <p:spPr>
            <a:xfrm>
              <a:off x="6429291" y="5275215"/>
              <a:ext cx="142882" cy="142879"/>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83" name="Ellipse 82"/>
            <p:cNvSpPr/>
            <p:nvPr/>
          </p:nvSpPr>
          <p:spPr>
            <a:xfrm>
              <a:off x="2214267" y="2285866"/>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84" name="Ellipse 83"/>
            <p:cNvSpPr/>
            <p:nvPr/>
          </p:nvSpPr>
          <p:spPr>
            <a:xfrm>
              <a:off x="2857236" y="1928667"/>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85" name="Ellipse 84"/>
            <p:cNvSpPr/>
            <p:nvPr/>
          </p:nvSpPr>
          <p:spPr>
            <a:xfrm>
              <a:off x="4143176" y="3714658"/>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86" name="Ellipse 85"/>
            <p:cNvSpPr/>
            <p:nvPr/>
          </p:nvSpPr>
          <p:spPr>
            <a:xfrm>
              <a:off x="5214793" y="3786097"/>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87" name="Ellipse 86"/>
            <p:cNvSpPr/>
            <p:nvPr/>
          </p:nvSpPr>
          <p:spPr>
            <a:xfrm>
              <a:off x="6643615" y="3774984"/>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89" name="Ellipse 88"/>
            <p:cNvSpPr/>
            <p:nvPr/>
          </p:nvSpPr>
          <p:spPr>
            <a:xfrm>
              <a:off x="3071560" y="1214271"/>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0" name="Ellipse 89"/>
            <p:cNvSpPr/>
            <p:nvPr/>
          </p:nvSpPr>
          <p:spPr>
            <a:xfrm>
              <a:off x="2928678" y="5286329"/>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2" name="Ellipse 91"/>
            <p:cNvSpPr/>
            <p:nvPr/>
          </p:nvSpPr>
          <p:spPr>
            <a:xfrm>
              <a:off x="6143527" y="4489380"/>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 name="Ellipse 92"/>
            <p:cNvSpPr/>
            <p:nvPr/>
          </p:nvSpPr>
          <p:spPr>
            <a:xfrm>
              <a:off x="5500558" y="499875"/>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dirty="0">
                <a:solidFill>
                  <a:srgbClr val="FF0000"/>
                </a:solidFill>
                <a:ea typeface="Arial" pitchFamily="-109" charset="0"/>
                <a:cs typeface="Arial" pitchFamily="-109" charset="0"/>
              </a:endParaRPr>
            </a:p>
          </p:txBody>
        </p:sp>
        <p:sp>
          <p:nvSpPr>
            <p:cNvPr id="95" name="Ellipse 94"/>
            <p:cNvSpPr/>
            <p:nvPr/>
          </p:nvSpPr>
          <p:spPr>
            <a:xfrm>
              <a:off x="3714529" y="5357768"/>
              <a:ext cx="142882" cy="1428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52" name="Ellipse 51"/>
            <p:cNvSpPr/>
            <p:nvPr/>
          </p:nvSpPr>
          <p:spPr>
            <a:xfrm flipH="1" flipV="1">
              <a:off x="4071735" y="5070422"/>
              <a:ext cx="144469" cy="14446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grpSp>
      <p:sp>
        <p:nvSpPr>
          <p:cNvPr id="96" name="Ellipse 95"/>
          <p:cNvSpPr/>
          <p:nvPr/>
        </p:nvSpPr>
        <p:spPr bwMode="auto">
          <a:xfrm>
            <a:off x="4791075" y="4000500"/>
            <a:ext cx="142875" cy="14287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8" name="Ellipse 97"/>
          <p:cNvSpPr/>
          <p:nvPr/>
        </p:nvSpPr>
        <p:spPr bwMode="auto">
          <a:xfrm>
            <a:off x="4791075" y="4857750"/>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ln>
                <a:solidFill>
                  <a:prstClr val="black"/>
                </a:solidFill>
              </a:ln>
              <a:solidFill>
                <a:srgbClr val="FFFFFF"/>
              </a:solidFill>
              <a:ea typeface="Arial" pitchFamily="-109" charset="0"/>
              <a:cs typeface="Arial" pitchFamily="-109" charset="0"/>
            </a:endParaRPr>
          </a:p>
        </p:txBody>
      </p:sp>
      <p:sp>
        <p:nvSpPr>
          <p:cNvPr id="99" name="Ellipse 98"/>
          <p:cNvSpPr/>
          <p:nvPr/>
        </p:nvSpPr>
        <p:spPr bwMode="auto">
          <a:xfrm>
            <a:off x="4219575" y="5572125"/>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222" name="ZoneTexte 99"/>
          <p:cNvSpPr txBox="1">
            <a:spLocks noChangeArrowheads="1"/>
          </p:cNvSpPr>
          <p:nvPr/>
        </p:nvSpPr>
        <p:spPr bwMode="auto">
          <a:xfrm>
            <a:off x="4076700" y="5643563"/>
            <a:ext cx="427038" cy="276225"/>
          </a:xfrm>
          <a:prstGeom prst="rect">
            <a:avLst/>
          </a:prstGeom>
          <a:noFill/>
          <a:ln w="9525">
            <a:noFill/>
            <a:miter lim="800000"/>
            <a:headEnd/>
            <a:tailEnd/>
          </a:ln>
        </p:spPr>
        <p:txBody>
          <a:bodyPr wrap="none">
            <a:spAutoFit/>
          </a:bodyPr>
          <a:lstStyle/>
          <a:p>
            <a:pPr defTabSz="457200"/>
            <a:r>
              <a:rPr lang="fr-FR" sz="1200">
                <a:solidFill>
                  <a:srgbClr val="000000"/>
                </a:solidFill>
                <a:latin typeface="Corbel" pitchFamily="34" charset="0"/>
                <a:ea typeface="MS PGothic" pitchFamily="34" charset="-128"/>
              </a:rPr>
              <a:t>Pau</a:t>
            </a:r>
          </a:p>
        </p:txBody>
      </p:sp>
      <p:sp>
        <p:nvSpPr>
          <p:cNvPr id="9223" name="ZoneTexte 100"/>
          <p:cNvSpPr txBox="1">
            <a:spLocks noChangeArrowheads="1"/>
          </p:cNvSpPr>
          <p:nvPr/>
        </p:nvSpPr>
        <p:spPr bwMode="auto">
          <a:xfrm>
            <a:off x="3005138" y="5715000"/>
            <a:ext cx="711200"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Bayonne</a:t>
            </a:r>
          </a:p>
        </p:txBody>
      </p:sp>
      <p:sp>
        <p:nvSpPr>
          <p:cNvPr id="9224" name="ZoneTexte 101"/>
          <p:cNvSpPr txBox="1">
            <a:spLocks noChangeArrowheads="1"/>
          </p:cNvSpPr>
          <p:nvPr/>
        </p:nvSpPr>
        <p:spPr bwMode="auto">
          <a:xfrm>
            <a:off x="4505325" y="4143375"/>
            <a:ext cx="765175"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Périgueux</a:t>
            </a:r>
          </a:p>
        </p:txBody>
      </p:sp>
      <p:sp>
        <p:nvSpPr>
          <p:cNvPr id="9225" name="ZoneTexte 103"/>
          <p:cNvSpPr txBox="1">
            <a:spLocks noChangeArrowheads="1"/>
          </p:cNvSpPr>
          <p:nvPr/>
        </p:nvSpPr>
        <p:spPr bwMode="auto">
          <a:xfrm>
            <a:off x="3219450" y="4143375"/>
            <a:ext cx="749300"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Bordeaux</a:t>
            </a:r>
          </a:p>
        </p:txBody>
      </p:sp>
      <p:sp>
        <p:nvSpPr>
          <p:cNvPr id="9226" name="ZoneTexte 105"/>
          <p:cNvSpPr txBox="1">
            <a:spLocks noChangeArrowheads="1"/>
          </p:cNvSpPr>
          <p:nvPr/>
        </p:nvSpPr>
        <p:spPr bwMode="auto">
          <a:xfrm>
            <a:off x="4505325" y="4630738"/>
            <a:ext cx="493713"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Agen</a:t>
            </a:r>
          </a:p>
        </p:txBody>
      </p:sp>
      <p:sp>
        <p:nvSpPr>
          <p:cNvPr id="108" name="Ellipse 107"/>
          <p:cNvSpPr/>
          <p:nvPr/>
        </p:nvSpPr>
        <p:spPr bwMode="auto">
          <a:xfrm>
            <a:off x="4433888" y="4357688"/>
            <a:ext cx="142875" cy="14287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228" name="ZoneTexte 109"/>
          <p:cNvSpPr txBox="1">
            <a:spLocks noChangeArrowheads="1"/>
          </p:cNvSpPr>
          <p:nvPr/>
        </p:nvSpPr>
        <p:spPr bwMode="auto">
          <a:xfrm>
            <a:off x="4219575" y="4500563"/>
            <a:ext cx="71120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Libourne</a:t>
            </a:r>
          </a:p>
        </p:txBody>
      </p:sp>
      <p:sp>
        <p:nvSpPr>
          <p:cNvPr id="9229" name="ZoneTexte 110"/>
          <p:cNvSpPr txBox="1">
            <a:spLocks noChangeArrowheads="1"/>
          </p:cNvSpPr>
          <p:nvPr/>
        </p:nvSpPr>
        <p:spPr bwMode="auto">
          <a:xfrm>
            <a:off x="3497263" y="5214938"/>
            <a:ext cx="415925"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Dax</a:t>
            </a:r>
          </a:p>
        </p:txBody>
      </p:sp>
      <p:sp>
        <p:nvSpPr>
          <p:cNvPr id="116" name="Ellipse 115"/>
          <p:cNvSpPr/>
          <p:nvPr/>
        </p:nvSpPr>
        <p:spPr bwMode="auto">
          <a:xfrm>
            <a:off x="5791200" y="4357688"/>
            <a:ext cx="142875" cy="14287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231" name="ZoneTexte 116"/>
          <p:cNvSpPr txBox="1">
            <a:spLocks noChangeArrowheads="1"/>
          </p:cNvSpPr>
          <p:nvPr/>
        </p:nvSpPr>
        <p:spPr bwMode="auto">
          <a:xfrm>
            <a:off x="5648325" y="4143375"/>
            <a:ext cx="623888"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Aurillac</a:t>
            </a:r>
          </a:p>
        </p:txBody>
      </p:sp>
      <p:sp>
        <p:nvSpPr>
          <p:cNvPr id="9232" name="ZoneTexte 117"/>
          <p:cNvSpPr txBox="1">
            <a:spLocks noChangeArrowheads="1"/>
          </p:cNvSpPr>
          <p:nvPr/>
        </p:nvSpPr>
        <p:spPr bwMode="auto">
          <a:xfrm>
            <a:off x="5862638" y="3929063"/>
            <a:ext cx="839787"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Clermont F</a:t>
            </a:r>
          </a:p>
        </p:txBody>
      </p:sp>
      <p:sp>
        <p:nvSpPr>
          <p:cNvPr id="119" name="Ellipse 118"/>
          <p:cNvSpPr/>
          <p:nvPr/>
        </p:nvSpPr>
        <p:spPr bwMode="auto">
          <a:xfrm>
            <a:off x="5862638" y="3357563"/>
            <a:ext cx="142875" cy="14287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234" name="ZoneTexte 119"/>
          <p:cNvSpPr txBox="1">
            <a:spLocks noChangeArrowheads="1"/>
          </p:cNvSpPr>
          <p:nvPr/>
        </p:nvSpPr>
        <p:spPr bwMode="auto">
          <a:xfrm>
            <a:off x="5576888" y="3167063"/>
            <a:ext cx="815975"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Montluçon</a:t>
            </a:r>
          </a:p>
        </p:txBody>
      </p:sp>
      <p:sp>
        <p:nvSpPr>
          <p:cNvPr id="121" name="Ellipse 120"/>
          <p:cNvSpPr/>
          <p:nvPr/>
        </p:nvSpPr>
        <p:spPr bwMode="auto">
          <a:xfrm>
            <a:off x="6219825" y="3571875"/>
            <a:ext cx="142875" cy="14287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236" name="ZoneTexte 121"/>
          <p:cNvSpPr txBox="1">
            <a:spLocks noChangeArrowheads="1"/>
          </p:cNvSpPr>
          <p:nvPr/>
        </p:nvSpPr>
        <p:spPr bwMode="auto">
          <a:xfrm>
            <a:off x="6076950" y="3381375"/>
            <a:ext cx="508000"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Vichy</a:t>
            </a:r>
          </a:p>
        </p:txBody>
      </p:sp>
      <p:sp>
        <p:nvSpPr>
          <p:cNvPr id="123" name="Ellipse 122"/>
          <p:cNvSpPr/>
          <p:nvPr/>
        </p:nvSpPr>
        <p:spPr bwMode="auto">
          <a:xfrm>
            <a:off x="4362450" y="1285875"/>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238" name="ZoneTexte 124"/>
          <p:cNvSpPr txBox="1">
            <a:spLocks noChangeArrowheads="1"/>
          </p:cNvSpPr>
          <p:nvPr/>
        </p:nvSpPr>
        <p:spPr bwMode="auto">
          <a:xfrm>
            <a:off x="4197350" y="1095375"/>
            <a:ext cx="482600"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Caen</a:t>
            </a:r>
          </a:p>
        </p:txBody>
      </p:sp>
      <p:sp>
        <p:nvSpPr>
          <p:cNvPr id="126" name="Ellipse 125"/>
          <p:cNvSpPr/>
          <p:nvPr/>
        </p:nvSpPr>
        <p:spPr bwMode="auto">
          <a:xfrm>
            <a:off x="3790950" y="857250"/>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240" name="ZoneTexte 126"/>
          <p:cNvSpPr txBox="1">
            <a:spLocks noChangeArrowheads="1"/>
          </p:cNvSpPr>
          <p:nvPr/>
        </p:nvSpPr>
        <p:spPr bwMode="auto">
          <a:xfrm>
            <a:off x="3433763" y="595313"/>
            <a:ext cx="80645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Cherbourg</a:t>
            </a:r>
          </a:p>
        </p:txBody>
      </p:sp>
      <p:sp>
        <p:nvSpPr>
          <p:cNvPr id="9241" name="ZoneTexte 128"/>
          <p:cNvSpPr txBox="1">
            <a:spLocks noChangeArrowheads="1"/>
          </p:cNvSpPr>
          <p:nvPr/>
        </p:nvSpPr>
        <p:spPr bwMode="auto">
          <a:xfrm>
            <a:off x="3862388" y="952500"/>
            <a:ext cx="665162"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Saint Lô</a:t>
            </a:r>
          </a:p>
        </p:txBody>
      </p:sp>
      <p:sp>
        <p:nvSpPr>
          <p:cNvPr id="132" name="Ellipse 131"/>
          <p:cNvSpPr/>
          <p:nvPr/>
        </p:nvSpPr>
        <p:spPr bwMode="auto">
          <a:xfrm>
            <a:off x="3933825" y="1500188"/>
            <a:ext cx="142875" cy="14287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243" name="ZoneTexte 132"/>
          <p:cNvSpPr txBox="1">
            <a:spLocks noChangeArrowheads="1"/>
          </p:cNvSpPr>
          <p:nvPr/>
        </p:nvSpPr>
        <p:spPr bwMode="auto">
          <a:xfrm>
            <a:off x="3362325" y="1357313"/>
            <a:ext cx="792163"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Avranches</a:t>
            </a:r>
          </a:p>
        </p:txBody>
      </p:sp>
      <p:sp>
        <p:nvSpPr>
          <p:cNvPr id="134" name="Ellipse 133"/>
          <p:cNvSpPr/>
          <p:nvPr/>
        </p:nvSpPr>
        <p:spPr bwMode="auto">
          <a:xfrm>
            <a:off x="6862763" y="3000375"/>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135" name="Ellipse 134"/>
          <p:cNvSpPr/>
          <p:nvPr/>
        </p:nvSpPr>
        <p:spPr bwMode="auto">
          <a:xfrm>
            <a:off x="6862763" y="3357563"/>
            <a:ext cx="142875" cy="14287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246" name="ZoneTexte 135"/>
          <p:cNvSpPr txBox="1">
            <a:spLocks noChangeArrowheads="1"/>
          </p:cNvSpPr>
          <p:nvPr/>
        </p:nvSpPr>
        <p:spPr bwMode="auto">
          <a:xfrm>
            <a:off x="6648450" y="2786063"/>
            <a:ext cx="595313"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Chalon</a:t>
            </a:r>
          </a:p>
        </p:txBody>
      </p:sp>
      <p:sp>
        <p:nvSpPr>
          <p:cNvPr id="9247" name="ZoneTexte 136"/>
          <p:cNvSpPr txBox="1">
            <a:spLocks noChangeArrowheads="1"/>
          </p:cNvSpPr>
          <p:nvPr/>
        </p:nvSpPr>
        <p:spPr bwMode="auto">
          <a:xfrm>
            <a:off x="6651625" y="3143250"/>
            <a:ext cx="581025"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Macon</a:t>
            </a:r>
          </a:p>
        </p:txBody>
      </p:sp>
      <p:sp>
        <p:nvSpPr>
          <p:cNvPr id="9248" name="ZoneTexte 137"/>
          <p:cNvSpPr txBox="1">
            <a:spLocks noChangeArrowheads="1"/>
          </p:cNvSpPr>
          <p:nvPr/>
        </p:nvSpPr>
        <p:spPr bwMode="auto">
          <a:xfrm>
            <a:off x="6648450" y="2309813"/>
            <a:ext cx="49530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Dijon</a:t>
            </a:r>
          </a:p>
        </p:txBody>
      </p:sp>
      <p:sp>
        <p:nvSpPr>
          <p:cNvPr id="142" name="Ellipse 141"/>
          <p:cNvSpPr/>
          <p:nvPr/>
        </p:nvSpPr>
        <p:spPr bwMode="auto">
          <a:xfrm>
            <a:off x="2862263" y="2143125"/>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144" name="Ellipse 143"/>
          <p:cNvSpPr/>
          <p:nvPr/>
        </p:nvSpPr>
        <p:spPr bwMode="auto">
          <a:xfrm>
            <a:off x="3648075" y="1643063"/>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146" name="Ellipse 145"/>
          <p:cNvSpPr/>
          <p:nvPr/>
        </p:nvSpPr>
        <p:spPr bwMode="auto">
          <a:xfrm>
            <a:off x="2505075" y="2143125"/>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fr-FR">
                <a:solidFill>
                  <a:srgbClr val="FFFFFF"/>
                </a:solidFill>
                <a:ea typeface="Arial" pitchFamily="-109" charset="0"/>
                <a:cs typeface="Arial" pitchFamily="-109" charset="0"/>
              </a:rPr>
              <a:t> </a:t>
            </a:r>
          </a:p>
        </p:txBody>
      </p:sp>
      <p:sp>
        <p:nvSpPr>
          <p:cNvPr id="148" name="Ellipse 147"/>
          <p:cNvSpPr/>
          <p:nvPr/>
        </p:nvSpPr>
        <p:spPr bwMode="auto">
          <a:xfrm>
            <a:off x="3076575" y="1928813"/>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253" name="ZoneTexte 149"/>
          <p:cNvSpPr txBox="1">
            <a:spLocks noChangeArrowheads="1"/>
          </p:cNvSpPr>
          <p:nvPr/>
        </p:nvSpPr>
        <p:spPr bwMode="auto">
          <a:xfrm>
            <a:off x="2605088" y="1643063"/>
            <a:ext cx="71120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St Brieuc</a:t>
            </a:r>
          </a:p>
        </p:txBody>
      </p:sp>
      <p:sp>
        <p:nvSpPr>
          <p:cNvPr id="9254" name="ZoneTexte 150"/>
          <p:cNvSpPr txBox="1">
            <a:spLocks noChangeArrowheads="1"/>
          </p:cNvSpPr>
          <p:nvPr/>
        </p:nvSpPr>
        <p:spPr bwMode="auto">
          <a:xfrm>
            <a:off x="3362325" y="1714500"/>
            <a:ext cx="633413"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St Malo</a:t>
            </a:r>
          </a:p>
        </p:txBody>
      </p:sp>
      <p:sp>
        <p:nvSpPr>
          <p:cNvPr id="9255" name="ZoneTexte 151"/>
          <p:cNvSpPr txBox="1">
            <a:spLocks noChangeArrowheads="1"/>
          </p:cNvSpPr>
          <p:nvPr/>
        </p:nvSpPr>
        <p:spPr bwMode="auto">
          <a:xfrm>
            <a:off x="3290888" y="1928813"/>
            <a:ext cx="611187"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Rennes </a:t>
            </a:r>
          </a:p>
        </p:txBody>
      </p:sp>
      <p:sp>
        <p:nvSpPr>
          <p:cNvPr id="9256" name="ZoneTexte 152"/>
          <p:cNvSpPr txBox="1">
            <a:spLocks noChangeArrowheads="1"/>
          </p:cNvSpPr>
          <p:nvPr/>
        </p:nvSpPr>
        <p:spPr bwMode="auto">
          <a:xfrm>
            <a:off x="1952625" y="1643063"/>
            <a:ext cx="492125"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Brest </a:t>
            </a:r>
          </a:p>
        </p:txBody>
      </p:sp>
      <p:sp>
        <p:nvSpPr>
          <p:cNvPr id="9257" name="ZoneTexte 153"/>
          <p:cNvSpPr txBox="1">
            <a:spLocks noChangeArrowheads="1"/>
          </p:cNvSpPr>
          <p:nvPr/>
        </p:nvSpPr>
        <p:spPr bwMode="auto">
          <a:xfrm>
            <a:off x="1719263" y="2214563"/>
            <a:ext cx="71120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Quimper </a:t>
            </a:r>
          </a:p>
        </p:txBody>
      </p:sp>
      <p:sp>
        <p:nvSpPr>
          <p:cNvPr id="9258" name="ZoneTexte 154"/>
          <p:cNvSpPr txBox="1">
            <a:spLocks noChangeArrowheads="1"/>
          </p:cNvSpPr>
          <p:nvPr/>
        </p:nvSpPr>
        <p:spPr bwMode="auto">
          <a:xfrm>
            <a:off x="2916238" y="2060575"/>
            <a:ext cx="608012"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Lorient</a:t>
            </a:r>
          </a:p>
        </p:txBody>
      </p:sp>
      <p:sp>
        <p:nvSpPr>
          <p:cNvPr id="9259" name="ZoneTexte 155"/>
          <p:cNvSpPr txBox="1">
            <a:spLocks noChangeArrowheads="1"/>
          </p:cNvSpPr>
          <p:nvPr/>
        </p:nvSpPr>
        <p:spPr bwMode="auto">
          <a:xfrm>
            <a:off x="3203575" y="2276475"/>
            <a:ext cx="663575" cy="261938"/>
          </a:xfrm>
          <a:prstGeom prst="rect">
            <a:avLst/>
          </a:prstGeom>
          <a:noFill/>
          <a:ln w="9525">
            <a:noFill/>
            <a:miter lim="800000"/>
            <a:headEnd/>
            <a:tailEnd/>
          </a:ln>
        </p:spPr>
        <p:txBody>
          <a:bodyPr>
            <a:spAutoFit/>
          </a:bodyPr>
          <a:lstStyle/>
          <a:p>
            <a:pPr defTabSz="457200"/>
            <a:r>
              <a:rPr lang="fr-FR" sz="1100">
                <a:solidFill>
                  <a:srgbClr val="000000"/>
                </a:solidFill>
                <a:latin typeface="Corbel" pitchFamily="34" charset="0"/>
                <a:ea typeface="MS PGothic" pitchFamily="34" charset="-128"/>
              </a:rPr>
              <a:t>Vannes</a:t>
            </a:r>
          </a:p>
        </p:txBody>
      </p:sp>
      <p:sp>
        <p:nvSpPr>
          <p:cNvPr id="9260" name="ZoneTexte 156"/>
          <p:cNvSpPr txBox="1">
            <a:spLocks noChangeArrowheads="1"/>
          </p:cNvSpPr>
          <p:nvPr/>
        </p:nvSpPr>
        <p:spPr bwMode="auto">
          <a:xfrm>
            <a:off x="2500313" y="1857375"/>
            <a:ext cx="623887"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Pontivy</a:t>
            </a:r>
          </a:p>
        </p:txBody>
      </p:sp>
      <p:sp>
        <p:nvSpPr>
          <p:cNvPr id="158" name="Ellipse 157"/>
          <p:cNvSpPr/>
          <p:nvPr/>
        </p:nvSpPr>
        <p:spPr bwMode="auto">
          <a:xfrm>
            <a:off x="5434013" y="2214563"/>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262" name="ZoneTexte 158"/>
          <p:cNvSpPr txBox="1">
            <a:spLocks noChangeArrowheads="1"/>
          </p:cNvSpPr>
          <p:nvPr/>
        </p:nvSpPr>
        <p:spPr bwMode="auto">
          <a:xfrm>
            <a:off x="5505450" y="2143125"/>
            <a:ext cx="638175"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Orléans</a:t>
            </a:r>
          </a:p>
        </p:txBody>
      </p:sp>
      <p:sp>
        <p:nvSpPr>
          <p:cNvPr id="160" name="Ellipse 159"/>
          <p:cNvSpPr/>
          <p:nvPr/>
        </p:nvSpPr>
        <p:spPr bwMode="auto">
          <a:xfrm>
            <a:off x="5791200" y="2786063"/>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264" name="ZoneTexte 160"/>
          <p:cNvSpPr txBox="1">
            <a:spLocks noChangeArrowheads="1"/>
          </p:cNvSpPr>
          <p:nvPr/>
        </p:nvSpPr>
        <p:spPr bwMode="auto">
          <a:xfrm>
            <a:off x="5576888" y="2928938"/>
            <a:ext cx="66675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Bourges</a:t>
            </a:r>
          </a:p>
        </p:txBody>
      </p:sp>
      <p:sp>
        <p:nvSpPr>
          <p:cNvPr id="162" name="Ellipse 161"/>
          <p:cNvSpPr/>
          <p:nvPr/>
        </p:nvSpPr>
        <p:spPr bwMode="auto">
          <a:xfrm>
            <a:off x="5219700" y="1928813"/>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266" name="ZoneTexte 162"/>
          <p:cNvSpPr txBox="1">
            <a:spLocks noChangeArrowheads="1"/>
          </p:cNvSpPr>
          <p:nvPr/>
        </p:nvSpPr>
        <p:spPr bwMode="auto">
          <a:xfrm>
            <a:off x="5291138" y="1928813"/>
            <a:ext cx="682625"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Chartres</a:t>
            </a:r>
          </a:p>
        </p:txBody>
      </p:sp>
      <p:sp>
        <p:nvSpPr>
          <p:cNvPr id="164" name="Ellipse 163"/>
          <p:cNvSpPr/>
          <p:nvPr/>
        </p:nvSpPr>
        <p:spPr bwMode="auto">
          <a:xfrm>
            <a:off x="5300663" y="3071813"/>
            <a:ext cx="142875" cy="14287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268" name="ZoneTexte 164"/>
          <p:cNvSpPr txBox="1">
            <a:spLocks noChangeArrowheads="1"/>
          </p:cNvSpPr>
          <p:nvPr/>
        </p:nvSpPr>
        <p:spPr bwMode="auto">
          <a:xfrm>
            <a:off x="4791075" y="2857500"/>
            <a:ext cx="933450"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Châteauroux</a:t>
            </a:r>
          </a:p>
        </p:txBody>
      </p:sp>
      <p:sp>
        <p:nvSpPr>
          <p:cNvPr id="9269" name="ZoneTexte 165"/>
          <p:cNvSpPr txBox="1">
            <a:spLocks noChangeArrowheads="1"/>
          </p:cNvSpPr>
          <p:nvPr/>
        </p:nvSpPr>
        <p:spPr bwMode="auto">
          <a:xfrm>
            <a:off x="4791075" y="2571750"/>
            <a:ext cx="506413"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Tours</a:t>
            </a:r>
          </a:p>
        </p:txBody>
      </p:sp>
      <p:sp>
        <p:nvSpPr>
          <p:cNvPr id="9270" name="ZoneTexte 166"/>
          <p:cNvSpPr txBox="1">
            <a:spLocks noChangeArrowheads="1"/>
          </p:cNvSpPr>
          <p:nvPr/>
        </p:nvSpPr>
        <p:spPr bwMode="auto">
          <a:xfrm>
            <a:off x="4862513" y="1738313"/>
            <a:ext cx="534987"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Dreux</a:t>
            </a:r>
          </a:p>
        </p:txBody>
      </p:sp>
      <p:sp>
        <p:nvSpPr>
          <p:cNvPr id="168" name="Ellipse 167"/>
          <p:cNvSpPr/>
          <p:nvPr/>
        </p:nvSpPr>
        <p:spPr bwMode="auto">
          <a:xfrm>
            <a:off x="6862763" y="785813"/>
            <a:ext cx="142875" cy="14287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dirty="0">
              <a:solidFill>
                <a:srgbClr val="00B050"/>
              </a:solidFill>
              <a:ea typeface="Arial" pitchFamily="-109" charset="0"/>
              <a:cs typeface="Arial" pitchFamily="-109" charset="0"/>
            </a:endParaRPr>
          </a:p>
        </p:txBody>
      </p:sp>
      <p:sp>
        <p:nvSpPr>
          <p:cNvPr id="9272" name="ZoneTexte 169"/>
          <p:cNvSpPr txBox="1">
            <a:spLocks noChangeArrowheads="1"/>
          </p:cNvSpPr>
          <p:nvPr/>
        </p:nvSpPr>
        <p:spPr bwMode="auto">
          <a:xfrm>
            <a:off x="6940550" y="795338"/>
            <a:ext cx="80010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Charleville</a:t>
            </a:r>
          </a:p>
        </p:txBody>
      </p:sp>
      <p:sp>
        <p:nvSpPr>
          <p:cNvPr id="171" name="Ellipse 170"/>
          <p:cNvSpPr/>
          <p:nvPr/>
        </p:nvSpPr>
        <p:spPr bwMode="auto">
          <a:xfrm>
            <a:off x="6648450" y="1143000"/>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274" name="ZoneTexte 171"/>
          <p:cNvSpPr txBox="1">
            <a:spLocks noChangeArrowheads="1"/>
          </p:cNvSpPr>
          <p:nvPr/>
        </p:nvSpPr>
        <p:spPr bwMode="auto">
          <a:xfrm>
            <a:off x="6362700" y="1309688"/>
            <a:ext cx="542925"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Reims</a:t>
            </a:r>
          </a:p>
        </p:txBody>
      </p:sp>
      <p:sp>
        <p:nvSpPr>
          <p:cNvPr id="173" name="Ellipse 172"/>
          <p:cNvSpPr/>
          <p:nvPr/>
        </p:nvSpPr>
        <p:spPr bwMode="auto">
          <a:xfrm>
            <a:off x="6577013" y="1928813"/>
            <a:ext cx="142875" cy="142875"/>
          </a:xfrm>
          <a:prstGeom prst="ellipse">
            <a:avLst/>
          </a:prstGeom>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276" name="ZoneTexte 173"/>
          <p:cNvSpPr txBox="1">
            <a:spLocks noChangeArrowheads="1"/>
          </p:cNvSpPr>
          <p:nvPr/>
        </p:nvSpPr>
        <p:spPr bwMode="auto">
          <a:xfrm>
            <a:off x="6634163" y="1881188"/>
            <a:ext cx="57150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Troyes</a:t>
            </a:r>
          </a:p>
        </p:txBody>
      </p:sp>
      <p:sp>
        <p:nvSpPr>
          <p:cNvPr id="9277" name="ZoneTexte 176"/>
          <p:cNvSpPr txBox="1">
            <a:spLocks noChangeArrowheads="1"/>
          </p:cNvSpPr>
          <p:nvPr/>
        </p:nvSpPr>
        <p:spPr bwMode="auto">
          <a:xfrm>
            <a:off x="7434263" y="2667000"/>
            <a:ext cx="750887"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Besançon</a:t>
            </a:r>
          </a:p>
        </p:txBody>
      </p:sp>
      <p:sp>
        <p:nvSpPr>
          <p:cNvPr id="178" name="Ellipse 177"/>
          <p:cNvSpPr/>
          <p:nvPr/>
        </p:nvSpPr>
        <p:spPr bwMode="auto">
          <a:xfrm>
            <a:off x="7005638" y="2500313"/>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179" name="Ellipse 178"/>
          <p:cNvSpPr/>
          <p:nvPr/>
        </p:nvSpPr>
        <p:spPr bwMode="auto">
          <a:xfrm>
            <a:off x="7934325" y="2286000"/>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280" name="ZoneTexte 179"/>
          <p:cNvSpPr txBox="1">
            <a:spLocks noChangeArrowheads="1"/>
          </p:cNvSpPr>
          <p:nvPr/>
        </p:nvSpPr>
        <p:spPr bwMode="auto">
          <a:xfrm>
            <a:off x="7505700" y="2286000"/>
            <a:ext cx="595313"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Belfort</a:t>
            </a:r>
          </a:p>
        </p:txBody>
      </p:sp>
      <p:sp>
        <p:nvSpPr>
          <p:cNvPr id="9281" name="ZoneTexte 180"/>
          <p:cNvSpPr txBox="1">
            <a:spLocks noChangeArrowheads="1"/>
          </p:cNvSpPr>
          <p:nvPr/>
        </p:nvSpPr>
        <p:spPr bwMode="auto">
          <a:xfrm>
            <a:off x="4862513" y="881063"/>
            <a:ext cx="55880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Rouen</a:t>
            </a:r>
          </a:p>
        </p:txBody>
      </p:sp>
      <p:sp>
        <p:nvSpPr>
          <p:cNvPr id="185" name="Ellipse 184"/>
          <p:cNvSpPr/>
          <p:nvPr/>
        </p:nvSpPr>
        <p:spPr bwMode="auto">
          <a:xfrm>
            <a:off x="4719638" y="928688"/>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283" name="ZoneTexte 185"/>
          <p:cNvSpPr txBox="1">
            <a:spLocks noChangeArrowheads="1"/>
          </p:cNvSpPr>
          <p:nvPr/>
        </p:nvSpPr>
        <p:spPr bwMode="auto">
          <a:xfrm>
            <a:off x="4076700" y="785813"/>
            <a:ext cx="71120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Le Havre</a:t>
            </a:r>
          </a:p>
        </p:txBody>
      </p:sp>
      <p:sp>
        <p:nvSpPr>
          <p:cNvPr id="189" name="Ellipse 188"/>
          <p:cNvSpPr/>
          <p:nvPr/>
        </p:nvSpPr>
        <p:spPr bwMode="auto">
          <a:xfrm>
            <a:off x="5300663" y="4071938"/>
            <a:ext cx="142875" cy="14287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285" name="ZoneTexte 189"/>
          <p:cNvSpPr txBox="1">
            <a:spLocks noChangeArrowheads="1"/>
          </p:cNvSpPr>
          <p:nvPr/>
        </p:nvSpPr>
        <p:spPr bwMode="auto">
          <a:xfrm>
            <a:off x="5219700" y="3643313"/>
            <a:ext cx="68580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Limoges</a:t>
            </a:r>
          </a:p>
        </p:txBody>
      </p:sp>
      <p:sp>
        <p:nvSpPr>
          <p:cNvPr id="9286" name="ZoneTexte 190"/>
          <p:cNvSpPr txBox="1">
            <a:spLocks noChangeArrowheads="1"/>
          </p:cNvSpPr>
          <p:nvPr/>
        </p:nvSpPr>
        <p:spPr bwMode="auto">
          <a:xfrm>
            <a:off x="5427663" y="4095750"/>
            <a:ext cx="492125"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Brive</a:t>
            </a:r>
          </a:p>
        </p:txBody>
      </p:sp>
      <p:sp>
        <p:nvSpPr>
          <p:cNvPr id="192" name="Ellipse 191"/>
          <p:cNvSpPr/>
          <p:nvPr/>
        </p:nvSpPr>
        <p:spPr>
          <a:xfrm>
            <a:off x="5148263" y="5072063"/>
            <a:ext cx="428625" cy="428625"/>
          </a:xfrm>
          <a:prstGeom prst="ellipse">
            <a:avLst/>
          </a:prstGeom>
          <a:solidFill>
            <a:srgbClr val="B9B9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194" name="Ellipse 193"/>
          <p:cNvSpPr/>
          <p:nvPr/>
        </p:nvSpPr>
        <p:spPr bwMode="auto">
          <a:xfrm>
            <a:off x="5076825" y="5429250"/>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195" name="Ellipse 194"/>
          <p:cNvSpPr/>
          <p:nvPr/>
        </p:nvSpPr>
        <p:spPr bwMode="auto">
          <a:xfrm>
            <a:off x="5148263" y="5500688"/>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196" name="Ellipse 195"/>
          <p:cNvSpPr/>
          <p:nvPr/>
        </p:nvSpPr>
        <p:spPr bwMode="auto">
          <a:xfrm>
            <a:off x="5862638" y="4786313"/>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291" name="ZoneTexte 196"/>
          <p:cNvSpPr txBox="1">
            <a:spLocks noChangeArrowheads="1"/>
          </p:cNvSpPr>
          <p:nvPr/>
        </p:nvSpPr>
        <p:spPr bwMode="auto">
          <a:xfrm>
            <a:off x="6148388" y="6143625"/>
            <a:ext cx="776287"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Perpignan</a:t>
            </a:r>
          </a:p>
        </p:txBody>
      </p:sp>
      <p:sp>
        <p:nvSpPr>
          <p:cNvPr id="9292" name="ZoneTexte 197"/>
          <p:cNvSpPr txBox="1">
            <a:spLocks noChangeArrowheads="1"/>
          </p:cNvSpPr>
          <p:nvPr/>
        </p:nvSpPr>
        <p:spPr bwMode="auto">
          <a:xfrm>
            <a:off x="4738688" y="5238750"/>
            <a:ext cx="723900"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Toulouse</a:t>
            </a:r>
          </a:p>
        </p:txBody>
      </p:sp>
      <p:sp>
        <p:nvSpPr>
          <p:cNvPr id="9293" name="ZoneTexte 198"/>
          <p:cNvSpPr txBox="1">
            <a:spLocks noChangeArrowheads="1"/>
          </p:cNvSpPr>
          <p:nvPr/>
        </p:nvSpPr>
        <p:spPr bwMode="auto">
          <a:xfrm>
            <a:off x="5340350" y="4643438"/>
            <a:ext cx="557213"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Rodez</a:t>
            </a:r>
          </a:p>
        </p:txBody>
      </p:sp>
      <p:sp>
        <p:nvSpPr>
          <p:cNvPr id="9294" name="ZoneTexte 199"/>
          <p:cNvSpPr txBox="1">
            <a:spLocks noChangeArrowheads="1"/>
          </p:cNvSpPr>
          <p:nvPr/>
        </p:nvSpPr>
        <p:spPr bwMode="auto">
          <a:xfrm>
            <a:off x="4238625" y="5738813"/>
            <a:ext cx="57150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Tarbes</a:t>
            </a:r>
          </a:p>
        </p:txBody>
      </p:sp>
      <p:sp>
        <p:nvSpPr>
          <p:cNvPr id="9295" name="ZoneTexte 200"/>
          <p:cNvSpPr txBox="1">
            <a:spLocks noChangeArrowheads="1"/>
          </p:cNvSpPr>
          <p:nvPr/>
        </p:nvSpPr>
        <p:spPr bwMode="auto">
          <a:xfrm>
            <a:off x="4452938" y="5143500"/>
            <a:ext cx="484187"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Auch</a:t>
            </a:r>
          </a:p>
        </p:txBody>
      </p:sp>
      <p:sp>
        <p:nvSpPr>
          <p:cNvPr id="202" name="Ellipse 201"/>
          <p:cNvSpPr/>
          <p:nvPr/>
        </p:nvSpPr>
        <p:spPr bwMode="auto">
          <a:xfrm>
            <a:off x="4433888" y="5643563"/>
            <a:ext cx="142875" cy="14287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203" name="Ellipse 202"/>
          <p:cNvSpPr/>
          <p:nvPr/>
        </p:nvSpPr>
        <p:spPr bwMode="auto">
          <a:xfrm>
            <a:off x="5148263" y="4714875"/>
            <a:ext cx="142875" cy="14287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298" name="ZoneTexte 205"/>
          <p:cNvSpPr txBox="1">
            <a:spLocks noChangeArrowheads="1"/>
          </p:cNvSpPr>
          <p:nvPr/>
        </p:nvSpPr>
        <p:spPr bwMode="auto">
          <a:xfrm>
            <a:off x="4862513" y="4524375"/>
            <a:ext cx="592137"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Cahors</a:t>
            </a:r>
          </a:p>
        </p:txBody>
      </p:sp>
      <p:sp>
        <p:nvSpPr>
          <p:cNvPr id="9299" name="ZoneTexte 206"/>
          <p:cNvSpPr txBox="1">
            <a:spLocks noChangeArrowheads="1"/>
          </p:cNvSpPr>
          <p:nvPr/>
        </p:nvSpPr>
        <p:spPr bwMode="auto">
          <a:xfrm>
            <a:off x="5005388" y="4929188"/>
            <a:ext cx="860425"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Montauban</a:t>
            </a:r>
          </a:p>
        </p:txBody>
      </p:sp>
      <p:sp>
        <p:nvSpPr>
          <p:cNvPr id="9300" name="ZoneTexte 207"/>
          <p:cNvSpPr txBox="1">
            <a:spLocks noChangeArrowheads="1"/>
          </p:cNvSpPr>
          <p:nvPr/>
        </p:nvSpPr>
        <p:spPr bwMode="auto">
          <a:xfrm>
            <a:off x="5862638" y="5072063"/>
            <a:ext cx="415925"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Albi</a:t>
            </a:r>
          </a:p>
        </p:txBody>
      </p:sp>
      <p:sp>
        <p:nvSpPr>
          <p:cNvPr id="209" name="Ellipse 208"/>
          <p:cNvSpPr/>
          <p:nvPr/>
        </p:nvSpPr>
        <p:spPr bwMode="auto">
          <a:xfrm>
            <a:off x="7148513" y="5143500"/>
            <a:ext cx="142875" cy="14287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212" name="Ellipse 211"/>
          <p:cNvSpPr/>
          <p:nvPr/>
        </p:nvSpPr>
        <p:spPr bwMode="auto">
          <a:xfrm>
            <a:off x="6862763" y="5213350"/>
            <a:ext cx="142875" cy="14446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03" name="ZoneTexte 212"/>
          <p:cNvSpPr txBox="1">
            <a:spLocks noChangeArrowheads="1"/>
          </p:cNvSpPr>
          <p:nvPr/>
        </p:nvSpPr>
        <p:spPr bwMode="auto">
          <a:xfrm>
            <a:off x="6291263" y="5500688"/>
            <a:ext cx="865187"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Montpellier</a:t>
            </a:r>
          </a:p>
        </p:txBody>
      </p:sp>
      <p:sp>
        <p:nvSpPr>
          <p:cNvPr id="9304" name="ZoneTexte 213"/>
          <p:cNvSpPr txBox="1">
            <a:spLocks noChangeArrowheads="1"/>
          </p:cNvSpPr>
          <p:nvPr/>
        </p:nvSpPr>
        <p:spPr bwMode="auto">
          <a:xfrm>
            <a:off x="6362700" y="5072063"/>
            <a:ext cx="560388"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Nîmes</a:t>
            </a:r>
          </a:p>
        </p:txBody>
      </p:sp>
      <p:sp>
        <p:nvSpPr>
          <p:cNvPr id="215" name="Ellipse 214"/>
          <p:cNvSpPr/>
          <p:nvPr/>
        </p:nvSpPr>
        <p:spPr bwMode="auto">
          <a:xfrm>
            <a:off x="5719763" y="5715000"/>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06" name="ZoneTexte 216"/>
          <p:cNvSpPr txBox="1">
            <a:spLocks noChangeArrowheads="1"/>
          </p:cNvSpPr>
          <p:nvPr/>
        </p:nvSpPr>
        <p:spPr bwMode="auto">
          <a:xfrm>
            <a:off x="5076825" y="5857875"/>
            <a:ext cx="928688"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Carcassonne</a:t>
            </a:r>
          </a:p>
        </p:txBody>
      </p:sp>
      <p:sp>
        <p:nvSpPr>
          <p:cNvPr id="218" name="Ellipse 217"/>
          <p:cNvSpPr/>
          <p:nvPr/>
        </p:nvSpPr>
        <p:spPr bwMode="auto">
          <a:xfrm>
            <a:off x="6219825" y="5643563"/>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08" name="ZoneTexte 218"/>
          <p:cNvSpPr txBox="1">
            <a:spLocks noChangeArrowheads="1"/>
          </p:cNvSpPr>
          <p:nvPr/>
        </p:nvSpPr>
        <p:spPr bwMode="auto">
          <a:xfrm>
            <a:off x="6291263" y="5715000"/>
            <a:ext cx="608012"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Béziers</a:t>
            </a:r>
          </a:p>
        </p:txBody>
      </p:sp>
      <p:sp>
        <p:nvSpPr>
          <p:cNvPr id="220" name="Ellipse 219"/>
          <p:cNvSpPr/>
          <p:nvPr/>
        </p:nvSpPr>
        <p:spPr bwMode="auto">
          <a:xfrm>
            <a:off x="7291388" y="3000375"/>
            <a:ext cx="142875" cy="14287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10" name="ZoneTexte 220"/>
          <p:cNvSpPr txBox="1">
            <a:spLocks noChangeArrowheads="1"/>
          </p:cNvSpPr>
          <p:nvPr/>
        </p:nvSpPr>
        <p:spPr bwMode="auto">
          <a:xfrm>
            <a:off x="7362825" y="2928938"/>
            <a:ext cx="1069975"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Lons le Saunier</a:t>
            </a:r>
          </a:p>
        </p:txBody>
      </p:sp>
      <p:sp>
        <p:nvSpPr>
          <p:cNvPr id="9311" name="ZoneTexte 221"/>
          <p:cNvSpPr txBox="1">
            <a:spLocks noChangeArrowheads="1"/>
          </p:cNvSpPr>
          <p:nvPr/>
        </p:nvSpPr>
        <p:spPr bwMode="auto">
          <a:xfrm>
            <a:off x="7934325" y="5643563"/>
            <a:ext cx="58420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Toulon</a:t>
            </a:r>
          </a:p>
        </p:txBody>
      </p:sp>
      <p:sp>
        <p:nvSpPr>
          <p:cNvPr id="9312" name="ZoneTexte 222"/>
          <p:cNvSpPr txBox="1">
            <a:spLocks noChangeArrowheads="1"/>
          </p:cNvSpPr>
          <p:nvPr/>
        </p:nvSpPr>
        <p:spPr bwMode="auto">
          <a:xfrm>
            <a:off x="8291513" y="5286375"/>
            <a:ext cx="454025"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Nice</a:t>
            </a:r>
          </a:p>
        </p:txBody>
      </p:sp>
      <p:sp>
        <p:nvSpPr>
          <p:cNvPr id="9313" name="ZoneTexte 223"/>
          <p:cNvSpPr txBox="1">
            <a:spLocks noChangeArrowheads="1"/>
          </p:cNvSpPr>
          <p:nvPr/>
        </p:nvSpPr>
        <p:spPr bwMode="auto">
          <a:xfrm>
            <a:off x="7005638" y="5715000"/>
            <a:ext cx="723900"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Marseille </a:t>
            </a:r>
          </a:p>
        </p:txBody>
      </p:sp>
      <p:sp>
        <p:nvSpPr>
          <p:cNvPr id="9314" name="ZoneTexte 225"/>
          <p:cNvSpPr txBox="1">
            <a:spLocks noChangeArrowheads="1"/>
          </p:cNvSpPr>
          <p:nvPr/>
        </p:nvSpPr>
        <p:spPr bwMode="auto">
          <a:xfrm>
            <a:off x="7459663" y="5214938"/>
            <a:ext cx="377825"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Aix</a:t>
            </a:r>
          </a:p>
        </p:txBody>
      </p:sp>
      <p:sp>
        <p:nvSpPr>
          <p:cNvPr id="9315" name="ZoneTexte 226"/>
          <p:cNvSpPr txBox="1">
            <a:spLocks noChangeArrowheads="1"/>
          </p:cNvSpPr>
          <p:nvPr/>
        </p:nvSpPr>
        <p:spPr bwMode="auto">
          <a:xfrm>
            <a:off x="7077075" y="4929188"/>
            <a:ext cx="668338"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Avignon</a:t>
            </a:r>
          </a:p>
        </p:txBody>
      </p:sp>
      <p:sp>
        <p:nvSpPr>
          <p:cNvPr id="228" name="Ellipse 227"/>
          <p:cNvSpPr/>
          <p:nvPr/>
        </p:nvSpPr>
        <p:spPr bwMode="auto">
          <a:xfrm>
            <a:off x="7791450" y="1285875"/>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17" name="ZoneTexte 228"/>
          <p:cNvSpPr txBox="1">
            <a:spLocks noChangeArrowheads="1"/>
          </p:cNvSpPr>
          <p:nvPr/>
        </p:nvSpPr>
        <p:spPr bwMode="auto">
          <a:xfrm>
            <a:off x="7808913" y="1095375"/>
            <a:ext cx="739775"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Freyming</a:t>
            </a:r>
          </a:p>
        </p:txBody>
      </p:sp>
      <p:sp>
        <p:nvSpPr>
          <p:cNvPr id="230" name="Ellipse 229"/>
          <p:cNvSpPr/>
          <p:nvPr/>
        </p:nvSpPr>
        <p:spPr bwMode="auto">
          <a:xfrm>
            <a:off x="7434263" y="1071563"/>
            <a:ext cx="142875" cy="14287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19" name="ZoneTexte 230"/>
          <p:cNvSpPr txBox="1">
            <a:spLocks noChangeArrowheads="1"/>
          </p:cNvSpPr>
          <p:nvPr/>
        </p:nvSpPr>
        <p:spPr bwMode="auto">
          <a:xfrm>
            <a:off x="7505700" y="952500"/>
            <a:ext cx="762000"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Thionville</a:t>
            </a:r>
          </a:p>
        </p:txBody>
      </p:sp>
      <p:sp>
        <p:nvSpPr>
          <p:cNvPr id="232" name="Ellipse 231"/>
          <p:cNvSpPr/>
          <p:nvPr/>
        </p:nvSpPr>
        <p:spPr bwMode="auto">
          <a:xfrm>
            <a:off x="7434263" y="1357313"/>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21" name="ZoneTexte 232"/>
          <p:cNvSpPr txBox="1">
            <a:spLocks noChangeArrowheads="1"/>
          </p:cNvSpPr>
          <p:nvPr/>
        </p:nvSpPr>
        <p:spPr bwMode="auto">
          <a:xfrm>
            <a:off x="7088188" y="1452563"/>
            <a:ext cx="48260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Metz</a:t>
            </a:r>
          </a:p>
        </p:txBody>
      </p:sp>
      <p:sp>
        <p:nvSpPr>
          <p:cNvPr id="234" name="Ellipse 233"/>
          <p:cNvSpPr/>
          <p:nvPr/>
        </p:nvSpPr>
        <p:spPr bwMode="auto">
          <a:xfrm>
            <a:off x="7577138" y="1643063"/>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23" name="ZoneTexte 234"/>
          <p:cNvSpPr txBox="1">
            <a:spLocks noChangeArrowheads="1"/>
          </p:cNvSpPr>
          <p:nvPr/>
        </p:nvSpPr>
        <p:spPr bwMode="auto">
          <a:xfrm>
            <a:off x="7505700" y="1785938"/>
            <a:ext cx="557213"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Nancy</a:t>
            </a:r>
          </a:p>
        </p:txBody>
      </p:sp>
      <p:sp>
        <p:nvSpPr>
          <p:cNvPr id="236" name="Ellipse 235"/>
          <p:cNvSpPr/>
          <p:nvPr/>
        </p:nvSpPr>
        <p:spPr bwMode="auto">
          <a:xfrm>
            <a:off x="7720013" y="2000250"/>
            <a:ext cx="142875" cy="14287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25" name="ZoneTexte 236"/>
          <p:cNvSpPr txBox="1">
            <a:spLocks noChangeArrowheads="1"/>
          </p:cNvSpPr>
          <p:nvPr/>
        </p:nvSpPr>
        <p:spPr bwMode="auto">
          <a:xfrm>
            <a:off x="7219950" y="2024063"/>
            <a:ext cx="54610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Epinal</a:t>
            </a:r>
          </a:p>
        </p:txBody>
      </p:sp>
      <p:sp>
        <p:nvSpPr>
          <p:cNvPr id="238" name="Ellipse 237"/>
          <p:cNvSpPr/>
          <p:nvPr/>
        </p:nvSpPr>
        <p:spPr>
          <a:xfrm>
            <a:off x="7577138" y="1143000"/>
            <a:ext cx="214312" cy="214313"/>
          </a:xfrm>
          <a:prstGeom prst="ellipse">
            <a:avLst/>
          </a:prstGeom>
          <a:solidFill>
            <a:srgbClr val="B9B9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27" name="ZoneTexte 238"/>
          <p:cNvSpPr txBox="1">
            <a:spLocks noChangeArrowheads="1"/>
          </p:cNvSpPr>
          <p:nvPr/>
        </p:nvSpPr>
        <p:spPr bwMode="auto">
          <a:xfrm>
            <a:off x="3576638" y="2571750"/>
            <a:ext cx="603250"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Nantes</a:t>
            </a:r>
          </a:p>
        </p:txBody>
      </p:sp>
      <p:sp>
        <p:nvSpPr>
          <p:cNvPr id="240" name="Ellipse 239"/>
          <p:cNvSpPr/>
          <p:nvPr/>
        </p:nvSpPr>
        <p:spPr bwMode="auto">
          <a:xfrm>
            <a:off x="3648075" y="3071813"/>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29" name="ZoneTexte 240"/>
          <p:cNvSpPr txBox="1">
            <a:spLocks noChangeArrowheads="1"/>
          </p:cNvSpPr>
          <p:nvPr/>
        </p:nvSpPr>
        <p:spPr bwMode="auto">
          <a:xfrm>
            <a:off x="2362200" y="3071813"/>
            <a:ext cx="1158875"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La Roche sur Yon</a:t>
            </a:r>
          </a:p>
        </p:txBody>
      </p:sp>
      <p:sp>
        <p:nvSpPr>
          <p:cNvPr id="9330" name="ZoneTexte 243"/>
          <p:cNvSpPr txBox="1">
            <a:spLocks noChangeArrowheads="1"/>
          </p:cNvSpPr>
          <p:nvPr/>
        </p:nvSpPr>
        <p:spPr bwMode="auto">
          <a:xfrm>
            <a:off x="3648075" y="2309813"/>
            <a:ext cx="598488"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Angers</a:t>
            </a:r>
          </a:p>
        </p:txBody>
      </p:sp>
      <p:sp>
        <p:nvSpPr>
          <p:cNvPr id="245" name="Ellipse 244"/>
          <p:cNvSpPr/>
          <p:nvPr/>
        </p:nvSpPr>
        <p:spPr bwMode="auto">
          <a:xfrm>
            <a:off x="4648200" y="2071688"/>
            <a:ext cx="142875" cy="142875"/>
          </a:xfrm>
          <a:prstGeom prst="ellipse">
            <a:avLst/>
          </a:prstGeom>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246" name="Ellipse 245"/>
          <p:cNvSpPr/>
          <p:nvPr/>
        </p:nvSpPr>
        <p:spPr bwMode="auto">
          <a:xfrm>
            <a:off x="4219575" y="2071688"/>
            <a:ext cx="142875" cy="142875"/>
          </a:xfrm>
          <a:prstGeom prst="ellipse">
            <a:avLst/>
          </a:prstGeom>
          <a:solidFill>
            <a:srgbClr val="009A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33" name="ZoneTexte 246"/>
          <p:cNvSpPr txBox="1">
            <a:spLocks noChangeArrowheads="1"/>
          </p:cNvSpPr>
          <p:nvPr/>
        </p:nvSpPr>
        <p:spPr bwMode="auto">
          <a:xfrm>
            <a:off x="3840163" y="2143125"/>
            <a:ext cx="495300"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Laval</a:t>
            </a:r>
          </a:p>
        </p:txBody>
      </p:sp>
      <p:sp>
        <p:nvSpPr>
          <p:cNvPr id="9334" name="ZoneTexte 247"/>
          <p:cNvSpPr txBox="1">
            <a:spLocks noChangeArrowheads="1"/>
          </p:cNvSpPr>
          <p:nvPr/>
        </p:nvSpPr>
        <p:spPr bwMode="auto">
          <a:xfrm>
            <a:off x="4362450" y="2214563"/>
            <a:ext cx="67310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Le Mans </a:t>
            </a:r>
          </a:p>
        </p:txBody>
      </p:sp>
      <p:sp>
        <p:nvSpPr>
          <p:cNvPr id="251" name="Ellipse 250"/>
          <p:cNvSpPr/>
          <p:nvPr/>
        </p:nvSpPr>
        <p:spPr bwMode="auto">
          <a:xfrm>
            <a:off x="6362700" y="1000125"/>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252" name="Ellipse 251"/>
          <p:cNvSpPr/>
          <p:nvPr/>
        </p:nvSpPr>
        <p:spPr bwMode="auto">
          <a:xfrm>
            <a:off x="6148388" y="714375"/>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253" name="Ellipse 252"/>
          <p:cNvSpPr/>
          <p:nvPr/>
        </p:nvSpPr>
        <p:spPr bwMode="auto">
          <a:xfrm>
            <a:off x="6005513" y="1000125"/>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254" name="Ellipse 253"/>
          <p:cNvSpPr/>
          <p:nvPr/>
        </p:nvSpPr>
        <p:spPr bwMode="auto">
          <a:xfrm>
            <a:off x="5576888" y="1000125"/>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256" name="Ellipse 255"/>
          <p:cNvSpPr/>
          <p:nvPr/>
        </p:nvSpPr>
        <p:spPr bwMode="auto">
          <a:xfrm>
            <a:off x="5791200" y="1152525"/>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257" name="Ellipse 256"/>
          <p:cNvSpPr/>
          <p:nvPr/>
        </p:nvSpPr>
        <p:spPr bwMode="auto">
          <a:xfrm>
            <a:off x="5719763" y="785813"/>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41" name="ZoneTexte 257"/>
          <p:cNvSpPr txBox="1">
            <a:spLocks noChangeArrowheads="1"/>
          </p:cNvSpPr>
          <p:nvPr/>
        </p:nvSpPr>
        <p:spPr bwMode="auto">
          <a:xfrm>
            <a:off x="5372100" y="571500"/>
            <a:ext cx="625475"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Amiens</a:t>
            </a:r>
          </a:p>
        </p:txBody>
      </p:sp>
      <p:sp>
        <p:nvSpPr>
          <p:cNvPr id="9342" name="ZoneTexte 258"/>
          <p:cNvSpPr txBox="1">
            <a:spLocks noChangeArrowheads="1"/>
          </p:cNvSpPr>
          <p:nvPr/>
        </p:nvSpPr>
        <p:spPr bwMode="auto">
          <a:xfrm>
            <a:off x="6156325" y="642938"/>
            <a:ext cx="81280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St Quentin</a:t>
            </a:r>
          </a:p>
        </p:txBody>
      </p:sp>
      <p:sp>
        <p:nvSpPr>
          <p:cNvPr id="9343" name="ZoneTexte 259"/>
          <p:cNvSpPr txBox="1">
            <a:spLocks noChangeArrowheads="1"/>
          </p:cNvSpPr>
          <p:nvPr/>
        </p:nvSpPr>
        <p:spPr bwMode="auto">
          <a:xfrm>
            <a:off x="5291138" y="952500"/>
            <a:ext cx="704850"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Beauvais</a:t>
            </a:r>
          </a:p>
        </p:txBody>
      </p:sp>
      <p:sp>
        <p:nvSpPr>
          <p:cNvPr id="9344" name="ZoneTexte 260"/>
          <p:cNvSpPr txBox="1">
            <a:spLocks noChangeArrowheads="1"/>
          </p:cNvSpPr>
          <p:nvPr/>
        </p:nvSpPr>
        <p:spPr bwMode="auto">
          <a:xfrm>
            <a:off x="5881688" y="1381125"/>
            <a:ext cx="450850"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Creil</a:t>
            </a:r>
          </a:p>
        </p:txBody>
      </p:sp>
      <p:sp>
        <p:nvSpPr>
          <p:cNvPr id="9345" name="ZoneTexte 261"/>
          <p:cNvSpPr txBox="1">
            <a:spLocks noChangeArrowheads="1"/>
          </p:cNvSpPr>
          <p:nvPr/>
        </p:nvSpPr>
        <p:spPr bwMode="auto">
          <a:xfrm>
            <a:off x="6034088" y="809625"/>
            <a:ext cx="865187"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Compiègne</a:t>
            </a:r>
          </a:p>
        </p:txBody>
      </p:sp>
      <p:sp>
        <p:nvSpPr>
          <p:cNvPr id="9346" name="ZoneTexte 262"/>
          <p:cNvSpPr txBox="1">
            <a:spLocks noChangeArrowheads="1"/>
          </p:cNvSpPr>
          <p:nvPr/>
        </p:nvSpPr>
        <p:spPr bwMode="auto">
          <a:xfrm>
            <a:off x="6076950" y="1071563"/>
            <a:ext cx="69215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Soissons</a:t>
            </a:r>
          </a:p>
        </p:txBody>
      </p:sp>
      <p:sp>
        <p:nvSpPr>
          <p:cNvPr id="264" name="Ellipse 263"/>
          <p:cNvSpPr/>
          <p:nvPr/>
        </p:nvSpPr>
        <p:spPr bwMode="auto">
          <a:xfrm>
            <a:off x="4648200" y="3786188"/>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48" name="ZoneTexte 264"/>
          <p:cNvSpPr txBox="1">
            <a:spLocks noChangeArrowheads="1"/>
          </p:cNvSpPr>
          <p:nvPr/>
        </p:nvSpPr>
        <p:spPr bwMode="auto">
          <a:xfrm>
            <a:off x="4287838" y="3571875"/>
            <a:ext cx="865187"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Angoulême</a:t>
            </a:r>
          </a:p>
        </p:txBody>
      </p:sp>
      <p:sp>
        <p:nvSpPr>
          <p:cNvPr id="267" name="Ellipse 266"/>
          <p:cNvSpPr/>
          <p:nvPr/>
        </p:nvSpPr>
        <p:spPr bwMode="auto">
          <a:xfrm>
            <a:off x="4648200" y="3143250"/>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50" name="ZoneTexte 267"/>
          <p:cNvSpPr txBox="1">
            <a:spLocks noChangeArrowheads="1"/>
          </p:cNvSpPr>
          <p:nvPr/>
        </p:nvSpPr>
        <p:spPr bwMode="auto">
          <a:xfrm>
            <a:off x="3076575" y="3571875"/>
            <a:ext cx="865188"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La Rochelle</a:t>
            </a:r>
          </a:p>
        </p:txBody>
      </p:sp>
      <p:sp>
        <p:nvSpPr>
          <p:cNvPr id="9351" name="ZoneTexte 268"/>
          <p:cNvSpPr txBox="1">
            <a:spLocks noChangeArrowheads="1"/>
          </p:cNvSpPr>
          <p:nvPr/>
        </p:nvSpPr>
        <p:spPr bwMode="auto">
          <a:xfrm>
            <a:off x="4383088" y="2928938"/>
            <a:ext cx="623887"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Poitiers </a:t>
            </a:r>
          </a:p>
        </p:txBody>
      </p:sp>
      <p:sp>
        <p:nvSpPr>
          <p:cNvPr id="9352" name="ZoneTexte 270"/>
          <p:cNvSpPr txBox="1">
            <a:spLocks noChangeArrowheads="1"/>
          </p:cNvSpPr>
          <p:nvPr/>
        </p:nvSpPr>
        <p:spPr bwMode="auto">
          <a:xfrm>
            <a:off x="3808413" y="3286125"/>
            <a:ext cx="492125"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Niort</a:t>
            </a:r>
          </a:p>
        </p:txBody>
      </p:sp>
      <p:sp>
        <p:nvSpPr>
          <p:cNvPr id="9353" name="ZoneTexte 271"/>
          <p:cNvSpPr txBox="1">
            <a:spLocks noChangeArrowheads="1"/>
          </p:cNvSpPr>
          <p:nvPr/>
        </p:nvSpPr>
        <p:spPr bwMode="auto">
          <a:xfrm>
            <a:off x="7219950" y="3286125"/>
            <a:ext cx="539750"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Bourg</a:t>
            </a:r>
          </a:p>
        </p:txBody>
      </p:sp>
      <p:sp>
        <p:nvSpPr>
          <p:cNvPr id="273" name="Ellipse 272"/>
          <p:cNvSpPr/>
          <p:nvPr/>
        </p:nvSpPr>
        <p:spPr bwMode="auto">
          <a:xfrm>
            <a:off x="7077075" y="4071938"/>
            <a:ext cx="142875" cy="142875"/>
          </a:xfrm>
          <a:prstGeom prst="ellipse">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274" name="Ellipse 273"/>
          <p:cNvSpPr/>
          <p:nvPr/>
        </p:nvSpPr>
        <p:spPr>
          <a:xfrm>
            <a:off x="7005638" y="3857625"/>
            <a:ext cx="285750" cy="214313"/>
          </a:xfrm>
          <a:prstGeom prst="ellipse">
            <a:avLst/>
          </a:prstGeom>
          <a:solidFill>
            <a:srgbClr val="C1C1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275" name="Ellipse 274"/>
          <p:cNvSpPr/>
          <p:nvPr/>
        </p:nvSpPr>
        <p:spPr bwMode="auto">
          <a:xfrm>
            <a:off x="7005638" y="3786188"/>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57" name="ZoneTexte 275"/>
          <p:cNvSpPr txBox="1">
            <a:spLocks noChangeArrowheads="1"/>
          </p:cNvSpPr>
          <p:nvPr/>
        </p:nvSpPr>
        <p:spPr bwMode="auto">
          <a:xfrm>
            <a:off x="7077075" y="3738563"/>
            <a:ext cx="468313"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Lyon</a:t>
            </a:r>
          </a:p>
        </p:txBody>
      </p:sp>
      <p:sp>
        <p:nvSpPr>
          <p:cNvPr id="9358" name="ZoneTexte 276"/>
          <p:cNvSpPr txBox="1">
            <a:spLocks noChangeArrowheads="1"/>
          </p:cNvSpPr>
          <p:nvPr/>
        </p:nvSpPr>
        <p:spPr bwMode="auto">
          <a:xfrm>
            <a:off x="6242050" y="4095750"/>
            <a:ext cx="800100"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St Etienne</a:t>
            </a:r>
          </a:p>
        </p:txBody>
      </p:sp>
      <p:sp>
        <p:nvSpPr>
          <p:cNvPr id="9359" name="ZoneTexte 277"/>
          <p:cNvSpPr txBox="1">
            <a:spLocks noChangeArrowheads="1"/>
          </p:cNvSpPr>
          <p:nvPr/>
        </p:nvSpPr>
        <p:spPr bwMode="auto">
          <a:xfrm>
            <a:off x="7577138" y="4024313"/>
            <a:ext cx="73660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Grenoble</a:t>
            </a:r>
          </a:p>
        </p:txBody>
      </p:sp>
      <p:sp>
        <p:nvSpPr>
          <p:cNvPr id="279" name="Ellipse 278"/>
          <p:cNvSpPr/>
          <p:nvPr/>
        </p:nvSpPr>
        <p:spPr bwMode="auto">
          <a:xfrm>
            <a:off x="7729538" y="3571875"/>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61" name="ZoneTexte 279"/>
          <p:cNvSpPr txBox="1">
            <a:spLocks noChangeArrowheads="1"/>
          </p:cNvSpPr>
          <p:nvPr/>
        </p:nvSpPr>
        <p:spPr bwMode="auto">
          <a:xfrm>
            <a:off x="7648575" y="3786188"/>
            <a:ext cx="790575"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Chambéry</a:t>
            </a:r>
          </a:p>
        </p:txBody>
      </p:sp>
      <p:sp>
        <p:nvSpPr>
          <p:cNvPr id="9362" name="ZoneTexte 280"/>
          <p:cNvSpPr txBox="1">
            <a:spLocks noChangeArrowheads="1"/>
          </p:cNvSpPr>
          <p:nvPr/>
        </p:nvSpPr>
        <p:spPr bwMode="auto">
          <a:xfrm>
            <a:off x="7850188" y="3595688"/>
            <a:ext cx="623887"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Annecy</a:t>
            </a:r>
          </a:p>
        </p:txBody>
      </p:sp>
      <p:sp>
        <p:nvSpPr>
          <p:cNvPr id="287" name="Ellipse 286"/>
          <p:cNvSpPr/>
          <p:nvPr/>
        </p:nvSpPr>
        <p:spPr bwMode="auto">
          <a:xfrm>
            <a:off x="7005638" y="3643313"/>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64" name="ZoneTexte 287"/>
          <p:cNvSpPr txBox="1">
            <a:spLocks noChangeArrowheads="1"/>
          </p:cNvSpPr>
          <p:nvPr/>
        </p:nvSpPr>
        <p:spPr bwMode="auto">
          <a:xfrm>
            <a:off x="6791325" y="3500438"/>
            <a:ext cx="890588"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Villefranche</a:t>
            </a:r>
          </a:p>
        </p:txBody>
      </p:sp>
      <p:sp>
        <p:nvSpPr>
          <p:cNvPr id="290" name="Ellipse 289"/>
          <p:cNvSpPr/>
          <p:nvPr/>
        </p:nvSpPr>
        <p:spPr>
          <a:xfrm>
            <a:off x="7148513" y="4286250"/>
            <a:ext cx="214312" cy="214313"/>
          </a:xfrm>
          <a:prstGeom prst="ellipse">
            <a:avLst/>
          </a:prstGeom>
          <a:solidFill>
            <a:srgbClr val="C1C1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66" name="ZoneTexte 288"/>
          <p:cNvSpPr txBox="1">
            <a:spLocks noChangeArrowheads="1"/>
          </p:cNvSpPr>
          <p:nvPr/>
        </p:nvSpPr>
        <p:spPr bwMode="auto">
          <a:xfrm>
            <a:off x="6862763" y="4238625"/>
            <a:ext cx="595312"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Vienne</a:t>
            </a:r>
          </a:p>
        </p:txBody>
      </p:sp>
      <p:sp>
        <p:nvSpPr>
          <p:cNvPr id="9367" name="ZoneTexte 290"/>
          <p:cNvSpPr txBox="1">
            <a:spLocks noChangeArrowheads="1"/>
          </p:cNvSpPr>
          <p:nvPr/>
        </p:nvSpPr>
        <p:spPr bwMode="auto">
          <a:xfrm>
            <a:off x="7291388" y="4357688"/>
            <a:ext cx="658812"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Romans</a:t>
            </a:r>
          </a:p>
        </p:txBody>
      </p:sp>
      <p:sp>
        <p:nvSpPr>
          <p:cNvPr id="9368" name="ZoneTexte 292"/>
          <p:cNvSpPr txBox="1">
            <a:spLocks noChangeArrowheads="1"/>
          </p:cNvSpPr>
          <p:nvPr/>
        </p:nvSpPr>
        <p:spPr bwMode="auto">
          <a:xfrm>
            <a:off x="8362950" y="1714500"/>
            <a:ext cx="831850"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Strasbourg </a:t>
            </a:r>
          </a:p>
        </p:txBody>
      </p:sp>
      <p:sp>
        <p:nvSpPr>
          <p:cNvPr id="9369" name="ZoneTexte 293"/>
          <p:cNvSpPr txBox="1">
            <a:spLocks noChangeArrowheads="1"/>
          </p:cNvSpPr>
          <p:nvPr/>
        </p:nvSpPr>
        <p:spPr bwMode="auto">
          <a:xfrm>
            <a:off x="8240713" y="2071688"/>
            <a:ext cx="60960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Colmar</a:t>
            </a:r>
          </a:p>
        </p:txBody>
      </p:sp>
      <p:sp>
        <p:nvSpPr>
          <p:cNvPr id="9370" name="ZoneTexte 294"/>
          <p:cNvSpPr txBox="1">
            <a:spLocks noChangeArrowheads="1"/>
          </p:cNvSpPr>
          <p:nvPr/>
        </p:nvSpPr>
        <p:spPr bwMode="auto">
          <a:xfrm>
            <a:off x="8291513" y="2309813"/>
            <a:ext cx="76200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Mulhouse</a:t>
            </a:r>
          </a:p>
        </p:txBody>
      </p:sp>
      <p:sp>
        <p:nvSpPr>
          <p:cNvPr id="9371" name="ZoneTexte 295"/>
          <p:cNvSpPr txBox="1">
            <a:spLocks noChangeArrowheads="1"/>
          </p:cNvSpPr>
          <p:nvPr/>
        </p:nvSpPr>
        <p:spPr bwMode="auto">
          <a:xfrm>
            <a:off x="5934075" y="-47625"/>
            <a:ext cx="839788"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Dunkerque</a:t>
            </a:r>
          </a:p>
        </p:txBody>
      </p:sp>
      <p:sp>
        <p:nvSpPr>
          <p:cNvPr id="9372" name="ZoneTexte 296"/>
          <p:cNvSpPr txBox="1">
            <a:spLocks noChangeArrowheads="1"/>
          </p:cNvSpPr>
          <p:nvPr/>
        </p:nvSpPr>
        <p:spPr bwMode="auto">
          <a:xfrm>
            <a:off x="6148388" y="95250"/>
            <a:ext cx="428625"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Lille</a:t>
            </a:r>
          </a:p>
        </p:txBody>
      </p:sp>
      <p:sp>
        <p:nvSpPr>
          <p:cNvPr id="298" name="Ellipse 297"/>
          <p:cNvSpPr/>
          <p:nvPr/>
        </p:nvSpPr>
        <p:spPr bwMode="auto">
          <a:xfrm>
            <a:off x="5872163" y="152400"/>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299" name="Ellipse 298"/>
          <p:cNvSpPr/>
          <p:nvPr/>
        </p:nvSpPr>
        <p:spPr bwMode="auto">
          <a:xfrm>
            <a:off x="6024563" y="214313"/>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75" name="ZoneTexte 299"/>
          <p:cNvSpPr txBox="1">
            <a:spLocks noChangeArrowheads="1"/>
          </p:cNvSpPr>
          <p:nvPr/>
        </p:nvSpPr>
        <p:spPr bwMode="auto">
          <a:xfrm>
            <a:off x="6302375" y="249238"/>
            <a:ext cx="658813"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Roubaix</a:t>
            </a:r>
          </a:p>
        </p:txBody>
      </p:sp>
      <p:sp>
        <p:nvSpPr>
          <p:cNvPr id="302" name="Ellipse 301"/>
          <p:cNvSpPr/>
          <p:nvPr/>
        </p:nvSpPr>
        <p:spPr bwMode="auto">
          <a:xfrm>
            <a:off x="5576888" y="71438"/>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303" name="Ellipse 302"/>
          <p:cNvSpPr/>
          <p:nvPr/>
        </p:nvSpPr>
        <p:spPr bwMode="auto">
          <a:xfrm>
            <a:off x="5434013" y="152400"/>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78" name="ZoneTexte 303"/>
          <p:cNvSpPr txBox="1">
            <a:spLocks noChangeArrowheads="1"/>
          </p:cNvSpPr>
          <p:nvPr/>
        </p:nvSpPr>
        <p:spPr bwMode="auto">
          <a:xfrm>
            <a:off x="4926013" y="0"/>
            <a:ext cx="528637"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Calais</a:t>
            </a:r>
          </a:p>
        </p:txBody>
      </p:sp>
      <p:sp>
        <p:nvSpPr>
          <p:cNvPr id="9379" name="ZoneTexte 304"/>
          <p:cNvSpPr txBox="1">
            <a:spLocks noChangeArrowheads="1"/>
          </p:cNvSpPr>
          <p:nvPr/>
        </p:nvSpPr>
        <p:spPr bwMode="auto">
          <a:xfrm>
            <a:off x="4722813" y="166688"/>
            <a:ext cx="74930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Boulogne</a:t>
            </a:r>
          </a:p>
        </p:txBody>
      </p:sp>
      <p:sp>
        <p:nvSpPr>
          <p:cNvPr id="9380" name="ZoneTexte 305"/>
          <p:cNvSpPr txBox="1">
            <a:spLocks noChangeArrowheads="1"/>
          </p:cNvSpPr>
          <p:nvPr/>
        </p:nvSpPr>
        <p:spPr bwMode="auto">
          <a:xfrm>
            <a:off x="6542088" y="357188"/>
            <a:ext cx="957262"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Valenciennes</a:t>
            </a:r>
          </a:p>
        </p:txBody>
      </p:sp>
      <p:sp>
        <p:nvSpPr>
          <p:cNvPr id="9381" name="ZoneTexte 306"/>
          <p:cNvSpPr txBox="1">
            <a:spLocks noChangeArrowheads="1"/>
          </p:cNvSpPr>
          <p:nvPr/>
        </p:nvSpPr>
        <p:spPr bwMode="auto">
          <a:xfrm>
            <a:off x="6505575" y="452438"/>
            <a:ext cx="81280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Maubeuge</a:t>
            </a:r>
          </a:p>
        </p:txBody>
      </p:sp>
      <p:sp>
        <p:nvSpPr>
          <p:cNvPr id="9382" name="ZoneTexte 307"/>
          <p:cNvSpPr txBox="1">
            <a:spLocks noChangeArrowheads="1"/>
          </p:cNvSpPr>
          <p:nvPr/>
        </p:nvSpPr>
        <p:spPr bwMode="auto">
          <a:xfrm>
            <a:off x="4875213" y="319088"/>
            <a:ext cx="68580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Béthune</a:t>
            </a:r>
          </a:p>
        </p:txBody>
      </p:sp>
      <p:sp>
        <p:nvSpPr>
          <p:cNvPr id="9383" name="ZoneTexte 308"/>
          <p:cNvSpPr txBox="1">
            <a:spLocks noChangeArrowheads="1"/>
          </p:cNvSpPr>
          <p:nvPr/>
        </p:nvSpPr>
        <p:spPr bwMode="auto">
          <a:xfrm>
            <a:off x="5729288" y="285750"/>
            <a:ext cx="460375"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Lens</a:t>
            </a:r>
          </a:p>
        </p:txBody>
      </p:sp>
      <p:sp>
        <p:nvSpPr>
          <p:cNvPr id="268" name="Ellipse 267"/>
          <p:cNvSpPr/>
          <p:nvPr/>
        </p:nvSpPr>
        <p:spPr bwMode="auto">
          <a:xfrm>
            <a:off x="7229475" y="4429125"/>
            <a:ext cx="142875" cy="142875"/>
          </a:xfrm>
          <a:prstGeom prst="ellipse">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269" name="Ellipse 268"/>
          <p:cNvSpPr/>
          <p:nvPr/>
        </p:nvSpPr>
        <p:spPr bwMode="auto">
          <a:xfrm>
            <a:off x="7005638" y="4714875"/>
            <a:ext cx="142875" cy="142875"/>
          </a:xfrm>
          <a:prstGeom prst="ellipse">
            <a:avLst/>
          </a:prstGeom>
          <a:solidFill>
            <a:srgbClr val="009A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86" name="ZoneTexte 290"/>
          <p:cNvSpPr txBox="1">
            <a:spLocks noChangeArrowheads="1"/>
          </p:cNvSpPr>
          <p:nvPr/>
        </p:nvSpPr>
        <p:spPr bwMode="auto">
          <a:xfrm>
            <a:off x="7219950" y="4500563"/>
            <a:ext cx="658813"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Valence</a:t>
            </a:r>
          </a:p>
        </p:txBody>
      </p:sp>
      <p:sp>
        <p:nvSpPr>
          <p:cNvPr id="9387" name="ZoneTexte 290"/>
          <p:cNvSpPr txBox="1">
            <a:spLocks noChangeArrowheads="1"/>
          </p:cNvSpPr>
          <p:nvPr/>
        </p:nvSpPr>
        <p:spPr bwMode="auto">
          <a:xfrm>
            <a:off x="7077075" y="4714875"/>
            <a:ext cx="877888"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Montélimar </a:t>
            </a:r>
          </a:p>
        </p:txBody>
      </p:sp>
      <p:sp>
        <p:nvSpPr>
          <p:cNvPr id="276" name="Ellipse 275"/>
          <p:cNvSpPr/>
          <p:nvPr/>
        </p:nvSpPr>
        <p:spPr bwMode="auto">
          <a:xfrm>
            <a:off x="7515225" y="2362200"/>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89" name="ZoneTexte 139"/>
          <p:cNvSpPr txBox="1">
            <a:spLocks noChangeArrowheads="1"/>
          </p:cNvSpPr>
          <p:nvPr/>
        </p:nvSpPr>
        <p:spPr bwMode="auto">
          <a:xfrm>
            <a:off x="7100888" y="2667000"/>
            <a:ext cx="466725"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Dole</a:t>
            </a:r>
          </a:p>
        </p:txBody>
      </p:sp>
      <p:sp>
        <p:nvSpPr>
          <p:cNvPr id="278" name="Ellipse 277"/>
          <p:cNvSpPr/>
          <p:nvPr/>
        </p:nvSpPr>
        <p:spPr bwMode="auto">
          <a:xfrm>
            <a:off x="7077075" y="1285875"/>
            <a:ext cx="142875" cy="142875"/>
          </a:xfrm>
          <a:prstGeom prst="ellipse">
            <a:avLst/>
          </a:prstGeom>
          <a:solidFill>
            <a:srgbClr val="009A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391" name="ZoneTexte 232"/>
          <p:cNvSpPr txBox="1">
            <a:spLocks noChangeArrowheads="1"/>
          </p:cNvSpPr>
          <p:nvPr/>
        </p:nvSpPr>
        <p:spPr bwMode="auto">
          <a:xfrm>
            <a:off x="7088188" y="1452563"/>
            <a:ext cx="482600"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Metz</a:t>
            </a:r>
          </a:p>
        </p:txBody>
      </p:sp>
      <p:sp>
        <p:nvSpPr>
          <p:cNvPr id="9392" name="ZoneTexte 232"/>
          <p:cNvSpPr txBox="1">
            <a:spLocks noChangeArrowheads="1"/>
          </p:cNvSpPr>
          <p:nvPr/>
        </p:nvSpPr>
        <p:spPr bwMode="auto">
          <a:xfrm>
            <a:off x="6862763" y="1071563"/>
            <a:ext cx="604837"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Verdun </a:t>
            </a:r>
          </a:p>
        </p:txBody>
      </p:sp>
      <p:sp>
        <p:nvSpPr>
          <p:cNvPr id="9393" name="ZoneTexte 280"/>
          <p:cNvSpPr txBox="1">
            <a:spLocks noChangeArrowheads="1"/>
          </p:cNvSpPr>
          <p:nvPr/>
        </p:nvSpPr>
        <p:spPr bwMode="auto">
          <a:xfrm>
            <a:off x="1147763" y="3416300"/>
            <a:ext cx="1674812" cy="369888"/>
          </a:xfrm>
          <a:prstGeom prst="rect">
            <a:avLst/>
          </a:prstGeom>
          <a:noFill/>
          <a:ln w="9525">
            <a:noFill/>
            <a:miter lim="800000"/>
            <a:headEnd/>
            <a:tailEnd/>
          </a:ln>
        </p:spPr>
        <p:txBody>
          <a:bodyPr wrap="none">
            <a:spAutoFit/>
          </a:bodyPr>
          <a:lstStyle/>
          <a:p>
            <a:pPr defTabSz="457200"/>
            <a:r>
              <a:rPr lang="fr-FR">
                <a:solidFill>
                  <a:srgbClr val="000000"/>
                </a:solidFill>
                <a:latin typeface="Corbel" pitchFamily="34" charset="0"/>
                <a:ea typeface="MS PGothic" pitchFamily="34" charset="-128"/>
              </a:rPr>
              <a:t>UNV reconnues</a:t>
            </a:r>
          </a:p>
        </p:txBody>
      </p:sp>
      <p:sp>
        <p:nvSpPr>
          <p:cNvPr id="9394" name="ZoneTexte 282"/>
          <p:cNvSpPr txBox="1">
            <a:spLocks noChangeArrowheads="1"/>
          </p:cNvSpPr>
          <p:nvPr/>
        </p:nvSpPr>
        <p:spPr bwMode="auto">
          <a:xfrm>
            <a:off x="1177925" y="3786188"/>
            <a:ext cx="1435100" cy="369887"/>
          </a:xfrm>
          <a:prstGeom prst="rect">
            <a:avLst/>
          </a:prstGeom>
          <a:noFill/>
          <a:ln w="9525">
            <a:noFill/>
            <a:miter lim="800000"/>
            <a:headEnd/>
            <a:tailEnd/>
          </a:ln>
        </p:spPr>
        <p:txBody>
          <a:bodyPr wrap="none">
            <a:spAutoFit/>
          </a:bodyPr>
          <a:lstStyle/>
          <a:p>
            <a:pPr defTabSz="457200"/>
            <a:r>
              <a:rPr lang="fr-FR">
                <a:solidFill>
                  <a:srgbClr val="000000"/>
                </a:solidFill>
                <a:latin typeface="Corbel" pitchFamily="34" charset="0"/>
                <a:ea typeface="MS PGothic" pitchFamily="34" charset="-128"/>
              </a:rPr>
              <a:t>UNV prévues</a:t>
            </a:r>
          </a:p>
        </p:txBody>
      </p:sp>
      <p:sp>
        <p:nvSpPr>
          <p:cNvPr id="284" name="Ellipse 283"/>
          <p:cNvSpPr/>
          <p:nvPr/>
        </p:nvSpPr>
        <p:spPr bwMode="auto">
          <a:xfrm>
            <a:off x="5505450" y="1285875"/>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286" name="Ellipse 285"/>
          <p:cNvSpPr/>
          <p:nvPr/>
        </p:nvSpPr>
        <p:spPr bwMode="auto">
          <a:xfrm>
            <a:off x="5595938" y="1519238"/>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288" name="Ellipse 287"/>
          <p:cNvSpPr/>
          <p:nvPr/>
        </p:nvSpPr>
        <p:spPr bwMode="auto">
          <a:xfrm>
            <a:off x="5748338" y="1671638"/>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289" name="Ellipse 288"/>
          <p:cNvSpPr/>
          <p:nvPr/>
        </p:nvSpPr>
        <p:spPr bwMode="auto">
          <a:xfrm>
            <a:off x="5900738" y="1824038"/>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291" name="Ellipse 290"/>
          <p:cNvSpPr/>
          <p:nvPr/>
        </p:nvSpPr>
        <p:spPr bwMode="auto">
          <a:xfrm>
            <a:off x="6053138" y="1500188"/>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292" name="Ellipse 291"/>
          <p:cNvSpPr/>
          <p:nvPr/>
        </p:nvSpPr>
        <p:spPr bwMode="auto">
          <a:xfrm>
            <a:off x="5719763" y="1500188"/>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293" name="Ellipse 292"/>
          <p:cNvSpPr/>
          <p:nvPr/>
        </p:nvSpPr>
        <p:spPr bwMode="auto">
          <a:xfrm>
            <a:off x="5862638" y="1714500"/>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294" name="Ellipse 293"/>
          <p:cNvSpPr/>
          <p:nvPr/>
        </p:nvSpPr>
        <p:spPr bwMode="auto">
          <a:xfrm>
            <a:off x="5648325" y="1643063"/>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295" name="Ellipse 294"/>
          <p:cNvSpPr/>
          <p:nvPr/>
        </p:nvSpPr>
        <p:spPr bwMode="auto">
          <a:xfrm>
            <a:off x="5719763" y="1571625"/>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296" name="Ellipse 295"/>
          <p:cNvSpPr/>
          <p:nvPr/>
        </p:nvSpPr>
        <p:spPr bwMode="auto">
          <a:xfrm>
            <a:off x="5934075" y="1643063"/>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297" name="Ellipse 296"/>
          <p:cNvSpPr/>
          <p:nvPr/>
        </p:nvSpPr>
        <p:spPr bwMode="auto">
          <a:xfrm>
            <a:off x="5934075" y="1571625"/>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300" name="Ellipse 299"/>
          <p:cNvSpPr/>
          <p:nvPr/>
        </p:nvSpPr>
        <p:spPr bwMode="auto">
          <a:xfrm>
            <a:off x="5862638" y="1428750"/>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301" name="Ellipse 300"/>
          <p:cNvSpPr/>
          <p:nvPr/>
        </p:nvSpPr>
        <p:spPr bwMode="auto">
          <a:xfrm>
            <a:off x="5862638" y="1571625"/>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fr-FR">
                <a:solidFill>
                  <a:srgbClr val="FFFFFF"/>
                </a:solidFill>
                <a:ea typeface="Arial" pitchFamily="-109" charset="0"/>
                <a:cs typeface="Arial" pitchFamily="-109" charset="0"/>
              </a:rPr>
              <a:t> </a:t>
            </a:r>
          </a:p>
        </p:txBody>
      </p:sp>
      <p:sp>
        <p:nvSpPr>
          <p:cNvPr id="304" name="Ellipse 303"/>
          <p:cNvSpPr/>
          <p:nvPr/>
        </p:nvSpPr>
        <p:spPr bwMode="auto">
          <a:xfrm>
            <a:off x="5719763" y="1500188"/>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305" name="Ellipse 304"/>
          <p:cNvSpPr/>
          <p:nvPr/>
        </p:nvSpPr>
        <p:spPr bwMode="auto">
          <a:xfrm>
            <a:off x="5434013" y="1500188"/>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306" name="Ellipse 305"/>
          <p:cNvSpPr/>
          <p:nvPr/>
        </p:nvSpPr>
        <p:spPr bwMode="auto">
          <a:xfrm>
            <a:off x="7862888" y="5572125"/>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309" name="Ellipse 308"/>
          <p:cNvSpPr/>
          <p:nvPr/>
        </p:nvSpPr>
        <p:spPr bwMode="auto">
          <a:xfrm>
            <a:off x="6434138" y="5357813"/>
            <a:ext cx="142875" cy="14446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310" name="Ellipse 309"/>
          <p:cNvSpPr/>
          <p:nvPr/>
        </p:nvSpPr>
        <p:spPr bwMode="auto">
          <a:xfrm flipH="1" flipV="1">
            <a:off x="5791200" y="5143500"/>
            <a:ext cx="144463" cy="14446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311" name="Ellipse 310"/>
          <p:cNvSpPr/>
          <p:nvPr/>
        </p:nvSpPr>
        <p:spPr bwMode="auto">
          <a:xfrm flipH="1" flipV="1">
            <a:off x="5076825" y="5072063"/>
            <a:ext cx="144463" cy="14446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414" name="ZoneTexte 236"/>
          <p:cNvSpPr txBox="1">
            <a:spLocks noChangeArrowheads="1"/>
          </p:cNvSpPr>
          <p:nvPr/>
        </p:nvSpPr>
        <p:spPr bwMode="auto">
          <a:xfrm>
            <a:off x="7051675" y="2179638"/>
            <a:ext cx="573088" cy="261937"/>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Vesoul</a:t>
            </a:r>
          </a:p>
        </p:txBody>
      </p:sp>
      <p:sp>
        <p:nvSpPr>
          <p:cNvPr id="258" name="Ellipse 257"/>
          <p:cNvSpPr/>
          <p:nvPr/>
        </p:nvSpPr>
        <p:spPr bwMode="auto">
          <a:xfrm>
            <a:off x="2700338" y="2133600"/>
            <a:ext cx="142875" cy="14287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416" name="Rectangle 258"/>
          <p:cNvSpPr>
            <a:spLocks noChangeArrowheads="1"/>
          </p:cNvSpPr>
          <p:nvPr/>
        </p:nvSpPr>
        <p:spPr bwMode="auto">
          <a:xfrm>
            <a:off x="2339975" y="2276475"/>
            <a:ext cx="812800" cy="261938"/>
          </a:xfrm>
          <a:prstGeom prst="rect">
            <a:avLst/>
          </a:prstGeom>
          <a:noFill/>
          <a:ln w="9525">
            <a:noFill/>
            <a:miter lim="800000"/>
            <a:headEnd/>
            <a:tailEnd/>
          </a:ln>
        </p:spPr>
        <p:txBody>
          <a:bodyPr wrap="none">
            <a:spAutoFit/>
          </a:bodyPr>
          <a:lstStyle/>
          <a:p>
            <a:r>
              <a:rPr lang="fr-FR" sz="1100">
                <a:solidFill>
                  <a:srgbClr val="000000"/>
                </a:solidFill>
                <a:latin typeface="Corbel" pitchFamily="34" charset="0"/>
                <a:ea typeface="MS PGothic" pitchFamily="34" charset="-128"/>
              </a:rPr>
              <a:t>Quimperlé</a:t>
            </a:r>
          </a:p>
        </p:txBody>
      </p:sp>
      <p:sp>
        <p:nvSpPr>
          <p:cNvPr id="260" name="Ellipse 259"/>
          <p:cNvSpPr/>
          <p:nvPr/>
        </p:nvSpPr>
        <p:spPr bwMode="auto">
          <a:xfrm>
            <a:off x="5148263" y="1196975"/>
            <a:ext cx="142875" cy="14287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dirty="0">
              <a:solidFill>
                <a:srgbClr val="00B050"/>
              </a:solidFill>
              <a:ea typeface="Arial" pitchFamily="-109" charset="0"/>
              <a:cs typeface="Arial" pitchFamily="-109" charset="0"/>
            </a:endParaRPr>
          </a:p>
        </p:txBody>
      </p:sp>
      <p:sp>
        <p:nvSpPr>
          <p:cNvPr id="9418" name="ZoneTexte 180"/>
          <p:cNvSpPr txBox="1">
            <a:spLocks noChangeArrowheads="1"/>
          </p:cNvSpPr>
          <p:nvPr/>
        </p:nvSpPr>
        <p:spPr bwMode="auto">
          <a:xfrm>
            <a:off x="4787900" y="1196975"/>
            <a:ext cx="582613" cy="261938"/>
          </a:xfrm>
          <a:prstGeom prst="rect">
            <a:avLst/>
          </a:prstGeom>
          <a:noFill/>
          <a:ln w="9525">
            <a:noFill/>
            <a:miter lim="800000"/>
            <a:headEnd/>
            <a:tailEnd/>
          </a:ln>
        </p:spPr>
        <p:txBody>
          <a:bodyPr wrap="none">
            <a:spAutoFit/>
          </a:bodyPr>
          <a:lstStyle/>
          <a:p>
            <a:pPr defTabSz="457200"/>
            <a:r>
              <a:rPr lang="fr-FR" sz="1100">
                <a:solidFill>
                  <a:srgbClr val="000000"/>
                </a:solidFill>
                <a:latin typeface="Corbel" pitchFamily="34" charset="0"/>
                <a:ea typeface="MS PGothic" pitchFamily="34" charset="-128"/>
              </a:rPr>
              <a:t>Evreux</a:t>
            </a:r>
          </a:p>
        </p:txBody>
      </p:sp>
      <p:sp>
        <p:nvSpPr>
          <p:cNvPr id="211" name="Ellipse 210"/>
          <p:cNvSpPr/>
          <p:nvPr/>
        </p:nvSpPr>
        <p:spPr bwMode="auto">
          <a:xfrm>
            <a:off x="6505575" y="5356225"/>
            <a:ext cx="142875" cy="14446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fr-FR">
              <a:solidFill>
                <a:srgbClr val="FFFFFF"/>
              </a:solidFill>
              <a:ea typeface="Arial" pitchFamily="-109" charset="0"/>
              <a:cs typeface="Arial" pitchFamily="-109" charset="0"/>
            </a:endParaRPr>
          </a:p>
        </p:txBody>
      </p:sp>
      <p:sp>
        <p:nvSpPr>
          <p:cNvPr id="9420" name="ZoneTexte 261"/>
          <p:cNvSpPr txBox="1">
            <a:spLocks noChangeArrowheads="1"/>
          </p:cNvSpPr>
          <p:nvPr/>
        </p:nvSpPr>
        <p:spPr bwMode="auto">
          <a:xfrm>
            <a:off x="8675688" y="6165850"/>
            <a:ext cx="217487" cy="368300"/>
          </a:xfrm>
          <a:prstGeom prst="rect">
            <a:avLst/>
          </a:prstGeom>
          <a:noFill/>
          <a:ln w="9525">
            <a:noFill/>
            <a:miter lim="800000"/>
            <a:headEnd/>
            <a:tailEnd/>
          </a:ln>
        </p:spPr>
        <p:txBody>
          <a:bodyPr>
            <a:spAutoFit/>
          </a:bodyPr>
          <a:lstStyle/>
          <a:p>
            <a:r>
              <a:rPr lang="fr-FR">
                <a:latin typeface="Calibri" pitchFamily="34" charset="0"/>
              </a:rPr>
              <a:t>0</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5513" y="0"/>
            <a:ext cx="6959600" cy="1052513"/>
          </a:xfrm>
        </p:spPr>
        <p:txBody>
          <a:bodyPr/>
          <a:lstStyle/>
          <a:p>
            <a:pPr fontAlgn="auto">
              <a:spcAft>
                <a:spcPts val="0"/>
              </a:spcAft>
              <a:defRPr/>
            </a:pPr>
            <a:r>
              <a:rPr lang="fr-FR" dirty="0" smtClean="0"/>
              <a:t>Résultats (5) : </a:t>
            </a:r>
            <a:r>
              <a:rPr lang="fr-FR" dirty="0">
                <a:solidFill>
                  <a:srgbClr val="FF0000"/>
                </a:solidFill>
              </a:rPr>
              <a:t>taux de procédure </a:t>
            </a:r>
            <a:endParaRPr lang="fr-FR" dirty="0"/>
          </a:p>
        </p:txBody>
      </p:sp>
      <p:sp>
        <p:nvSpPr>
          <p:cNvPr id="31746" name="Espace réservé du contenu 2"/>
          <p:cNvSpPr>
            <a:spLocks noGrp="1"/>
          </p:cNvSpPr>
          <p:nvPr>
            <p:ph idx="1"/>
          </p:nvPr>
        </p:nvSpPr>
        <p:spPr>
          <a:xfrm>
            <a:off x="250825" y="1341438"/>
            <a:ext cx="7273925" cy="719137"/>
          </a:xfrm>
        </p:spPr>
        <p:txBody>
          <a:bodyPr/>
          <a:lstStyle/>
          <a:p>
            <a:r>
              <a:rPr lang="fr-FR" sz="2800" smtClean="0"/>
              <a:t>56 procédures / 119 adressés</a:t>
            </a:r>
            <a:endParaRPr lang="fr-FR" sz="2800" smtClean="0">
              <a:solidFill>
                <a:srgbClr val="FF0000"/>
              </a:solidFill>
            </a:endParaRPr>
          </a:p>
        </p:txBody>
      </p:sp>
      <p:graphicFrame>
        <p:nvGraphicFramePr>
          <p:cNvPr id="31747" name="Espace réservé du contenu 3"/>
          <p:cNvGraphicFramePr>
            <a:graphicFrameLocks/>
          </p:cNvGraphicFramePr>
          <p:nvPr/>
        </p:nvGraphicFramePr>
        <p:xfrm>
          <a:off x="488950" y="1938338"/>
          <a:ext cx="8382000" cy="4710112"/>
        </p:xfrm>
        <a:graphic>
          <a:graphicData uri="http://schemas.openxmlformats.org/presentationml/2006/ole">
            <p:oleObj spid="_x0000_s31747" r:id="rId3" imgW="8382727" imgH="4712616" progId="Excel.Chart.8">
              <p:embed/>
            </p:oleObj>
          </a:graphicData>
        </a:graphic>
      </p:graphicFrame>
      <p:sp>
        <p:nvSpPr>
          <p:cNvPr id="31748" name="ZoneTexte 4"/>
          <p:cNvSpPr txBox="1">
            <a:spLocks noChangeArrowheads="1"/>
          </p:cNvSpPr>
          <p:nvPr/>
        </p:nvSpPr>
        <p:spPr bwMode="auto">
          <a:xfrm>
            <a:off x="6588125" y="2852738"/>
            <a:ext cx="1204913" cy="584200"/>
          </a:xfrm>
          <a:prstGeom prst="rect">
            <a:avLst/>
          </a:prstGeom>
          <a:noFill/>
          <a:ln w="9525">
            <a:noFill/>
            <a:miter lim="800000"/>
            <a:headEnd/>
            <a:tailEnd/>
          </a:ln>
        </p:spPr>
        <p:txBody>
          <a:bodyPr wrap="none">
            <a:spAutoFit/>
          </a:bodyPr>
          <a:lstStyle/>
          <a:p>
            <a:r>
              <a:rPr lang="fr-FR" sz="3200" b="1">
                <a:solidFill>
                  <a:srgbClr val="FF0000"/>
                </a:solidFill>
                <a:latin typeface="Calibri" pitchFamily="34" charset="0"/>
              </a:rPr>
              <a:t>47,1%</a:t>
            </a:r>
            <a:endParaRPr lang="fr-FR" sz="3200" b="1">
              <a:latin typeface="Calibr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5513" y="0"/>
            <a:ext cx="6959600" cy="1052513"/>
          </a:xfrm>
        </p:spPr>
        <p:txBody>
          <a:bodyPr/>
          <a:lstStyle/>
          <a:p>
            <a:pPr fontAlgn="auto">
              <a:spcAft>
                <a:spcPts val="0"/>
              </a:spcAft>
              <a:defRPr/>
            </a:pPr>
            <a:r>
              <a:rPr lang="fr-FR" dirty="0" smtClean="0"/>
              <a:t>Résultats (7) : </a:t>
            </a:r>
            <a:r>
              <a:rPr lang="fr-FR" dirty="0">
                <a:solidFill>
                  <a:srgbClr val="FF0000"/>
                </a:solidFill>
              </a:rPr>
              <a:t>taux de procédure </a:t>
            </a:r>
            <a:endParaRPr lang="fr-FR" dirty="0"/>
          </a:p>
        </p:txBody>
      </p:sp>
      <p:sp>
        <p:nvSpPr>
          <p:cNvPr id="32770" name="Espace réservé du contenu 2"/>
          <p:cNvSpPr>
            <a:spLocks noGrp="1"/>
          </p:cNvSpPr>
          <p:nvPr>
            <p:ph idx="1"/>
          </p:nvPr>
        </p:nvSpPr>
        <p:spPr>
          <a:xfrm>
            <a:off x="250825" y="1341438"/>
            <a:ext cx="7273925" cy="719137"/>
          </a:xfrm>
        </p:spPr>
        <p:txBody>
          <a:bodyPr/>
          <a:lstStyle/>
          <a:p>
            <a:r>
              <a:rPr lang="fr-FR" sz="2800" smtClean="0"/>
              <a:t>56 procédures / 203 éligibles</a:t>
            </a:r>
            <a:endParaRPr lang="fr-FR" sz="2800" smtClean="0">
              <a:solidFill>
                <a:srgbClr val="FF0000"/>
              </a:solidFill>
            </a:endParaRPr>
          </a:p>
        </p:txBody>
      </p:sp>
      <p:graphicFrame>
        <p:nvGraphicFramePr>
          <p:cNvPr id="32771" name="Espace réservé du contenu 3"/>
          <p:cNvGraphicFramePr>
            <a:graphicFrameLocks/>
          </p:cNvGraphicFramePr>
          <p:nvPr/>
        </p:nvGraphicFramePr>
        <p:xfrm>
          <a:off x="488950" y="1938338"/>
          <a:ext cx="8382000" cy="4710112"/>
        </p:xfrm>
        <a:graphic>
          <a:graphicData uri="http://schemas.openxmlformats.org/presentationml/2006/ole">
            <p:oleObj spid="_x0000_s32771" r:id="rId3" imgW="8382727" imgH="4712616" progId="Excel.Chart.8">
              <p:embed/>
            </p:oleObj>
          </a:graphicData>
        </a:graphic>
      </p:graphicFrame>
      <p:sp>
        <p:nvSpPr>
          <p:cNvPr id="32772" name="ZoneTexte 4"/>
          <p:cNvSpPr txBox="1">
            <a:spLocks noChangeArrowheads="1"/>
          </p:cNvSpPr>
          <p:nvPr/>
        </p:nvSpPr>
        <p:spPr bwMode="auto">
          <a:xfrm>
            <a:off x="6588125" y="2852738"/>
            <a:ext cx="1306513" cy="584200"/>
          </a:xfrm>
          <a:prstGeom prst="rect">
            <a:avLst/>
          </a:prstGeom>
          <a:noFill/>
          <a:ln w="9525">
            <a:noFill/>
            <a:miter lim="800000"/>
            <a:headEnd/>
            <a:tailEnd/>
          </a:ln>
        </p:spPr>
        <p:txBody>
          <a:bodyPr wrap="none">
            <a:spAutoFit/>
          </a:bodyPr>
          <a:lstStyle/>
          <a:p>
            <a:r>
              <a:rPr lang="fr-FR" sz="3200" b="1">
                <a:solidFill>
                  <a:srgbClr val="FF0000"/>
                </a:solidFill>
                <a:latin typeface="Calibri" pitchFamily="34" charset="0"/>
              </a:rPr>
              <a:t>27,6 %</a:t>
            </a:r>
            <a:endParaRPr lang="fr-FR" sz="3200" b="1">
              <a:latin typeface="Calibri"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3" name="Espace réservé du contenu 3"/>
          <p:cNvGraphicFramePr>
            <a:graphicFrameLocks noGrp="1"/>
          </p:cNvGraphicFramePr>
          <p:nvPr>
            <p:ph idx="1"/>
          </p:nvPr>
        </p:nvGraphicFramePr>
        <p:xfrm>
          <a:off x="128588" y="1865313"/>
          <a:ext cx="8670925" cy="4783137"/>
        </p:xfrm>
        <a:graphic>
          <a:graphicData uri="http://schemas.openxmlformats.org/presentationml/2006/ole">
            <p:oleObj spid="_x0000_s33793" r:id="rId3" imgW="8669263" imgH="4785775" progId="Excel.Chart.8">
              <p:embed/>
            </p:oleObj>
          </a:graphicData>
        </a:graphic>
      </p:graphicFrame>
      <p:sp>
        <p:nvSpPr>
          <p:cNvPr id="5" name="Titre 1"/>
          <p:cNvSpPr>
            <a:spLocks noGrp="1"/>
          </p:cNvSpPr>
          <p:nvPr>
            <p:ph type="title"/>
          </p:nvPr>
        </p:nvSpPr>
        <p:spPr>
          <a:xfrm>
            <a:off x="2339975" y="0"/>
            <a:ext cx="6815138" cy="1052513"/>
          </a:xfrm>
        </p:spPr>
        <p:txBody>
          <a:bodyPr>
            <a:normAutofit fontScale="90000"/>
          </a:bodyPr>
          <a:lstStyle/>
          <a:p>
            <a:pPr fontAlgn="auto">
              <a:spcAft>
                <a:spcPts val="0"/>
              </a:spcAft>
              <a:defRPr/>
            </a:pPr>
            <a:r>
              <a:rPr lang="fr-FR" dirty="0" smtClean="0"/>
              <a:t>Résultats (6) : </a:t>
            </a:r>
            <a:r>
              <a:rPr lang="fr-FR" dirty="0" smtClean="0">
                <a:solidFill>
                  <a:srgbClr val="FF0000"/>
                </a:solidFill>
              </a:rPr>
              <a:t>raison de l’absence de procédure </a:t>
            </a:r>
            <a:r>
              <a:rPr lang="fr-FR" dirty="0" smtClean="0"/>
              <a:t>lors de transfert</a:t>
            </a:r>
            <a:endParaRPr lang="fr-FR" dirty="0"/>
          </a:p>
        </p:txBody>
      </p:sp>
      <p:sp>
        <p:nvSpPr>
          <p:cNvPr id="33795" name="Espace réservé du contenu 2"/>
          <p:cNvSpPr txBox="1">
            <a:spLocks/>
          </p:cNvSpPr>
          <p:nvPr/>
        </p:nvSpPr>
        <p:spPr bwMode="auto">
          <a:xfrm>
            <a:off x="250825" y="1341438"/>
            <a:ext cx="7273925" cy="719137"/>
          </a:xfrm>
          <a:prstGeom prst="rect">
            <a:avLst/>
          </a:prstGeom>
          <a:noFill/>
          <a:ln w="9525">
            <a:noFill/>
            <a:miter lim="800000"/>
            <a:headEnd/>
            <a:tailEnd/>
          </a:ln>
        </p:spPr>
        <p:txBody>
          <a:bodyPr/>
          <a:lstStyle/>
          <a:p>
            <a:pPr marL="342900" indent="-342900">
              <a:spcBef>
                <a:spcPct val="20000"/>
              </a:spcBef>
              <a:buFont typeface="Arial" charset="0"/>
              <a:buChar char="•"/>
            </a:pPr>
            <a:r>
              <a:rPr lang="fr-FR" sz="2800" b="1">
                <a:latin typeface="Calibri" pitchFamily="34" charset="0"/>
              </a:rPr>
              <a:t>53 transferts sans procédure / 119 </a:t>
            </a:r>
            <a:r>
              <a:rPr lang="fr-FR" sz="2800" b="1">
                <a:solidFill>
                  <a:srgbClr val="FF0000"/>
                </a:solidFill>
                <a:latin typeface="Calibri" pitchFamily="34" charset="0"/>
              </a:rPr>
              <a:t>(52,9 %)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5513" y="0"/>
            <a:ext cx="6959600" cy="1052513"/>
          </a:xfrm>
        </p:spPr>
        <p:txBody>
          <a:bodyPr>
            <a:normAutofit fontScale="90000"/>
          </a:bodyPr>
          <a:lstStyle/>
          <a:p>
            <a:pPr fontAlgn="auto">
              <a:spcAft>
                <a:spcPts val="0"/>
              </a:spcAft>
              <a:defRPr/>
            </a:pPr>
            <a:r>
              <a:rPr lang="fr-FR" dirty="0" smtClean="0"/>
              <a:t>Résultats (8) : </a:t>
            </a:r>
            <a:r>
              <a:rPr lang="fr-FR" dirty="0">
                <a:solidFill>
                  <a:srgbClr val="FF0000"/>
                </a:solidFill>
              </a:rPr>
              <a:t>taux de </a:t>
            </a:r>
            <a:r>
              <a:rPr lang="fr-FR" dirty="0" err="1" smtClean="0">
                <a:solidFill>
                  <a:srgbClr val="FF0000"/>
                </a:solidFill>
              </a:rPr>
              <a:t>recanalisation</a:t>
            </a:r>
            <a:r>
              <a:rPr lang="fr-FR" dirty="0" smtClean="0">
                <a:solidFill>
                  <a:srgbClr val="FF0000"/>
                </a:solidFill>
              </a:rPr>
              <a:t> </a:t>
            </a:r>
            <a:endParaRPr lang="fr-FR" dirty="0"/>
          </a:p>
        </p:txBody>
      </p:sp>
      <p:sp>
        <p:nvSpPr>
          <p:cNvPr id="34818" name="Espace réservé du contenu 2"/>
          <p:cNvSpPr>
            <a:spLocks noGrp="1"/>
          </p:cNvSpPr>
          <p:nvPr>
            <p:ph idx="1"/>
          </p:nvPr>
        </p:nvSpPr>
        <p:spPr>
          <a:xfrm>
            <a:off x="250825" y="1341438"/>
            <a:ext cx="8569325" cy="574675"/>
          </a:xfrm>
        </p:spPr>
        <p:txBody>
          <a:bodyPr/>
          <a:lstStyle/>
          <a:p>
            <a:r>
              <a:rPr lang="fr-FR" sz="2800" smtClean="0"/>
              <a:t>34 Recanalisations (TICI 2b ou 3) / 56 procédures</a:t>
            </a:r>
            <a:endParaRPr lang="fr-FR" sz="2800" smtClean="0">
              <a:solidFill>
                <a:srgbClr val="FF0000"/>
              </a:solidFill>
            </a:endParaRPr>
          </a:p>
        </p:txBody>
      </p:sp>
      <p:graphicFrame>
        <p:nvGraphicFramePr>
          <p:cNvPr id="4" name="Espace réservé du contenu 3"/>
          <p:cNvGraphicFramePr>
            <a:graphicFrameLocks/>
          </p:cNvGraphicFramePr>
          <p:nvPr/>
        </p:nvGraphicFramePr>
        <p:xfrm>
          <a:off x="488950" y="1938338"/>
          <a:ext cx="8382000" cy="4710112"/>
        </p:xfrm>
        <a:graphic>
          <a:graphicData uri="http://schemas.openxmlformats.org/drawingml/2006/chart">
            <c:chart xmlns:c="http://schemas.openxmlformats.org/drawingml/2006/chart" xmlns:r="http://schemas.openxmlformats.org/officeDocument/2006/relationships" r:id="rId2"/>
          </a:graphicData>
        </a:graphic>
      </p:graphicFrame>
      <p:sp>
        <p:nvSpPr>
          <p:cNvPr id="5" name="ZoneTexte 4"/>
          <p:cNvSpPr txBox="1">
            <a:spLocks noChangeArrowheads="1"/>
          </p:cNvSpPr>
          <p:nvPr/>
        </p:nvSpPr>
        <p:spPr bwMode="auto">
          <a:xfrm>
            <a:off x="6875463" y="2781300"/>
            <a:ext cx="1214437" cy="584200"/>
          </a:xfrm>
          <a:prstGeom prst="rect">
            <a:avLst/>
          </a:prstGeom>
          <a:noFill/>
          <a:ln w="9525">
            <a:noFill/>
            <a:miter lim="800000"/>
            <a:headEnd/>
            <a:tailEnd/>
          </a:ln>
        </p:spPr>
        <p:txBody>
          <a:bodyPr wrap="none">
            <a:spAutoFit/>
          </a:bodyPr>
          <a:lstStyle/>
          <a:p>
            <a:r>
              <a:rPr lang="fr-FR" sz="3200" b="1">
                <a:solidFill>
                  <a:srgbClr val="FF0000"/>
                </a:solidFill>
                <a:latin typeface="Calibri" pitchFamily="34" charset="0"/>
              </a:rPr>
              <a:t>60,1%</a:t>
            </a:r>
            <a:endParaRPr lang="fr-FR" sz="3200" b="1">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5513" y="0"/>
            <a:ext cx="6959600" cy="1052513"/>
          </a:xfrm>
        </p:spPr>
        <p:txBody>
          <a:bodyPr>
            <a:normAutofit fontScale="90000"/>
          </a:bodyPr>
          <a:lstStyle/>
          <a:p>
            <a:pPr fontAlgn="auto">
              <a:spcAft>
                <a:spcPts val="0"/>
              </a:spcAft>
              <a:defRPr/>
            </a:pPr>
            <a:r>
              <a:rPr lang="fr-FR" dirty="0" smtClean="0"/>
              <a:t>Résultats (9) : </a:t>
            </a:r>
            <a:r>
              <a:rPr lang="fr-FR" dirty="0">
                <a:solidFill>
                  <a:srgbClr val="FF0000"/>
                </a:solidFill>
              </a:rPr>
              <a:t>taux de </a:t>
            </a:r>
            <a:r>
              <a:rPr lang="fr-FR" dirty="0" err="1" smtClean="0">
                <a:solidFill>
                  <a:srgbClr val="FF0000"/>
                </a:solidFill>
              </a:rPr>
              <a:t>recanalisation</a:t>
            </a:r>
            <a:r>
              <a:rPr lang="fr-FR" dirty="0" smtClean="0">
                <a:solidFill>
                  <a:srgbClr val="FF0000"/>
                </a:solidFill>
              </a:rPr>
              <a:t> mécanique de notre cohorte </a:t>
            </a:r>
            <a:endParaRPr lang="fr-FR" dirty="0"/>
          </a:p>
        </p:txBody>
      </p:sp>
      <p:sp>
        <p:nvSpPr>
          <p:cNvPr id="35842" name="Espace réservé du contenu 2"/>
          <p:cNvSpPr>
            <a:spLocks noGrp="1"/>
          </p:cNvSpPr>
          <p:nvPr>
            <p:ph idx="1"/>
          </p:nvPr>
        </p:nvSpPr>
        <p:spPr>
          <a:xfrm>
            <a:off x="250825" y="1341438"/>
            <a:ext cx="8569325" cy="574675"/>
          </a:xfrm>
        </p:spPr>
        <p:txBody>
          <a:bodyPr/>
          <a:lstStyle/>
          <a:p>
            <a:r>
              <a:rPr lang="fr-FR" sz="2800" smtClean="0"/>
              <a:t>34 Recanalisations (TICI 2b ou 3) / 203 éligibles</a:t>
            </a:r>
            <a:endParaRPr lang="fr-FR" sz="2800" smtClean="0">
              <a:solidFill>
                <a:srgbClr val="FF0000"/>
              </a:solidFill>
            </a:endParaRPr>
          </a:p>
        </p:txBody>
      </p:sp>
      <p:graphicFrame>
        <p:nvGraphicFramePr>
          <p:cNvPr id="35843" name="Espace réservé du contenu 3"/>
          <p:cNvGraphicFramePr>
            <a:graphicFrameLocks/>
          </p:cNvGraphicFramePr>
          <p:nvPr/>
        </p:nvGraphicFramePr>
        <p:xfrm>
          <a:off x="488950" y="1938338"/>
          <a:ext cx="8382000" cy="4710112"/>
        </p:xfrm>
        <a:graphic>
          <a:graphicData uri="http://schemas.openxmlformats.org/presentationml/2006/ole">
            <p:oleObj spid="_x0000_s35843" r:id="rId3" imgW="8382727" imgH="4712616" progId="Excel.Chart.8">
              <p:embed/>
            </p:oleObj>
          </a:graphicData>
        </a:graphic>
      </p:graphicFrame>
      <p:sp>
        <p:nvSpPr>
          <p:cNvPr id="35844" name="ZoneTexte 4"/>
          <p:cNvSpPr txBox="1">
            <a:spLocks noChangeArrowheads="1"/>
          </p:cNvSpPr>
          <p:nvPr/>
        </p:nvSpPr>
        <p:spPr bwMode="auto">
          <a:xfrm>
            <a:off x="6372225" y="2492375"/>
            <a:ext cx="1306513" cy="585788"/>
          </a:xfrm>
          <a:prstGeom prst="rect">
            <a:avLst/>
          </a:prstGeom>
          <a:noFill/>
          <a:ln w="9525">
            <a:noFill/>
            <a:miter lim="800000"/>
            <a:headEnd/>
            <a:tailEnd/>
          </a:ln>
        </p:spPr>
        <p:txBody>
          <a:bodyPr wrap="none">
            <a:spAutoFit/>
          </a:bodyPr>
          <a:lstStyle/>
          <a:p>
            <a:r>
              <a:rPr lang="fr-FR" sz="3200" b="1">
                <a:solidFill>
                  <a:srgbClr val="FF0000"/>
                </a:solidFill>
                <a:latin typeface="Calibri" pitchFamily="34" charset="0"/>
              </a:rPr>
              <a:t>16,7 %</a:t>
            </a:r>
            <a:endParaRPr lang="fr-FR" sz="3200" b="1">
              <a:latin typeface="Calibri"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24075" y="0"/>
            <a:ext cx="7031038" cy="1052513"/>
          </a:xfrm>
        </p:spPr>
        <p:txBody>
          <a:bodyPr>
            <a:normAutofit fontScale="90000"/>
          </a:bodyPr>
          <a:lstStyle/>
          <a:p>
            <a:pPr fontAlgn="auto">
              <a:spcAft>
                <a:spcPts val="0"/>
              </a:spcAft>
              <a:defRPr/>
            </a:pPr>
            <a:r>
              <a:rPr lang="fr-FR" dirty="0" smtClean="0">
                <a:solidFill>
                  <a:srgbClr val="000000"/>
                </a:solidFill>
              </a:rPr>
              <a:t>Résultats (10):</a:t>
            </a:r>
            <a:br>
              <a:rPr lang="fr-FR" dirty="0" smtClean="0">
                <a:solidFill>
                  <a:srgbClr val="000000"/>
                </a:solidFill>
              </a:rPr>
            </a:br>
            <a:r>
              <a:rPr lang="fr-FR" dirty="0" smtClean="0">
                <a:solidFill>
                  <a:srgbClr val="FF0000"/>
                </a:solidFill>
              </a:rPr>
              <a:t>Faisabilité </a:t>
            </a:r>
            <a:r>
              <a:rPr lang="fr-FR" dirty="0">
                <a:solidFill>
                  <a:srgbClr val="FF0000"/>
                </a:solidFill>
              </a:rPr>
              <a:t>et sécurité des transferts </a:t>
            </a:r>
            <a:endParaRPr lang="fr-FR" dirty="0"/>
          </a:p>
        </p:txBody>
      </p:sp>
      <p:sp>
        <p:nvSpPr>
          <p:cNvPr id="36866" name="Espace réservé du contenu 2"/>
          <p:cNvSpPr>
            <a:spLocks noGrp="1"/>
          </p:cNvSpPr>
          <p:nvPr>
            <p:ph idx="1"/>
          </p:nvPr>
        </p:nvSpPr>
        <p:spPr>
          <a:xfrm>
            <a:off x="395288" y="1989138"/>
            <a:ext cx="8229600" cy="4221162"/>
          </a:xfrm>
        </p:spPr>
        <p:txBody>
          <a:bodyPr/>
          <a:lstStyle/>
          <a:p>
            <a:r>
              <a:rPr lang="fr-FR" smtClean="0">
                <a:solidFill>
                  <a:srgbClr val="FF0000"/>
                </a:solidFill>
              </a:rPr>
              <a:t>Aucune complication hémorragique ou générale </a:t>
            </a:r>
            <a:r>
              <a:rPr lang="fr-FR" smtClean="0"/>
              <a:t>inattendue  pendant le transport héliporté</a:t>
            </a:r>
          </a:p>
          <a:p>
            <a:endParaRPr lang="fr-FR" smtClean="0"/>
          </a:p>
          <a:p>
            <a:r>
              <a:rPr lang="fr-FR" smtClean="0"/>
              <a:t> </a:t>
            </a:r>
            <a:r>
              <a:rPr lang="fr-FR" smtClean="0">
                <a:solidFill>
                  <a:srgbClr val="FF0000"/>
                </a:solidFill>
              </a:rPr>
              <a:t>Amélioration</a:t>
            </a:r>
            <a:r>
              <a:rPr lang="fr-FR" smtClean="0"/>
              <a:t> clinique et/ou IRM : 30 /119 </a:t>
            </a:r>
            <a:r>
              <a:rPr lang="fr-FR" smtClean="0">
                <a:solidFill>
                  <a:srgbClr val="FF0000"/>
                </a:solidFill>
              </a:rPr>
              <a:t>(25,2 %)</a:t>
            </a:r>
          </a:p>
          <a:p>
            <a:pPr lvl="1"/>
            <a:r>
              <a:rPr lang="fr-FR" smtClean="0"/>
              <a:t>39 % amélioration clinique (Rother et al., 2002) </a:t>
            </a:r>
          </a:p>
          <a:p>
            <a:pPr lvl="1"/>
            <a:r>
              <a:rPr lang="fr-FR" smtClean="0"/>
              <a:t>30 % recanalisation (Christou et al., 2001)</a:t>
            </a:r>
          </a:p>
          <a:p>
            <a:pPr lvl="1"/>
            <a:r>
              <a:rPr lang="fr-FR" smtClean="0"/>
              <a:t>Impact économique (56,6% des transferts futiles)</a:t>
            </a:r>
          </a:p>
          <a:p>
            <a:pPr lvl="1"/>
            <a:endParaRPr lang="fr-FR" smtClean="0">
              <a:solidFill>
                <a:srgbClr val="FF0000"/>
              </a:solidFill>
            </a:endParaRPr>
          </a:p>
          <a:p>
            <a:r>
              <a:rPr lang="fr-FR" smtClean="0">
                <a:solidFill>
                  <a:srgbClr val="FF0000"/>
                </a:solidFill>
              </a:rPr>
              <a:t>Aggravation</a:t>
            </a:r>
            <a:r>
              <a:rPr lang="fr-FR" smtClean="0"/>
              <a:t> : 13/119 </a:t>
            </a:r>
            <a:r>
              <a:rPr lang="fr-FR" smtClean="0">
                <a:solidFill>
                  <a:srgbClr val="FF0000"/>
                </a:solidFill>
              </a:rPr>
              <a:t>(10,9 %)</a:t>
            </a:r>
          </a:p>
          <a:p>
            <a:endParaRPr lang="fr-FR" smtClean="0"/>
          </a:p>
          <a:p>
            <a:pPr lvl="1"/>
            <a:endParaRPr lang="fr-FR" smtClean="0"/>
          </a:p>
          <a:p>
            <a:endParaRPr lang="fr-FR"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solidFill>
                  <a:srgbClr val="FF0000"/>
                </a:solidFill>
              </a:rPr>
              <a:t>Calcul des délais réels</a:t>
            </a:r>
            <a:endParaRPr lang="fr-FR" dirty="0">
              <a:solidFill>
                <a:srgbClr val="FF0000"/>
              </a:solidFill>
            </a:endParaRPr>
          </a:p>
        </p:txBody>
      </p:sp>
      <p:sp>
        <p:nvSpPr>
          <p:cNvPr id="37890" name="Espace réservé du contenu 2"/>
          <p:cNvSpPr>
            <a:spLocks noGrp="1"/>
          </p:cNvSpPr>
          <p:nvPr>
            <p:ph idx="1"/>
          </p:nvPr>
        </p:nvSpPr>
        <p:spPr>
          <a:xfrm>
            <a:off x="395288" y="1484313"/>
            <a:ext cx="8424862" cy="3960812"/>
          </a:xfrm>
        </p:spPr>
        <p:txBody>
          <a:bodyPr/>
          <a:lstStyle/>
          <a:p>
            <a:r>
              <a:rPr lang="fr-FR" smtClean="0"/>
              <a:t>Délai début de la fibrinolyse arrivée CHU</a:t>
            </a:r>
          </a:p>
          <a:p>
            <a:endParaRPr lang="fr-FR" smtClean="0"/>
          </a:p>
          <a:p>
            <a:pPr lvl="1"/>
            <a:r>
              <a:rPr lang="fr-FR" smtClean="0"/>
              <a:t>Délai préparation et « techniquage patient »</a:t>
            </a:r>
          </a:p>
          <a:p>
            <a:pPr lvl="1"/>
            <a:r>
              <a:rPr lang="fr-FR" smtClean="0"/>
              <a:t>Délai transfert </a:t>
            </a:r>
          </a:p>
          <a:p>
            <a:pPr lvl="1"/>
            <a:r>
              <a:rPr lang="fr-FR" smtClean="0"/>
              <a:t>Rapidité selon mode de transport`</a:t>
            </a:r>
          </a:p>
          <a:p>
            <a:pPr lvl="1"/>
            <a:endParaRPr lang="fr-FR" smtClean="0"/>
          </a:p>
          <a:p>
            <a:r>
              <a:rPr lang="fr-FR" smtClean="0"/>
              <a:t>Délai  « début des symptômes-porte du CHU » </a:t>
            </a:r>
          </a:p>
          <a:p>
            <a:endParaRPr lang="fr-FR" smtClean="0"/>
          </a:p>
          <a:p>
            <a:r>
              <a:rPr lang="fr-FR" smtClean="0"/>
              <a:t> Délai médian </a:t>
            </a:r>
            <a:r>
              <a:rPr lang="fr-FR" smtClean="0">
                <a:solidFill>
                  <a:srgbClr val="FF0000"/>
                </a:solidFill>
              </a:rPr>
              <a:t>« début des symptômes-recanalisation»</a:t>
            </a:r>
          </a:p>
        </p:txBody>
      </p:sp>
      <p:sp>
        <p:nvSpPr>
          <p:cNvPr id="4" name="Titre 1"/>
          <p:cNvSpPr txBox="1">
            <a:spLocks/>
          </p:cNvSpPr>
          <p:nvPr/>
        </p:nvSpPr>
        <p:spPr>
          <a:xfrm>
            <a:off x="468313" y="5661025"/>
            <a:ext cx="8388350" cy="1052513"/>
          </a:xfrm>
          <a:prstGeom prst="rect">
            <a:avLst/>
          </a:prstGeom>
        </p:spPr>
        <p:txBody>
          <a:bodyPr anchor="ctr"/>
          <a:lstStyle>
            <a:lvl1pPr algn="ctr" defTabSz="914400" rtl="0" eaLnBrk="1" latinLnBrk="0" hangingPunct="1">
              <a:spcBef>
                <a:spcPct val="0"/>
              </a:spcBef>
              <a:buNone/>
              <a:defRPr sz="3600" b="1" kern="1200">
                <a:solidFill>
                  <a:schemeClr val="tx1"/>
                </a:solidFill>
                <a:effectLst>
                  <a:outerShdw blurRad="38100" dist="38100" dir="2700000" algn="tl">
                    <a:srgbClr val="000000">
                      <a:alpha val="43137"/>
                    </a:srgbClr>
                  </a:outerShdw>
                </a:effectLst>
                <a:latin typeface="+mj-lt"/>
                <a:ea typeface="+mj-ea"/>
                <a:cs typeface="+mj-cs"/>
              </a:defRPr>
            </a:lvl1pPr>
          </a:lstStyle>
          <a:p>
            <a:pPr fontAlgn="auto">
              <a:spcAft>
                <a:spcPts val="0"/>
              </a:spcAft>
              <a:defRPr/>
            </a:pPr>
            <a:r>
              <a:rPr lang="fr-FR" sz="2800" dirty="0" smtClean="0"/>
              <a:t> (Données manquantes 2013 et 14) </a:t>
            </a:r>
          </a:p>
          <a:p>
            <a:pPr fontAlgn="auto">
              <a:spcAft>
                <a:spcPts val="0"/>
              </a:spcAft>
              <a:defRPr/>
            </a:pPr>
            <a:r>
              <a:rPr lang="fr-FR" dirty="0" smtClean="0"/>
              <a:t>résultats sur 2012</a:t>
            </a:r>
            <a:endParaRPr lang="fr-F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age 3"/>
          <p:cNvPicPr>
            <a:picLocks noChangeAspect="1" noChangeArrowheads="1"/>
          </p:cNvPicPr>
          <p:nvPr/>
        </p:nvPicPr>
        <p:blipFill>
          <a:blip r:embed="rId2"/>
          <a:srcRect/>
          <a:stretch>
            <a:fillRect/>
          </a:stretch>
        </p:blipFill>
        <p:spPr bwMode="auto">
          <a:xfrm>
            <a:off x="250825" y="2205038"/>
            <a:ext cx="8713788" cy="2808287"/>
          </a:xfrm>
          <a:prstGeom prst="rect">
            <a:avLst/>
          </a:prstGeom>
          <a:noFill/>
          <a:ln w="9525">
            <a:noFill/>
            <a:miter lim="800000"/>
            <a:headEnd/>
            <a:tailEnd/>
          </a:ln>
        </p:spPr>
      </p:pic>
      <p:pic>
        <p:nvPicPr>
          <p:cNvPr id="38914" name="Image 2"/>
          <p:cNvPicPr>
            <a:picLocks noChangeAspect="1"/>
          </p:cNvPicPr>
          <p:nvPr/>
        </p:nvPicPr>
        <p:blipFill>
          <a:blip r:embed="rId3"/>
          <a:srcRect/>
          <a:stretch>
            <a:fillRect/>
          </a:stretch>
        </p:blipFill>
        <p:spPr bwMode="auto">
          <a:xfrm>
            <a:off x="250825" y="5300663"/>
            <a:ext cx="8642350" cy="928687"/>
          </a:xfrm>
          <a:prstGeom prst="rect">
            <a:avLst/>
          </a:prstGeom>
          <a:noFill/>
          <a:ln w="9525">
            <a:noFill/>
            <a:miter lim="800000"/>
            <a:headEnd/>
            <a:tailEnd/>
          </a:ln>
        </p:spPr>
      </p:pic>
      <p:sp>
        <p:nvSpPr>
          <p:cNvPr id="6" name="Ellipse 5"/>
          <p:cNvSpPr/>
          <p:nvPr/>
        </p:nvSpPr>
        <p:spPr>
          <a:xfrm>
            <a:off x="6804025" y="4508500"/>
            <a:ext cx="792163" cy="504825"/>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 name="Ellipse 6"/>
          <p:cNvSpPr/>
          <p:nvPr/>
        </p:nvSpPr>
        <p:spPr>
          <a:xfrm>
            <a:off x="7667625" y="4508500"/>
            <a:ext cx="792163" cy="504825"/>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8" name="Titre 1"/>
          <p:cNvSpPr>
            <a:spLocks noGrp="1"/>
          </p:cNvSpPr>
          <p:nvPr>
            <p:ph type="title"/>
          </p:nvPr>
        </p:nvSpPr>
        <p:spPr>
          <a:xfrm>
            <a:off x="2124075" y="0"/>
            <a:ext cx="7031038" cy="1052513"/>
          </a:xfrm>
        </p:spPr>
        <p:txBody>
          <a:bodyPr>
            <a:normAutofit fontScale="90000"/>
          </a:bodyPr>
          <a:lstStyle/>
          <a:p>
            <a:pPr fontAlgn="auto">
              <a:spcAft>
                <a:spcPts val="0"/>
              </a:spcAft>
              <a:defRPr/>
            </a:pPr>
            <a:r>
              <a:rPr lang="fr-FR" dirty="0" smtClean="0">
                <a:solidFill>
                  <a:srgbClr val="000000"/>
                </a:solidFill>
              </a:rPr>
              <a:t>Résultats (11): Calcul des </a:t>
            </a:r>
            <a:r>
              <a:rPr lang="fr-FR" dirty="0" smtClean="0">
                <a:solidFill>
                  <a:srgbClr val="FF0000"/>
                </a:solidFill>
              </a:rPr>
              <a:t>délais réels</a:t>
            </a:r>
            <a:endParaRPr lang="fr-FR"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2275" y="0"/>
            <a:ext cx="7462838" cy="1052513"/>
          </a:xfrm>
        </p:spPr>
        <p:txBody>
          <a:bodyPr>
            <a:normAutofit fontScale="90000"/>
          </a:bodyPr>
          <a:lstStyle/>
          <a:p>
            <a:pPr fontAlgn="auto">
              <a:spcAft>
                <a:spcPts val="0"/>
              </a:spcAft>
              <a:defRPr/>
            </a:pPr>
            <a:r>
              <a:rPr lang="fr-FR" dirty="0" smtClean="0">
                <a:solidFill>
                  <a:srgbClr val="000000"/>
                </a:solidFill>
              </a:rPr>
              <a:t>Efficacité Tm selon délais de </a:t>
            </a:r>
            <a:r>
              <a:rPr lang="fr-FR" dirty="0" err="1" smtClean="0">
                <a:solidFill>
                  <a:srgbClr val="000000"/>
                </a:solidFill>
              </a:rPr>
              <a:t>recanalisation</a:t>
            </a:r>
            <a:endParaRPr lang="fr-FR" dirty="0">
              <a:solidFill>
                <a:srgbClr val="000000"/>
              </a:solidFill>
            </a:endParaRPr>
          </a:p>
        </p:txBody>
      </p:sp>
      <p:pic>
        <p:nvPicPr>
          <p:cNvPr id="39938" name="Picture 3"/>
          <p:cNvPicPr>
            <a:picLocks noChangeAspect="1" noChangeArrowheads="1"/>
          </p:cNvPicPr>
          <p:nvPr/>
        </p:nvPicPr>
        <p:blipFill>
          <a:blip r:embed="rId2"/>
          <a:srcRect t="14958" b="18176"/>
          <a:stretch>
            <a:fillRect/>
          </a:stretch>
        </p:blipFill>
        <p:spPr bwMode="auto">
          <a:xfrm>
            <a:off x="611188" y="1412875"/>
            <a:ext cx="7278687" cy="4851400"/>
          </a:xfrm>
          <a:prstGeom prst="rect">
            <a:avLst/>
          </a:prstGeom>
          <a:noFill/>
          <a:ln w="9525">
            <a:noFill/>
            <a:miter lim="800000"/>
            <a:headEnd/>
            <a:tailEnd/>
          </a:ln>
        </p:spPr>
      </p:pic>
      <p:sp>
        <p:nvSpPr>
          <p:cNvPr id="39939" name="ZoneTexte 2"/>
          <p:cNvSpPr txBox="1">
            <a:spLocks noChangeArrowheads="1"/>
          </p:cNvSpPr>
          <p:nvPr/>
        </p:nvSpPr>
        <p:spPr bwMode="auto">
          <a:xfrm>
            <a:off x="6599238" y="6464300"/>
            <a:ext cx="2544762" cy="369888"/>
          </a:xfrm>
          <a:prstGeom prst="rect">
            <a:avLst/>
          </a:prstGeom>
          <a:noFill/>
          <a:ln w="9525">
            <a:noFill/>
            <a:miter lim="800000"/>
            <a:headEnd/>
            <a:tailEnd/>
          </a:ln>
        </p:spPr>
        <p:txBody>
          <a:bodyPr wrap="none">
            <a:spAutoFit/>
          </a:bodyPr>
          <a:lstStyle/>
          <a:p>
            <a:r>
              <a:rPr lang="fr-FR">
                <a:latin typeface="Calibri" pitchFamily="34" charset="0"/>
              </a:rPr>
              <a:t>Tiré de Khatri et al., 2009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Projection efficacité Tm</a:t>
            </a:r>
            <a:endParaRPr lang="fr-FR" dirty="0"/>
          </a:p>
        </p:txBody>
      </p:sp>
      <p:sp>
        <p:nvSpPr>
          <p:cNvPr id="40962" name="Espace réservé du contenu 2"/>
          <p:cNvSpPr>
            <a:spLocks noGrp="1"/>
          </p:cNvSpPr>
          <p:nvPr>
            <p:ph idx="1"/>
          </p:nvPr>
        </p:nvSpPr>
        <p:spPr/>
        <p:txBody>
          <a:bodyPr/>
          <a:lstStyle/>
          <a:p>
            <a:endParaRPr lang="fr-FR" smtClean="0"/>
          </a:p>
        </p:txBody>
      </p:sp>
      <p:grpSp>
        <p:nvGrpSpPr>
          <p:cNvPr id="40963" name="Grouper 3"/>
          <p:cNvGrpSpPr>
            <a:grpSpLocks/>
          </p:cNvGrpSpPr>
          <p:nvPr/>
        </p:nvGrpSpPr>
        <p:grpSpPr bwMode="auto">
          <a:xfrm>
            <a:off x="107950" y="1412875"/>
            <a:ext cx="8750300" cy="5373688"/>
            <a:chOff x="-1877" y="18456"/>
            <a:chExt cx="8968077" cy="6610944"/>
          </a:xfrm>
        </p:grpSpPr>
        <p:pic>
          <p:nvPicPr>
            <p:cNvPr id="40964" name="Picture 3"/>
            <p:cNvPicPr>
              <a:picLocks noChangeAspect="1" noChangeArrowheads="1"/>
            </p:cNvPicPr>
            <p:nvPr/>
          </p:nvPicPr>
          <p:blipFill>
            <a:blip r:embed="rId2"/>
            <a:srcRect t="13164" b="18520"/>
            <a:stretch>
              <a:fillRect/>
            </a:stretch>
          </p:blipFill>
          <p:spPr bwMode="auto">
            <a:xfrm>
              <a:off x="-1877" y="18456"/>
              <a:ext cx="8968077" cy="5925992"/>
            </a:xfrm>
            <a:prstGeom prst="rect">
              <a:avLst/>
            </a:prstGeom>
            <a:noFill/>
            <a:ln w="9525">
              <a:noFill/>
              <a:miter lim="800000"/>
              <a:headEnd/>
              <a:tailEnd/>
            </a:ln>
          </p:spPr>
        </p:pic>
        <p:sp>
          <p:nvSpPr>
            <p:cNvPr id="40965" name="Line 4"/>
            <p:cNvSpPr>
              <a:spLocks noChangeShapeType="1"/>
            </p:cNvSpPr>
            <p:nvPr/>
          </p:nvSpPr>
          <p:spPr bwMode="auto">
            <a:xfrm flipV="1">
              <a:off x="6959600" y="3835400"/>
              <a:ext cx="0" cy="533400"/>
            </a:xfrm>
            <a:prstGeom prst="line">
              <a:avLst/>
            </a:prstGeom>
            <a:noFill/>
            <a:ln w="9525">
              <a:solidFill>
                <a:srgbClr val="FF0000"/>
              </a:solidFill>
              <a:round/>
              <a:headEnd/>
              <a:tailEnd type="triangle" w="med" len="med"/>
            </a:ln>
          </p:spPr>
          <p:txBody>
            <a:bodyPr/>
            <a:lstStyle/>
            <a:p>
              <a:endParaRPr lang="fr-FR"/>
            </a:p>
          </p:txBody>
        </p:sp>
        <p:sp>
          <p:nvSpPr>
            <p:cNvPr id="40966" name="Rectangle 5"/>
            <p:cNvSpPr>
              <a:spLocks noChangeArrowheads="1"/>
            </p:cNvSpPr>
            <p:nvPr/>
          </p:nvSpPr>
          <p:spPr bwMode="auto">
            <a:xfrm>
              <a:off x="6654800" y="4368800"/>
              <a:ext cx="533400" cy="381000"/>
            </a:xfrm>
            <a:prstGeom prst="rect">
              <a:avLst/>
            </a:prstGeom>
            <a:solidFill>
              <a:schemeClr val="bg1"/>
            </a:solidFill>
            <a:ln w="9525">
              <a:solidFill>
                <a:schemeClr val="tx1"/>
              </a:solidFill>
              <a:miter lim="800000"/>
              <a:headEnd/>
              <a:tailEnd/>
            </a:ln>
          </p:spPr>
          <p:txBody>
            <a:bodyPr wrap="none" anchor="ctr"/>
            <a:lstStyle/>
            <a:p>
              <a:pPr algn="ctr"/>
              <a:r>
                <a:rPr lang="fr-FR" sz="2400" b="1">
                  <a:solidFill>
                    <a:srgbClr val="FF0000"/>
                  </a:solidFill>
                  <a:latin typeface="Times New Roman" pitchFamily="18" charset="0"/>
                </a:rPr>
                <a:t>H+6</a:t>
              </a:r>
            </a:p>
          </p:txBody>
        </p:sp>
        <p:sp>
          <p:nvSpPr>
            <p:cNvPr id="8" name="Rectangle 7"/>
            <p:cNvSpPr/>
            <p:nvPr/>
          </p:nvSpPr>
          <p:spPr>
            <a:xfrm>
              <a:off x="5842342" y="106342"/>
              <a:ext cx="3081556" cy="402320"/>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dirty="0"/>
                <a:t>Médiane CHP  410 </a:t>
              </a:r>
              <a:r>
                <a:rPr lang="fr-FR" dirty="0"/>
                <a:t>mn</a:t>
              </a:r>
            </a:p>
          </p:txBody>
        </p:sp>
        <p:cxnSp>
          <p:nvCxnSpPr>
            <p:cNvPr id="9" name="Connecteur droit avec flèche 8"/>
            <p:cNvCxnSpPr/>
            <p:nvPr/>
          </p:nvCxnSpPr>
          <p:spPr>
            <a:xfrm>
              <a:off x="8618020" y="508662"/>
              <a:ext cx="0" cy="3376756"/>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4825461" y="926607"/>
              <a:ext cx="3454141" cy="419897"/>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dirty="0"/>
                <a:t>Minimum  CHP  319 mn</a:t>
              </a:r>
              <a:endParaRPr lang="fr-FR" dirty="0"/>
            </a:p>
          </p:txBody>
        </p:sp>
        <p:cxnSp>
          <p:nvCxnSpPr>
            <p:cNvPr id="11" name="Connecteur droit avec flèche 10"/>
            <p:cNvCxnSpPr/>
            <p:nvPr/>
          </p:nvCxnSpPr>
          <p:spPr>
            <a:xfrm flipH="1">
              <a:off x="5588528" y="1346504"/>
              <a:ext cx="22778" cy="1167901"/>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4072155" y="6172395"/>
              <a:ext cx="2378688" cy="431615"/>
            </a:xfrm>
            <a:prstGeom prst="rect">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sz="1600" dirty="0"/>
                <a:t>Médiane  MR CLEAN</a:t>
              </a:r>
            </a:p>
          </p:txBody>
        </p:sp>
        <p:cxnSp>
          <p:nvCxnSpPr>
            <p:cNvPr id="13" name="Connecteur droit avec flèche 12"/>
            <p:cNvCxnSpPr/>
            <p:nvPr/>
          </p:nvCxnSpPr>
          <p:spPr>
            <a:xfrm flipV="1">
              <a:off x="4643236" y="2057400"/>
              <a:ext cx="0" cy="4140384"/>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341017" y="84858"/>
              <a:ext cx="3247511" cy="423804"/>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sz="1600" dirty="0"/>
                <a:t>Médiane CHU MTP 2010 </a:t>
              </a:r>
              <a:endParaRPr lang="fr-FR" sz="1600" dirty="0"/>
            </a:p>
          </p:txBody>
        </p:sp>
        <p:cxnSp>
          <p:nvCxnSpPr>
            <p:cNvPr id="15" name="Connecteur droit avec flèche 14"/>
            <p:cNvCxnSpPr/>
            <p:nvPr/>
          </p:nvCxnSpPr>
          <p:spPr>
            <a:xfrm flipV="1">
              <a:off x="3203332" y="1575007"/>
              <a:ext cx="0" cy="4597389"/>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889724" y="6197784"/>
              <a:ext cx="3101080" cy="431616"/>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sz="1600" dirty="0"/>
                <a:t>Médiane </a:t>
              </a:r>
            </a:p>
            <a:p>
              <a:pPr algn="ctr" fontAlgn="auto">
                <a:spcBef>
                  <a:spcPts val="0"/>
                </a:spcBef>
                <a:spcAft>
                  <a:spcPts val="0"/>
                </a:spcAft>
                <a:defRPr/>
              </a:pPr>
              <a:r>
                <a:rPr lang="fr-FR" sz="1600" dirty="0"/>
                <a:t>EXTEND  IA et ESCAPE </a:t>
              </a:r>
              <a:endParaRPr lang="fr-FR" sz="1600" dirty="0"/>
            </a:p>
          </p:txBody>
        </p:sp>
        <p:cxnSp>
          <p:nvCxnSpPr>
            <p:cNvPr id="17" name="Connecteur droit avec flèche 16"/>
            <p:cNvCxnSpPr/>
            <p:nvPr/>
          </p:nvCxnSpPr>
          <p:spPr>
            <a:xfrm>
              <a:off x="4571648" y="508662"/>
              <a:ext cx="0" cy="15487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p:nvPr/>
          </p:nvCxnSpPr>
          <p:spPr>
            <a:xfrm flipV="1">
              <a:off x="3419725" y="1625785"/>
              <a:ext cx="0" cy="4571999"/>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Problématiques abordées</a:t>
            </a:r>
            <a:endParaRPr lang="fr-FR" dirty="0"/>
          </a:p>
        </p:txBody>
      </p:sp>
      <p:sp>
        <p:nvSpPr>
          <p:cNvPr id="3" name="Espace réservé du contenu 2"/>
          <p:cNvSpPr>
            <a:spLocks noGrp="1"/>
          </p:cNvSpPr>
          <p:nvPr>
            <p:ph idx="1"/>
          </p:nvPr>
        </p:nvSpPr>
        <p:spPr>
          <a:xfrm>
            <a:off x="323850" y="2924175"/>
            <a:ext cx="8640763" cy="2520950"/>
          </a:xfrm>
        </p:spPr>
        <p:txBody>
          <a:bodyPr rtlCol="0">
            <a:normAutofit lnSpcReduction="10000"/>
          </a:bodyPr>
          <a:lstStyle/>
          <a:p>
            <a:pPr algn="just" fontAlgn="auto">
              <a:spcAft>
                <a:spcPts val="0"/>
              </a:spcAft>
              <a:buFont typeface="Arial" panose="020B0604020202020204" pitchFamily="34" charset="0"/>
              <a:buChar char="•"/>
              <a:defRPr/>
            </a:pPr>
            <a:endParaRPr lang="fr-FR" dirty="0" smtClean="0">
              <a:solidFill>
                <a:srgbClr val="000000"/>
              </a:solidFill>
            </a:endParaRPr>
          </a:p>
          <a:p>
            <a:pPr algn="just" fontAlgn="auto">
              <a:spcAft>
                <a:spcPts val="0"/>
              </a:spcAft>
              <a:buFont typeface="Arial" panose="020B0604020202020204" pitchFamily="34" charset="0"/>
              <a:buChar char="•"/>
              <a:defRPr/>
            </a:pPr>
            <a:r>
              <a:rPr lang="fr-FR" dirty="0">
                <a:solidFill>
                  <a:srgbClr val="000000"/>
                </a:solidFill>
              </a:rPr>
              <a:t>Neuro-</a:t>
            </a:r>
            <a:r>
              <a:rPr lang="fr-FR" dirty="0" err="1">
                <a:solidFill>
                  <a:srgbClr val="000000"/>
                </a:solidFill>
              </a:rPr>
              <a:t>thrombectomie</a:t>
            </a:r>
            <a:r>
              <a:rPr lang="fr-FR" dirty="0">
                <a:solidFill>
                  <a:srgbClr val="000000"/>
                </a:solidFill>
              </a:rPr>
              <a:t> en CHG ou transferts CHU </a:t>
            </a:r>
            <a:r>
              <a:rPr lang="fr-FR" dirty="0" smtClean="0">
                <a:solidFill>
                  <a:srgbClr val="000000"/>
                </a:solidFill>
              </a:rPr>
              <a:t>?</a:t>
            </a:r>
          </a:p>
          <a:p>
            <a:pPr marL="0" indent="0" algn="just" fontAlgn="auto">
              <a:spcAft>
                <a:spcPts val="0"/>
              </a:spcAft>
              <a:buFont typeface="Arial" panose="020B0604020202020204" pitchFamily="34" charset="0"/>
              <a:buNone/>
              <a:defRPr/>
            </a:pPr>
            <a:endParaRPr lang="fr-FR" dirty="0">
              <a:solidFill>
                <a:srgbClr val="000000"/>
              </a:solidFill>
            </a:endParaRPr>
          </a:p>
          <a:p>
            <a:pPr algn="just" fontAlgn="auto">
              <a:spcAft>
                <a:spcPts val="0"/>
              </a:spcAft>
              <a:buFont typeface="Arial" panose="020B0604020202020204" pitchFamily="34" charset="0"/>
              <a:buChar char="•"/>
              <a:defRPr/>
            </a:pPr>
            <a:r>
              <a:rPr lang="fr-FR" dirty="0" smtClean="0">
                <a:solidFill>
                  <a:srgbClr val="000000"/>
                </a:solidFill>
              </a:rPr>
              <a:t>Neurochirurgie sur place ou conventions CHU ?</a:t>
            </a:r>
          </a:p>
          <a:p>
            <a:pPr algn="just" fontAlgn="auto">
              <a:spcAft>
                <a:spcPts val="0"/>
              </a:spcAft>
              <a:buFont typeface="Arial" panose="020B0604020202020204" pitchFamily="34" charset="0"/>
              <a:buChar char="•"/>
              <a:defRPr/>
            </a:pPr>
            <a:endParaRPr lang="fr-FR" dirty="0">
              <a:solidFill>
                <a:srgbClr val="000000"/>
              </a:solidFill>
            </a:endParaRPr>
          </a:p>
          <a:p>
            <a:pPr algn="just" fontAlgn="auto">
              <a:spcAft>
                <a:spcPts val="0"/>
              </a:spcAft>
              <a:buFont typeface="Arial" panose="020B0604020202020204" pitchFamily="34" charset="0"/>
              <a:buChar char="•"/>
              <a:defRPr/>
            </a:pPr>
            <a:r>
              <a:rPr lang="fr-FR" dirty="0" smtClean="0">
                <a:solidFill>
                  <a:srgbClr val="000000"/>
                </a:solidFill>
              </a:rPr>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8888" y="0"/>
            <a:ext cx="7896225" cy="1052513"/>
          </a:xfrm>
        </p:spPr>
        <p:txBody>
          <a:bodyPr/>
          <a:lstStyle/>
          <a:p>
            <a:pPr fontAlgn="auto">
              <a:spcAft>
                <a:spcPts val="0"/>
              </a:spcAft>
              <a:defRPr/>
            </a:pPr>
            <a:r>
              <a:rPr lang="fr-FR" sz="2400" dirty="0" smtClean="0">
                <a:solidFill>
                  <a:srgbClr val="000000"/>
                </a:solidFill>
              </a:rPr>
              <a:t>Risques de transformation hémorragique et mortalité selon </a:t>
            </a:r>
            <a:r>
              <a:rPr lang="fr-FR" sz="2400" dirty="0">
                <a:solidFill>
                  <a:srgbClr val="000000"/>
                </a:solidFill>
              </a:rPr>
              <a:t>délais de </a:t>
            </a:r>
            <a:r>
              <a:rPr lang="fr-FR" sz="2400" dirty="0" err="1" smtClean="0">
                <a:solidFill>
                  <a:srgbClr val="000000"/>
                </a:solidFill>
              </a:rPr>
              <a:t>recanalisation</a:t>
            </a:r>
            <a:r>
              <a:rPr lang="fr-FR" sz="2400" dirty="0" smtClean="0">
                <a:solidFill>
                  <a:srgbClr val="000000"/>
                </a:solidFill>
              </a:rPr>
              <a:t> après  Tm</a:t>
            </a:r>
            <a:endParaRPr lang="fr-FR" sz="2400" dirty="0">
              <a:solidFill>
                <a:srgbClr val="000000"/>
              </a:solidFill>
            </a:endParaRPr>
          </a:p>
        </p:txBody>
      </p:sp>
      <p:pic>
        <p:nvPicPr>
          <p:cNvPr id="41986" name="Image 3"/>
          <p:cNvPicPr>
            <a:picLocks noChangeAspect="1" noChangeArrowheads="1"/>
          </p:cNvPicPr>
          <p:nvPr/>
        </p:nvPicPr>
        <p:blipFill>
          <a:blip r:embed="rId2"/>
          <a:srcRect/>
          <a:stretch>
            <a:fillRect/>
          </a:stretch>
        </p:blipFill>
        <p:spPr bwMode="auto">
          <a:xfrm>
            <a:off x="395288" y="1412875"/>
            <a:ext cx="8040687" cy="4892675"/>
          </a:xfrm>
          <a:prstGeom prst="rect">
            <a:avLst/>
          </a:prstGeom>
          <a:noFill/>
          <a:ln w="9525">
            <a:noFill/>
            <a:miter lim="800000"/>
            <a:headEnd/>
            <a:tailEnd/>
          </a:ln>
        </p:spPr>
      </p:pic>
      <p:sp>
        <p:nvSpPr>
          <p:cNvPr id="41987" name="ZoneTexte 2"/>
          <p:cNvSpPr txBox="1">
            <a:spLocks noChangeArrowheads="1"/>
          </p:cNvSpPr>
          <p:nvPr/>
        </p:nvSpPr>
        <p:spPr bwMode="auto">
          <a:xfrm>
            <a:off x="6156325" y="6381750"/>
            <a:ext cx="2716213" cy="368300"/>
          </a:xfrm>
          <a:prstGeom prst="rect">
            <a:avLst/>
          </a:prstGeom>
          <a:noFill/>
          <a:ln w="9525">
            <a:noFill/>
            <a:miter lim="800000"/>
            <a:headEnd/>
            <a:tailEnd/>
          </a:ln>
        </p:spPr>
        <p:txBody>
          <a:bodyPr wrap="none">
            <a:spAutoFit/>
          </a:bodyPr>
          <a:lstStyle/>
          <a:p>
            <a:r>
              <a:rPr lang="fr-FR">
                <a:latin typeface="Calibri" pitchFamily="34" charset="0"/>
              </a:rPr>
              <a:t>Tiré de Mazighi et al., 2012</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Projection mortalité</a:t>
            </a:r>
            <a:endParaRPr lang="fr-FR" dirty="0"/>
          </a:p>
        </p:txBody>
      </p:sp>
      <p:grpSp>
        <p:nvGrpSpPr>
          <p:cNvPr id="43010" name="Grouper 12"/>
          <p:cNvGrpSpPr>
            <a:grpSpLocks/>
          </p:cNvGrpSpPr>
          <p:nvPr/>
        </p:nvGrpSpPr>
        <p:grpSpPr bwMode="auto">
          <a:xfrm>
            <a:off x="323850" y="981075"/>
            <a:ext cx="8640763" cy="5832475"/>
            <a:chOff x="323528" y="980728"/>
            <a:chExt cx="8640960" cy="5832648"/>
          </a:xfrm>
        </p:grpSpPr>
        <p:pic>
          <p:nvPicPr>
            <p:cNvPr id="43011" name="Image 3"/>
            <p:cNvPicPr>
              <a:picLocks noChangeAspect="1" noChangeArrowheads="1"/>
            </p:cNvPicPr>
            <p:nvPr/>
          </p:nvPicPr>
          <p:blipFill>
            <a:blip r:embed="rId2"/>
            <a:srcRect l="3889" t="5632" r="6863" b="2805"/>
            <a:stretch>
              <a:fillRect/>
            </a:stretch>
          </p:blipFill>
          <p:spPr bwMode="auto">
            <a:xfrm>
              <a:off x="323528" y="980728"/>
              <a:ext cx="8640960" cy="5616624"/>
            </a:xfrm>
            <a:prstGeom prst="rect">
              <a:avLst/>
            </a:prstGeom>
            <a:noFill/>
            <a:ln w="9525">
              <a:noFill/>
              <a:miter lim="800000"/>
              <a:headEnd/>
              <a:tailEnd/>
            </a:ln>
          </p:spPr>
        </p:pic>
        <p:sp>
          <p:nvSpPr>
            <p:cNvPr id="21" name="Rectangle 20"/>
            <p:cNvSpPr/>
            <p:nvPr/>
          </p:nvSpPr>
          <p:spPr>
            <a:xfrm>
              <a:off x="6732412" y="2133287"/>
              <a:ext cx="1655800" cy="576280"/>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dirty="0"/>
                <a:t>Médiane CHP  410 </a:t>
              </a:r>
              <a:r>
                <a:rPr lang="fr-FR" dirty="0"/>
                <a:t>mn</a:t>
              </a:r>
            </a:p>
          </p:txBody>
        </p:sp>
        <p:cxnSp>
          <p:nvCxnSpPr>
            <p:cNvPr id="22" name="Connecteur droit avec flèche 21"/>
            <p:cNvCxnSpPr/>
            <p:nvPr/>
          </p:nvCxnSpPr>
          <p:spPr>
            <a:xfrm>
              <a:off x="7019756" y="2709567"/>
              <a:ext cx="0" cy="1727251"/>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4716241" y="1430004"/>
              <a:ext cx="1762165" cy="774723"/>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dirty="0"/>
                <a:t>Minimum  CHP  319 mn</a:t>
              </a:r>
              <a:endParaRPr lang="fr-FR" dirty="0"/>
            </a:p>
          </p:txBody>
        </p:sp>
        <p:cxnSp>
          <p:nvCxnSpPr>
            <p:cNvPr id="24" name="Connecteur droit avec flèche 23"/>
            <p:cNvCxnSpPr/>
            <p:nvPr/>
          </p:nvCxnSpPr>
          <p:spPr>
            <a:xfrm>
              <a:off x="5363956" y="2133287"/>
              <a:ext cx="0" cy="2663904"/>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4352695" y="6381563"/>
              <a:ext cx="2379717" cy="431813"/>
            </a:xfrm>
            <a:prstGeom prst="rect">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sz="1600" dirty="0"/>
                <a:t>Médiane  MR CLEAN</a:t>
              </a:r>
            </a:p>
          </p:txBody>
        </p:sp>
        <p:cxnSp>
          <p:nvCxnSpPr>
            <p:cNvPr id="26" name="Connecteur droit avec flèche 25"/>
            <p:cNvCxnSpPr/>
            <p:nvPr/>
          </p:nvCxnSpPr>
          <p:spPr>
            <a:xfrm flipV="1">
              <a:off x="4860706" y="4941658"/>
              <a:ext cx="0" cy="1476419"/>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2052355" y="2646065"/>
              <a:ext cx="3246511" cy="42228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sz="1600" dirty="0"/>
                <a:t>Médiane CHU MTP 2010 </a:t>
              </a:r>
              <a:endParaRPr lang="fr-FR" sz="1600" dirty="0"/>
            </a:p>
          </p:txBody>
        </p:sp>
        <p:cxnSp>
          <p:nvCxnSpPr>
            <p:cNvPr id="28" name="Connecteur droit avec flèche 27"/>
            <p:cNvCxnSpPr/>
            <p:nvPr/>
          </p:nvCxnSpPr>
          <p:spPr>
            <a:xfrm flipV="1">
              <a:off x="4139965" y="5084538"/>
              <a:ext cx="0" cy="1646286"/>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1182386" y="6381563"/>
              <a:ext cx="3102046" cy="430226"/>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sz="1600" dirty="0"/>
                <a:t>Médiane </a:t>
              </a:r>
            </a:p>
            <a:p>
              <a:pPr algn="ctr" fontAlgn="auto">
                <a:spcBef>
                  <a:spcPts val="0"/>
                </a:spcBef>
                <a:spcAft>
                  <a:spcPts val="0"/>
                </a:spcAft>
                <a:defRPr/>
              </a:pPr>
              <a:r>
                <a:rPr lang="fr-FR" sz="1600" dirty="0"/>
                <a:t>EXTEND  IA et ESCAPE </a:t>
              </a:r>
              <a:endParaRPr lang="fr-FR" sz="1600" dirty="0"/>
            </a:p>
          </p:txBody>
        </p:sp>
        <p:cxnSp>
          <p:nvCxnSpPr>
            <p:cNvPr id="30" name="Connecteur droit avec flèche 29"/>
            <p:cNvCxnSpPr/>
            <p:nvPr/>
          </p:nvCxnSpPr>
          <p:spPr>
            <a:xfrm>
              <a:off x="4787680" y="3068353"/>
              <a:ext cx="0" cy="18002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Connecteur droit avec flèche 30"/>
            <p:cNvCxnSpPr/>
            <p:nvPr/>
          </p:nvCxnSpPr>
          <p:spPr>
            <a:xfrm flipV="1">
              <a:off x="3924060" y="5157565"/>
              <a:ext cx="0" cy="1476419"/>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Image 5" descr="tps_access_UNV_LR_ER.jpg"/>
          <p:cNvPicPr>
            <a:picLocks noChangeAspect="1"/>
          </p:cNvPicPr>
          <p:nvPr/>
        </p:nvPicPr>
        <p:blipFill>
          <a:blip r:embed="rId2"/>
          <a:srcRect/>
          <a:stretch>
            <a:fillRect/>
          </a:stretch>
        </p:blipFill>
        <p:spPr bwMode="auto">
          <a:xfrm>
            <a:off x="5946775" y="2492375"/>
            <a:ext cx="3162300" cy="4365625"/>
          </a:xfrm>
          <a:prstGeom prst="rect">
            <a:avLst/>
          </a:prstGeom>
          <a:noFill/>
          <a:ln w="9525">
            <a:noFill/>
            <a:miter lim="800000"/>
            <a:headEnd/>
            <a:tailEnd/>
          </a:ln>
        </p:spPr>
      </p:pic>
      <p:grpSp>
        <p:nvGrpSpPr>
          <p:cNvPr id="44034" name="Grouper 7"/>
          <p:cNvGrpSpPr>
            <a:grpSpLocks/>
          </p:cNvGrpSpPr>
          <p:nvPr/>
        </p:nvGrpSpPr>
        <p:grpSpPr bwMode="auto">
          <a:xfrm>
            <a:off x="6156325" y="4724400"/>
            <a:ext cx="1728788" cy="1008063"/>
            <a:chOff x="5436096" y="4221088"/>
            <a:chExt cx="2160240" cy="1224136"/>
          </a:xfrm>
        </p:grpSpPr>
        <p:sp>
          <p:nvSpPr>
            <p:cNvPr id="3" name="Ellipse 2"/>
            <p:cNvSpPr/>
            <p:nvPr/>
          </p:nvSpPr>
          <p:spPr>
            <a:xfrm>
              <a:off x="7380113" y="4221088"/>
              <a:ext cx="216223" cy="2159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 name="Ellipse 9"/>
            <p:cNvSpPr/>
            <p:nvPr/>
          </p:nvSpPr>
          <p:spPr>
            <a:xfrm>
              <a:off x="5436096" y="4221088"/>
              <a:ext cx="216223" cy="21591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1" name="Ellipse 10"/>
            <p:cNvSpPr/>
            <p:nvPr/>
          </p:nvSpPr>
          <p:spPr>
            <a:xfrm>
              <a:off x="6588621" y="5229314"/>
              <a:ext cx="216222" cy="21591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18" name="Titre 1"/>
          <p:cNvSpPr>
            <a:spLocks noGrp="1"/>
          </p:cNvSpPr>
          <p:nvPr>
            <p:ph type="title"/>
          </p:nvPr>
        </p:nvSpPr>
        <p:spPr>
          <a:xfrm>
            <a:off x="2555875" y="260350"/>
            <a:ext cx="5976938" cy="720725"/>
          </a:xfrm>
        </p:spPr>
        <p:txBody>
          <a:bodyPr>
            <a:noAutofit/>
          </a:bodyPr>
          <a:lstStyle/>
          <a:p>
            <a:pPr algn="ctr" fontAlgn="auto">
              <a:spcAft>
                <a:spcPts val="0"/>
              </a:spcAft>
              <a:defRPr/>
            </a:pPr>
            <a:r>
              <a:rPr lang="fr-FR" sz="2800" dirty="0" smtClean="0"/>
              <a:t>Discussion (1): </a:t>
            </a:r>
            <a:r>
              <a:rPr lang="fr-FR" sz="2800" dirty="0"/>
              <a:t/>
            </a:r>
            <a:br>
              <a:rPr lang="fr-FR" sz="2800" dirty="0"/>
            </a:br>
            <a:r>
              <a:rPr lang="fr-FR" sz="2800" dirty="0" smtClean="0"/>
              <a:t>NRI sur CH Perpignan</a:t>
            </a:r>
            <a:endParaRPr lang="fr-FR" sz="2800" dirty="0"/>
          </a:p>
        </p:txBody>
      </p:sp>
      <p:sp>
        <p:nvSpPr>
          <p:cNvPr id="19" name="Espace réservé du contenu 2"/>
          <p:cNvSpPr>
            <a:spLocks noGrp="1"/>
          </p:cNvSpPr>
          <p:nvPr>
            <p:ph idx="1"/>
          </p:nvPr>
        </p:nvSpPr>
        <p:spPr>
          <a:xfrm>
            <a:off x="107950" y="1773238"/>
            <a:ext cx="5616575" cy="4824412"/>
          </a:xfrm>
        </p:spPr>
        <p:txBody>
          <a:bodyPr rtlCol="0">
            <a:normAutofit/>
          </a:bodyPr>
          <a:lstStyle/>
          <a:p>
            <a:pPr marL="342900" lvl="1" indent="-342900" fontAlgn="auto">
              <a:spcAft>
                <a:spcPts val="0"/>
              </a:spcAft>
              <a:buFont typeface="Arial" panose="020B0604020202020204" pitchFamily="34" charset="0"/>
              <a:buChar char="•"/>
              <a:defRPr/>
            </a:pPr>
            <a:r>
              <a:rPr lang="fr-FR" sz="2400" dirty="0" smtClean="0"/>
              <a:t>Légitimité sur volume (67,7 éligibles /an) </a:t>
            </a:r>
          </a:p>
          <a:p>
            <a:pPr lvl="1" fontAlgn="auto">
              <a:spcAft>
                <a:spcPts val="0"/>
              </a:spcAft>
              <a:buFont typeface="Arial" panose="020B0604020202020204" pitchFamily="34" charset="0"/>
              <a:buChar char="–"/>
              <a:defRPr/>
            </a:pPr>
            <a:r>
              <a:rPr lang="fr-FR" sz="2000" dirty="0"/>
              <a:t>Mr Clean </a:t>
            </a:r>
            <a:r>
              <a:rPr lang="fr-FR" sz="2000" dirty="0" smtClean="0"/>
              <a:t>: 9,4 </a:t>
            </a:r>
            <a:r>
              <a:rPr lang="fr-FR" sz="2000" dirty="0"/>
              <a:t>/</a:t>
            </a:r>
            <a:r>
              <a:rPr lang="fr-FR" sz="2000" dirty="0" smtClean="0"/>
              <a:t>an (</a:t>
            </a:r>
            <a:r>
              <a:rPr lang="fr-FR" sz="2000" dirty="0"/>
              <a:t>extrêmes 0,3 à 24 / an</a:t>
            </a:r>
            <a:r>
              <a:rPr lang="fr-FR" sz="2000" dirty="0" smtClean="0"/>
              <a:t>)</a:t>
            </a:r>
          </a:p>
          <a:p>
            <a:pPr lvl="1" fontAlgn="auto">
              <a:spcAft>
                <a:spcPts val="0"/>
              </a:spcAft>
              <a:buFont typeface="Arial" panose="020B0604020202020204" pitchFamily="34" charset="0"/>
              <a:buChar char="–"/>
              <a:defRPr/>
            </a:pPr>
            <a:r>
              <a:rPr lang="fr-FR" sz="2000" dirty="0"/>
              <a:t>Modèle Californien 3,5 / an (extrêmes : 0,5 à 26 /an ) (</a:t>
            </a:r>
            <a:r>
              <a:rPr lang="fr-FR" sz="2000" dirty="0" err="1"/>
              <a:t>Chol</a:t>
            </a:r>
            <a:r>
              <a:rPr lang="fr-FR" sz="2000" dirty="0"/>
              <a:t> Choi et al., 2015)</a:t>
            </a:r>
          </a:p>
          <a:p>
            <a:pPr marL="742950" lvl="2" indent="-342900" fontAlgn="auto">
              <a:spcAft>
                <a:spcPts val="0"/>
              </a:spcAft>
              <a:buFont typeface="Arial" panose="020B0604020202020204" pitchFamily="34" charset="0"/>
              <a:buChar char="•"/>
              <a:defRPr/>
            </a:pPr>
            <a:endParaRPr lang="fr-FR" dirty="0"/>
          </a:p>
          <a:p>
            <a:pPr marL="342900" lvl="1" indent="-342900" fontAlgn="auto">
              <a:spcAft>
                <a:spcPts val="0"/>
              </a:spcAft>
              <a:buFont typeface="Arial" panose="020B0604020202020204" pitchFamily="34" charset="0"/>
              <a:buChar char="•"/>
              <a:defRPr/>
            </a:pPr>
            <a:r>
              <a:rPr lang="fr-FR" sz="2400" dirty="0" smtClean="0"/>
              <a:t>Légitimité sur délais et stratégie territoriale</a:t>
            </a:r>
          </a:p>
          <a:p>
            <a:pPr lvl="1" algn="just" fontAlgn="auto">
              <a:spcAft>
                <a:spcPts val="0"/>
              </a:spcAft>
              <a:buFont typeface="Arial" panose="020B0604020202020204" pitchFamily="34" charset="0"/>
              <a:buChar char="–"/>
              <a:defRPr/>
            </a:pPr>
            <a:r>
              <a:rPr lang="fr-FR" sz="2000" dirty="0"/>
              <a:t>Mr Clean </a:t>
            </a:r>
            <a:r>
              <a:rPr lang="fr-FR" sz="2000" dirty="0" smtClean="0"/>
              <a:t>(</a:t>
            </a:r>
            <a:r>
              <a:rPr lang="fr-FR" sz="2000" dirty="0"/>
              <a:t>41 528 km² au total pour 16,5 millions d’habitants</a:t>
            </a:r>
            <a:r>
              <a:rPr lang="fr-FR" sz="2000" dirty="0" smtClean="0"/>
              <a:t>)</a:t>
            </a:r>
            <a:r>
              <a:rPr lang="fr-FR" sz="2000" dirty="0"/>
              <a:t> </a:t>
            </a:r>
            <a:r>
              <a:rPr lang="fr-FR" sz="2000" dirty="0" smtClean="0"/>
              <a:t>: projection LR : 3 </a:t>
            </a:r>
            <a:r>
              <a:rPr lang="fr-FR" sz="2000" dirty="0"/>
              <a:t>(ratio démographique) à 10 centres (ratio géographique) </a:t>
            </a:r>
            <a:endParaRPr lang="fr-FR" sz="2000" dirty="0" smtClean="0"/>
          </a:p>
          <a:p>
            <a:pPr marL="742950" lvl="2" indent="-342900" fontAlgn="auto">
              <a:spcAft>
                <a:spcPts val="0"/>
              </a:spcAft>
              <a:buFont typeface="Arial" panose="020B0604020202020204" pitchFamily="34" charset="0"/>
              <a:buChar char="•"/>
              <a:defRPr/>
            </a:pPr>
            <a:endParaRPr lang="fr-FR" sz="2000" dirty="0" smtClean="0"/>
          </a:p>
          <a:p>
            <a:pPr marL="742950" lvl="2" indent="-342900" fontAlgn="auto">
              <a:spcAft>
                <a:spcPts val="0"/>
              </a:spcAft>
              <a:buFont typeface="Arial" panose="020B0604020202020204" pitchFamily="34" charset="0"/>
              <a:buChar char="•"/>
              <a:defRPr/>
            </a:pPr>
            <a:endParaRPr lang="fr-FR" sz="2000" dirty="0"/>
          </a:p>
          <a:p>
            <a:pPr lvl="1" fontAlgn="auto">
              <a:spcAft>
                <a:spcPts val="0"/>
              </a:spcAft>
              <a:buFont typeface="Arial" panose="020B0604020202020204" pitchFamily="34" charset="0"/>
              <a:buChar char="–"/>
              <a:defRPr/>
            </a:pPr>
            <a:endParaRPr lang="fr-FR" dirty="0" smtClean="0"/>
          </a:p>
          <a:p>
            <a:pPr lvl="1" fontAlgn="auto">
              <a:spcAft>
                <a:spcPts val="0"/>
              </a:spcAft>
              <a:buFont typeface="Arial" panose="020B0604020202020204" pitchFamily="34" charset="0"/>
              <a:buChar char="–"/>
              <a:defRPr/>
            </a:pPr>
            <a:endParaRPr lang="fr-FR" dirty="0" smtClean="0"/>
          </a:p>
          <a:p>
            <a:pPr fontAlgn="auto">
              <a:spcAft>
                <a:spcPts val="0"/>
              </a:spcAft>
              <a:buFont typeface="Arial" panose="020B0604020202020204" pitchFamily="34" charset="0"/>
              <a:buChar char="•"/>
              <a:defRPr/>
            </a:pPr>
            <a:endParaRPr lang="fr-FR" dirty="0"/>
          </a:p>
        </p:txBody>
      </p:sp>
      <p:sp>
        <p:nvSpPr>
          <p:cNvPr id="44037" name="Espace réservé du contenu 2"/>
          <p:cNvSpPr txBox="1">
            <a:spLocks/>
          </p:cNvSpPr>
          <p:nvPr/>
        </p:nvSpPr>
        <p:spPr bwMode="auto">
          <a:xfrm>
            <a:off x="179388" y="4581525"/>
            <a:ext cx="4968875" cy="2663825"/>
          </a:xfrm>
          <a:prstGeom prst="rect">
            <a:avLst/>
          </a:prstGeom>
          <a:noFill/>
          <a:ln w="9525">
            <a:noFill/>
            <a:miter lim="800000"/>
            <a:headEnd/>
            <a:tailEnd/>
          </a:ln>
        </p:spPr>
        <p:txBody>
          <a:bodyPr/>
          <a:lstStyle/>
          <a:p>
            <a:pPr marL="342900" indent="-342900">
              <a:spcBef>
                <a:spcPct val="20000"/>
              </a:spcBef>
              <a:buFont typeface="Arial" charset="0"/>
              <a:buChar char="•"/>
            </a:pPr>
            <a:endParaRPr lang="fr-FR" sz="3200" b="1">
              <a:latin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re 1"/>
          <p:cNvSpPr>
            <a:spLocks noGrp="1"/>
          </p:cNvSpPr>
          <p:nvPr>
            <p:ph type="title"/>
          </p:nvPr>
        </p:nvSpPr>
        <p:spPr>
          <a:xfrm>
            <a:off x="2555875" y="260350"/>
            <a:ext cx="5976938" cy="720725"/>
          </a:xfrm>
        </p:spPr>
        <p:txBody>
          <a:bodyPr>
            <a:noAutofit/>
          </a:bodyPr>
          <a:lstStyle/>
          <a:p>
            <a:pPr algn="ctr" fontAlgn="auto">
              <a:spcAft>
                <a:spcPts val="0"/>
              </a:spcAft>
              <a:defRPr/>
            </a:pPr>
            <a:r>
              <a:rPr lang="fr-FR" sz="2800" dirty="0" smtClean="0"/>
              <a:t>Discussion (2): </a:t>
            </a:r>
            <a:r>
              <a:rPr lang="fr-FR" sz="2800" dirty="0"/>
              <a:t/>
            </a:r>
            <a:br>
              <a:rPr lang="fr-FR" sz="2800" dirty="0"/>
            </a:br>
            <a:r>
              <a:rPr lang="fr-FR" sz="2800" dirty="0" smtClean="0"/>
              <a:t>légitimité pour NRI  </a:t>
            </a:r>
            <a:endParaRPr lang="fr-FR" sz="2800" dirty="0"/>
          </a:p>
        </p:txBody>
      </p:sp>
      <p:sp>
        <p:nvSpPr>
          <p:cNvPr id="45058" name="Espace réservé du contenu 2"/>
          <p:cNvSpPr>
            <a:spLocks noGrp="1"/>
          </p:cNvSpPr>
          <p:nvPr>
            <p:ph idx="1"/>
          </p:nvPr>
        </p:nvSpPr>
        <p:spPr>
          <a:xfrm>
            <a:off x="323850" y="1773238"/>
            <a:ext cx="8640763" cy="4608512"/>
          </a:xfrm>
        </p:spPr>
        <p:txBody>
          <a:bodyPr/>
          <a:lstStyle/>
          <a:p>
            <a:r>
              <a:rPr lang="fr-FR" sz="2400" smtClean="0"/>
              <a:t>Seuil volume – délais et Stratégie territoriale à définir</a:t>
            </a:r>
          </a:p>
          <a:p>
            <a:endParaRPr lang="fr-FR" sz="2400" smtClean="0"/>
          </a:p>
          <a:p>
            <a:r>
              <a:rPr lang="fr-FR" sz="2400" smtClean="0"/>
              <a:t>Volume à estimer par nombre de thrombolyse</a:t>
            </a:r>
          </a:p>
          <a:p>
            <a:pPr lvl="1"/>
            <a:r>
              <a:rPr lang="fr-FR" sz="2000" smtClean="0"/>
              <a:t>Révélateur quantitatif et qualitatif (age, fdr vasc )de la population</a:t>
            </a:r>
          </a:p>
          <a:p>
            <a:pPr lvl="1"/>
            <a:r>
              <a:rPr lang="fr-FR" sz="2000" smtClean="0"/>
              <a:t>Révélateur de la filière et capacité UNV</a:t>
            </a:r>
          </a:p>
          <a:p>
            <a:pPr lvl="1"/>
            <a:r>
              <a:rPr lang="fr-FR" sz="2000" smtClean="0"/>
              <a:t>Estimation réelle des patients éligibles Tm</a:t>
            </a:r>
          </a:p>
          <a:p>
            <a:pPr lvl="1"/>
            <a:endParaRPr lang="fr-FR" sz="2000" smtClean="0"/>
          </a:p>
          <a:p>
            <a:r>
              <a:rPr lang="fr-FR" sz="2400" smtClean="0"/>
              <a:t>Délais réels à calculer dans chaque UNV</a:t>
            </a:r>
          </a:p>
          <a:p>
            <a:endParaRPr lang="fr-FR" sz="2400" smtClean="0"/>
          </a:p>
          <a:p>
            <a:r>
              <a:rPr lang="fr-FR" sz="2400" smtClean="0"/>
              <a:t>Critères économiques </a:t>
            </a:r>
          </a:p>
          <a:p>
            <a:pPr lvl="1"/>
            <a:endParaRPr lang="fr-FR" sz="2000" smtClean="0"/>
          </a:p>
          <a:p>
            <a:endParaRPr lang="fr-FR" sz="240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Conclusions</a:t>
            </a:r>
            <a:endParaRPr lang="fr-FR" dirty="0"/>
          </a:p>
        </p:txBody>
      </p:sp>
      <p:sp>
        <p:nvSpPr>
          <p:cNvPr id="3" name="Espace réservé du contenu 2"/>
          <p:cNvSpPr>
            <a:spLocks noGrp="1"/>
          </p:cNvSpPr>
          <p:nvPr>
            <p:ph idx="1"/>
          </p:nvPr>
        </p:nvSpPr>
        <p:spPr>
          <a:xfrm>
            <a:off x="71438" y="2060575"/>
            <a:ext cx="8964612" cy="4176713"/>
          </a:xfrm>
        </p:spPr>
        <p:txBody>
          <a:bodyPr rtlCol="0">
            <a:normAutofit/>
          </a:bodyPr>
          <a:lstStyle/>
          <a:p>
            <a:pPr fontAlgn="auto">
              <a:spcAft>
                <a:spcPts val="0"/>
              </a:spcAft>
              <a:buFont typeface="Arial" panose="020B0604020202020204" pitchFamily="34" charset="0"/>
              <a:buChar char="•"/>
              <a:defRPr/>
            </a:pPr>
            <a:r>
              <a:rPr lang="fr-FR" sz="2800" dirty="0" smtClean="0"/>
              <a:t>Sans NRI sur le CHG de Perpignan:</a:t>
            </a:r>
          </a:p>
          <a:p>
            <a:pPr lvl="1" fontAlgn="auto">
              <a:spcAft>
                <a:spcPts val="0"/>
              </a:spcAft>
              <a:buFont typeface="Arial" panose="020B0604020202020204" pitchFamily="34" charset="0"/>
              <a:buChar char="–"/>
              <a:defRPr/>
            </a:pPr>
            <a:r>
              <a:rPr lang="fr-FR" sz="2400" dirty="0"/>
              <a:t>Peu de patients </a:t>
            </a:r>
            <a:r>
              <a:rPr lang="fr-FR" sz="2400" dirty="0" err="1"/>
              <a:t>recanalisés</a:t>
            </a:r>
            <a:r>
              <a:rPr lang="fr-FR" sz="2400" dirty="0"/>
              <a:t> / éligibles (</a:t>
            </a:r>
            <a:r>
              <a:rPr lang="fr-FR" sz="2400" dirty="0">
                <a:solidFill>
                  <a:srgbClr val="FF0000"/>
                </a:solidFill>
              </a:rPr>
              <a:t>16,7 %)</a:t>
            </a:r>
          </a:p>
          <a:p>
            <a:pPr lvl="1" fontAlgn="auto">
              <a:spcAft>
                <a:spcPts val="0"/>
              </a:spcAft>
              <a:buFont typeface="Arial" panose="020B0604020202020204" pitchFamily="34" charset="0"/>
              <a:buChar char="–"/>
              <a:defRPr/>
            </a:pPr>
            <a:r>
              <a:rPr lang="fr-FR" sz="2400" dirty="0" err="1"/>
              <a:t>Recanalisation</a:t>
            </a:r>
            <a:r>
              <a:rPr lang="fr-FR" sz="2400" dirty="0"/>
              <a:t> tardive </a:t>
            </a:r>
            <a:r>
              <a:rPr lang="fr-FR" sz="2400" dirty="0">
                <a:solidFill>
                  <a:srgbClr val="FF0000"/>
                </a:solidFill>
              </a:rPr>
              <a:t>(médiane 7 h) </a:t>
            </a:r>
            <a:r>
              <a:rPr lang="fr-FR" sz="2400" dirty="0"/>
              <a:t>(futile ?, dangereuse ?)</a:t>
            </a:r>
          </a:p>
          <a:p>
            <a:pPr lvl="1" fontAlgn="auto">
              <a:spcAft>
                <a:spcPts val="0"/>
              </a:spcAft>
              <a:buFont typeface="Arial" panose="020B0604020202020204" pitchFamily="34" charset="0"/>
              <a:buChar char="–"/>
              <a:defRPr/>
            </a:pPr>
            <a:r>
              <a:rPr lang="fr-FR" sz="2400" dirty="0"/>
              <a:t>NRI éthiquement incontournable : Volume (67,7 /an) et délais </a:t>
            </a:r>
          </a:p>
          <a:p>
            <a:pPr lvl="1" fontAlgn="auto">
              <a:spcAft>
                <a:spcPts val="0"/>
              </a:spcAft>
              <a:buFont typeface="Arial" panose="020B0604020202020204" pitchFamily="34" charset="0"/>
              <a:buChar char="–"/>
              <a:defRPr/>
            </a:pPr>
            <a:endParaRPr lang="fr-FR" dirty="0" smtClean="0"/>
          </a:p>
          <a:p>
            <a:pPr marL="342900" lvl="1" indent="-342900" fontAlgn="auto">
              <a:spcAft>
                <a:spcPts val="0"/>
              </a:spcAft>
              <a:buFont typeface="Arial" panose="020B0604020202020204" pitchFamily="34" charset="0"/>
              <a:buChar char="•"/>
              <a:defRPr/>
            </a:pPr>
            <a:r>
              <a:rPr lang="fr-FR" sz="2800" dirty="0"/>
              <a:t>NRI dans les UNV de CHG </a:t>
            </a:r>
            <a:endParaRPr lang="fr-FR" sz="2800" dirty="0" smtClean="0"/>
          </a:p>
          <a:p>
            <a:pPr lvl="1" fontAlgn="auto">
              <a:spcAft>
                <a:spcPts val="0"/>
              </a:spcAft>
              <a:buFont typeface="Arial" panose="020B0604020202020204" pitchFamily="34" charset="0"/>
              <a:buChar char="–"/>
              <a:defRPr/>
            </a:pPr>
            <a:r>
              <a:rPr lang="fr-FR" sz="2400" dirty="0" smtClean="0"/>
              <a:t>Seuil </a:t>
            </a:r>
            <a:r>
              <a:rPr lang="fr-FR" sz="2400" dirty="0"/>
              <a:t>volume </a:t>
            </a:r>
            <a:r>
              <a:rPr lang="fr-FR" sz="2400" dirty="0" smtClean="0"/>
              <a:t>– délais minimal : à définir</a:t>
            </a:r>
          </a:p>
          <a:p>
            <a:pPr lvl="1" fontAlgn="auto">
              <a:spcAft>
                <a:spcPts val="0"/>
              </a:spcAft>
              <a:buFont typeface="Arial" panose="020B0604020202020204" pitchFamily="34" charset="0"/>
              <a:buChar char="–"/>
              <a:defRPr/>
            </a:pPr>
            <a:r>
              <a:rPr lang="fr-FR" sz="2400" dirty="0" smtClean="0"/>
              <a:t>Travail de recensement (volume-délais) pour UNV candidates</a:t>
            </a:r>
          </a:p>
          <a:p>
            <a:pPr lvl="1" fontAlgn="auto">
              <a:spcAft>
                <a:spcPts val="0"/>
              </a:spcAft>
              <a:buFont typeface="Arial" panose="020B0604020202020204" pitchFamily="34" charset="0"/>
              <a:buChar char="–"/>
              <a:defRPr/>
            </a:pPr>
            <a:r>
              <a:rPr lang="fr-FR" sz="2400" dirty="0" smtClean="0"/>
              <a:t>Critères économiques </a:t>
            </a:r>
            <a:endParaRPr lang="fr-FR" sz="2400" dirty="0"/>
          </a:p>
          <a:p>
            <a:pPr lvl="1" fontAlgn="auto">
              <a:spcAft>
                <a:spcPts val="0"/>
              </a:spcAft>
              <a:buFont typeface="Arial" panose="020B0604020202020204" pitchFamily="34" charset="0"/>
              <a:buChar char="–"/>
              <a:defRPr/>
            </a:pPr>
            <a:endParaRPr lang="fr-FR" sz="2400" dirty="0" smtClean="0"/>
          </a:p>
          <a:p>
            <a:pPr lvl="1" fontAlgn="auto">
              <a:spcAft>
                <a:spcPts val="0"/>
              </a:spcAft>
              <a:buFont typeface="Arial" panose="020B0604020202020204" pitchFamily="34" charset="0"/>
              <a:buChar char="–"/>
              <a:defRPr/>
            </a:pPr>
            <a:endParaRPr lang="fr-FR" sz="2400" dirty="0" smtClean="0"/>
          </a:p>
          <a:p>
            <a:pPr fontAlgn="auto">
              <a:spcAft>
                <a:spcPts val="0"/>
              </a:spcAft>
              <a:buFont typeface="Arial" panose="020B0604020202020204" pitchFamily="34" charset="0"/>
              <a:buChar char="•"/>
              <a:defRPr/>
            </a:pPr>
            <a:endParaRPr lang="fr-FR" sz="2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0113" y="1700213"/>
            <a:ext cx="7112000" cy="1289050"/>
          </a:xfrm>
        </p:spPr>
        <p:txBody>
          <a:bodyPr>
            <a:noAutofit/>
          </a:bodyPr>
          <a:lstStyle/>
          <a:p>
            <a:pPr fontAlgn="auto">
              <a:spcAft>
                <a:spcPts val="0"/>
              </a:spcAft>
              <a:defRPr/>
            </a:pPr>
            <a:r>
              <a:rPr lang="fr-FR" sz="2800" dirty="0" smtClean="0"/>
              <a:t>La Neuro-</a:t>
            </a:r>
            <a:r>
              <a:rPr lang="fr-FR" sz="2800" dirty="0" err="1" smtClean="0"/>
              <a:t>thrombectomie</a:t>
            </a:r>
            <a:r>
              <a:rPr lang="fr-FR" sz="2800" dirty="0" smtClean="0"/>
              <a:t> en CHG ou après transfert en CHU ?</a:t>
            </a:r>
            <a:r>
              <a:rPr lang="fr-FR" sz="2800" dirty="0"/>
              <a:t/>
            </a:r>
            <a:br>
              <a:rPr lang="fr-FR" sz="2800" dirty="0"/>
            </a:br>
            <a:endParaRPr lang="fr-FR" sz="2800" dirty="0"/>
          </a:p>
        </p:txBody>
      </p:sp>
      <p:sp>
        <p:nvSpPr>
          <p:cNvPr id="12290" name="Titre 1"/>
          <p:cNvSpPr txBox="1">
            <a:spLocks/>
          </p:cNvSpPr>
          <p:nvPr/>
        </p:nvSpPr>
        <p:spPr bwMode="auto">
          <a:xfrm>
            <a:off x="273050" y="3371850"/>
            <a:ext cx="8194675" cy="1925638"/>
          </a:xfrm>
          <a:prstGeom prst="rect">
            <a:avLst/>
          </a:prstGeom>
          <a:noFill/>
          <a:ln w="9525">
            <a:noFill/>
            <a:miter lim="800000"/>
            <a:headEnd/>
            <a:tailEnd/>
          </a:ln>
        </p:spPr>
        <p:txBody>
          <a:bodyPr anchor="ctr"/>
          <a:lstStyle/>
          <a:p>
            <a:pPr algn="ctr" defTabSz="457200"/>
            <a:r>
              <a:rPr lang="fr-FR" sz="2800">
                <a:latin typeface="Calibri" pitchFamily="34" charset="0"/>
              </a:rPr>
              <a:t/>
            </a:r>
            <a:br>
              <a:rPr lang="fr-FR" sz="2800">
                <a:latin typeface="Calibri" pitchFamily="34" charset="0"/>
              </a:rPr>
            </a:br>
            <a:r>
              <a:rPr lang="fr-FR" sz="2800">
                <a:latin typeface="Calibri" pitchFamily="34" charset="0"/>
              </a:rPr>
              <a:t>L’expérience de 3 années de transferts </a:t>
            </a:r>
          </a:p>
          <a:p>
            <a:pPr algn="ctr" defTabSz="457200"/>
            <a:r>
              <a:rPr lang="fr-FR" sz="2800">
                <a:latin typeface="Calibri" pitchFamily="34" charset="0"/>
              </a:rPr>
              <a:t>CH Perpignan-CHU Montpellier </a:t>
            </a:r>
            <a:br>
              <a:rPr lang="fr-FR" sz="2800">
                <a:latin typeface="Calibri" pitchFamily="34" charset="0"/>
              </a:rPr>
            </a:br>
            <a:r>
              <a:rPr lang="fr-FR" sz="2800">
                <a:latin typeface="Calibri" pitchFamily="34" charset="0"/>
              </a:rPr>
              <a:t/>
            </a:r>
            <a:br>
              <a:rPr lang="fr-FR" sz="2800">
                <a:latin typeface="Calibri" pitchFamily="34" charset="0"/>
              </a:rPr>
            </a:br>
            <a:endParaRPr lang="fr-FR" sz="2800">
              <a:latin typeface="Calibri" pitchFamily="34" charset="0"/>
            </a:endParaRPr>
          </a:p>
        </p:txBody>
      </p:sp>
      <p:sp>
        <p:nvSpPr>
          <p:cNvPr id="12291" name="Sous-titre 2"/>
          <p:cNvSpPr txBox="1">
            <a:spLocks/>
          </p:cNvSpPr>
          <p:nvPr/>
        </p:nvSpPr>
        <p:spPr bwMode="auto">
          <a:xfrm>
            <a:off x="1187450" y="5300663"/>
            <a:ext cx="6480175" cy="739775"/>
          </a:xfrm>
          <a:prstGeom prst="rect">
            <a:avLst/>
          </a:prstGeom>
          <a:noFill/>
          <a:ln w="9525">
            <a:noFill/>
            <a:miter lim="800000"/>
            <a:headEnd/>
            <a:tailEnd/>
          </a:ln>
        </p:spPr>
        <p:txBody>
          <a:bodyPr/>
          <a:lstStyle/>
          <a:p>
            <a:pPr algn="ctr" defTabSz="457200">
              <a:spcBef>
                <a:spcPct val="20000"/>
              </a:spcBef>
              <a:buFont typeface="Arial" charset="0"/>
              <a:buNone/>
            </a:pPr>
            <a:r>
              <a:rPr lang="fr-FR" sz="2400">
                <a:latin typeface="Calibri" pitchFamily="34" charset="0"/>
              </a:rPr>
              <a:t>Denis SABLOT (Perpignan)</a:t>
            </a:r>
          </a:p>
          <a:p>
            <a:pPr algn="ctr" defTabSz="457200">
              <a:spcBef>
                <a:spcPct val="20000"/>
              </a:spcBef>
              <a:buFont typeface="Arial" charset="0"/>
              <a:buNone/>
            </a:pPr>
            <a:r>
              <a:rPr lang="fr-FR" sz="2400">
                <a:latin typeface="Calibri" pitchFamily="34" charset="0"/>
              </a:rPr>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30310B2D-E988-4AC1-BA1D-071BC3DFBA6E}" type="slidenum">
              <a:rPr lang="fr-FR"/>
              <a:pPr>
                <a:defRPr/>
              </a:pPr>
              <a:t>5</a:t>
            </a:fld>
            <a:endParaRPr lang="fr-FR"/>
          </a:p>
        </p:txBody>
      </p:sp>
      <p:pic>
        <p:nvPicPr>
          <p:cNvPr id="14338" name="Image 2"/>
          <p:cNvPicPr>
            <a:picLocks noChangeAspect="1"/>
          </p:cNvPicPr>
          <p:nvPr/>
        </p:nvPicPr>
        <p:blipFill>
          <a:blip r:embed="rId2"/>
          <a:srcRect/>
          <a:stretch>
            <a:fillRect/>
          </a:stretch>
        </p:blipFill>
        <p:spPr bwMode="auto">
          <a:xfrm>
            <a:off x="4321175" y="476250"/>
            <a:ext cx="4302125" cy="2874963"/>
          </a:xfrm>
          <a:prstGeom prst="rect">
            <a:avLst/>
          </a:prstGeom>
          <a:solidFill>
            <a:schemeClr val="bg1"/>
          </a:solidFill>
          <a:ln w="9525">
            <a:noFill/>
            <a:miter lim="800000"/>
            <a:headEnd/>
            <a:tailEnd/>
          </a:ln>
        </p:spPr>
      </p:pic>
      <p:pic>
        <p:nvPicPr>
          <p:cNvPr id="14339" name="Image 3"/>
          <p:cNvPicPr>
            <a:picLocks noChangeAspect="1"/>
          </p:cNvPicPr>
          <p:nvPr/>
        </p:nvPicPr>
        <p:blipFill>
          <a:blip r:embed="rId3"/>
          <a:srcRect/>
          <a:stretch>
            <a:fillRect/>
          </a:stretch>
        </p:blipFill>
        <p:spPr bwMode="auto">
          <a:xfrm>
            <a:off x="4168775" y="3573463"/>
            <a:ext cx="4724400" cy="3036887"/>
          </a:xfrm>
          <a:prstGeom prst="rect">
            <a:avLst/>
          </a:prstGeom>
          <a:solidFill>
            <a:srgbClr val="FFFFFF"/>
          </a:solidFill>
          <a:ln w="9525">
            <a:noFill/>
            <a:miter lim="800000"/>
            <a:headEnd/>
            <a:tailEnd/>
          </a:ln>
        </p:spPr>
      </p:pic>
      <p:pic>
        <p:nvPicPr>
          <p:cNvPr id="14340" name="Image 4"/>
          <p:cNvPicPr>
            <a:picLocks noChangeAspect="1"/>
          </p:cNvPicPr>
          <p:nvPr/>
        </p:nvPicPr>
        <p:blipFill>
          <a:blip r:embed="rId4"/>
          <a:srcRect/>
          <a:stretch>
            <a:fillRect/>
          </a:stretch>
        </p:blipFill>
        <p:spPr bwMode="auto">
          <a:xfrm>
            <a:off x="179388" y="1797050"/>
            <a:ext cx="4321175" cy="3475038"/>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Espace réservé du texte 3"/>
          <p:cNvSpPr>
            <a:spLocks noGrp="1"/>
          </p:cNvSpPr>
          <p:nvPr>
            <p:ph type="body" sz="half" idx="2"/>
          </p:nvPr>
        </p:nvSpPr>
        <p:spPr>
          <a:xfrm>
            <a:off x="179388" y="2306638"/>
            <a:ext cx="4095750" cy="4291012"/>
          </a:xfrm>
        </p:spPr>
        <p:txBody>
          <a:bodyPr/>
          <a:lstStyle/>
          <a:p>
            <a:r>
              <a:rPr lang="fr-FR" sz="1600" smtClean="0"/>
              <a:t>Deux organisations différentes en fonction des territoires : </a:t>
            </a:r>
          </a:p>
          <a:p>
            <a:endParaRPr lang="fr-FR" sz="1600" smtClean="0"/>
          </a:p>
          <a:p>
            <a:pPr>
              <a:buFont typeface="Arial" charset="0"/>
              <a:buChar char="•"/>
            </a:pPr>
            <a:r>
              <a:rPr lang="fr-FR" sz="1600" smtClean="0"/>
              <a:t> 4 Départements du littoral (2.620.000 habitants)</a:t>
            </a:r>
          </a:p>
          <a:p>
            <a:pPr lvl="1">
              <a:buFont typeface="Wingdings" pitchFamily="2" charset="2"/>
              <a:buChar char="è"/>
            </a:pPr>
            <a:r>
              <a:rPr lang="fr-FR" sz="1600" smtClean="0">
                <a:sym typeface="Wingdings" pitchFamily="2" charset="2"/>
              </a:rPr>
              <a:t> 7 UNV* proches (&lt; 1 heure)</a:t>
            </a:r>
          </a:p>
          <a:p>
            <a:pPr lvl="1">
              <a:buFont typeface="Wingdings" pitchFamily="2" charset="2"/>
              <a:buChar char="è"/>
            </a:pPr>
            <a:r>
              <a:rPr lang="fr-FR" sz="1600" smtClean="0"/>
              <a:t>Centre 15 vers les urgences avec UNV sans passer par un service d’urgence qui n’en a pas</a:t>
            </a:r>
            <a:endParaRPr lang="fr-FR" sz="1600" smtClean="0">
              <a:sym typeface="Wingdings" pitchFamily="2" charset="2"/>
            </a:endParaRPr>
          </a:p>
          <a:p>
            <a:endParaRPr lang="fr-FR" smtClean="0">
              <a:sym typeface="Wingdings" pitchFamily="2" charset="2"/>
            </a:endParaRPr>
          </a:p>
          <a:p>
            <a:pPr>
              <a:buFont typeface="Arial" charset="0"/>
              <a:buChar char="•"/>
            </a:pPr>
            <a:r>
              <a:rPr lang="fr-FR" sz="1600" smtClean="0"/>
              <a:t>Télémédecine</a:t>
            </a:r>
            <a:endParaRPr lang="fr-FR" smtClean="0"/>
          </a:p>
          <a:p>
            <a:pPr lvl="1">
              <a:buFont typeface="Wingdings" pitchFamily="2" charset="2"/>
              <a:buChar char="è"/>
            </a:pPr>
            <a:r>
              <a:rPr lang="fr-FR" sz="1600" smtClean="0"/>
              <a:t>CH de Mende et Hôpital de Puigcerda</a:t>
            </a:r>
          </a:p>
          <a:p>
            <a:pPr lvl="1">
              <a:buFont typeface="Wingdings" pitchFamily="2" charset="2"/>
              <a:buChar char="è"/>
            </a:pPr>
            <a:endParaRPr lang="fr-FR" sz="1600" smtClean="0"/>
          </a:p>
        </p:txBody>
      </p:sp>
      <p:sp>
        <p:nvSpPr>
          <p:cNvPr id="5" name="Titre 1"/>
          <p:cNvSpPr txBox="1">
            <a:spLocks/>
          </p:cNvSpPr>
          <p:nvPr/>
        </p:nvSpPr>
        <p:spPr>
          <a:xfrm>
            <a:off x="179388" y="889000"/>
            <a:ext cx="4329112" cy="1185863"/>
          </a:xfrm>
          <a:prstGeom prst="rect">
            <a:avLst/>
          </a:prstGeom>
        </p:spPr>
        <p:txBody>
          <a:bodyPr anchor="b"/>
          <a:lstStyle/>
          <a:p>
            <a:pPr algn="ctr" fontAlgn="auto">
              <a:spcBef>
                <a:spcPts val="0"/>
              </a:spcBef>
              <a:spcAft>
                <a:spcPts val="0"/>
              </a:spcAft>
              <a:defRPr/>
            </a:pPr>
            <a:r>
              <a:rPr lang="fr-FR" sz="2000" b="1" dirty="0">
                <a:latin typeface="+mj-lt"/>
                <a:ea typeface="+mj-ea"/>
                <a:cs typeface="+mj-cs"/>
              </a:rPr>
              <a:t>La situation de l’AVC en Languedoc-Roussillon </a:t>
            </a:r>
            <a:r>
              <a:rPr lang="fr-FR" sz="1400" b="1" dirty="0">
                <a:latin typeface="+mj-lt"/>
                <a:ea typeface="+mj-ea"/>
                <a:cs typeface="+mj-cs"/>
              </a:rPr>
              <a:t>(2.700.000 habitants)</a:t>
            </a:r>
          </a:p>
        </p:txBody>
      </p:sp>
      <p:pic>
        <p:nvPicPr>
          <p:cNvPr id="15363" name="Image 5" descr="tps_access_UNV_LR_ER.jpg"/>
          <p:cNvPicPr>
            <a:picLocks noChangeAspect="1"/>
          </p:cNvPicPr>
          <p:nvPr/>
        </p:nvPicPr>
        <p:blipFill>
          <a:blip r:embed="rId2"/>
          <a:srcRect/>
          <a:stretch>
            <a:fillRect/>
          </a:stretch>
        </p:blipFill>
        <p:spPr bwMode="auto">
          <a:xfrm>
            <a:off x="4140200" y="0"/>
            <a:ext cx="4968875" cy="6858000"/>
          </a:xfrm>
          <a:prstGeom prst="rect">
            <a:avLst/>
          </a:prstGeom>
          <a:noFill/>
          <a:ln w="9525">
            <a:noFill/>
            <a:miter lim="800000"/>
            <a:headEnd/>
            <a:tailEnd/>
          </a:ln>
        </p:spPr>
      </p:pic>
      <p:sp>
        <p:nvSpPr>
          <p:cNvPr id="7" name="Espace réservé du numéro de diapositive 6"/>
          <p:cNvSpPr>
            <a:spLocks noGrp="1"/>
          </p:cNvSpPr>
          <p:nvPr>
            <p:ph type="sldNum" sz="quarter" idx="12"/>
          </p:nvPr>
        </p:nvSpPr>
        <p:spPr/>
        <p:txBody>
          <a:bodyPr/>
          <a:lstStyle/>
          <a:p>
            <a:pPr>
              <a:defRPr/>
            </a:pPr>
            <a:fld id="{D20D29B6-2070-49B8-93D3-C770F1574B63}" type="slidenum">
              <a:rPr lang="fr-FR"/>
              <a:pPr>
                <a:defRPr/>
              </a:pPr>
              <a:t>6</a:t>
            </a:fld>
            <a:endParaRPr lang="fr-FR"/>
          </a:p>
        </p:txBody>
      </p:sp>
      <p:sp>
        <p:nvSpPr>
          <p:cNvPr id="15365" name="ZoneTexte 7"/>
          <p:cNvSpPr txBox="1">
            <a:spLocks noChangeArrowheads="1"/>
          </p:cNvSpPr>
          <p:nvPr/>
        </p:nvSpPr>
        <p:spPr bwMode="auto">
          <a:xfrm>
            <a:off x="-36513" y="6515100"/>
            <a:ext cx="2301876" cy="276225"/>
          </a:xfrm>
          <a:prstGeom prst="rect">
            <a:avLst/>
          </a:prstGeom>
          <a:noFill/>
          <a:ln w="9525">
            <a:noFill/>
            <a:miter lim="800000"/>
            <a:headEnd/>
            <a:tailEnd/>
          </a:ln>
        </p:spPr>
        <p:txBody>
          <a:bodyPr wrap="none">
            <a:spAutoFit/>
          </a:bodyPr>
          <a:lstStyle/>
          <a:p>
            <a:r>
              <a:rPr lang="fr-FR" sz="1200">
                <a:latin typeface="Calibri" pitchFamily="34" charset="0"/>
              </a:rPr>
              <a:t>* U.N.V. = Unité Neuro-Vasculaire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107950" y="3141663"/>
            <a:ext cx="4329113" cy="595312"/>
          </a:xfrm>
          <a:prstGeom prst="rect">
            <a:avLst/>
          </a:prstGeom>
        </p:spPr>
        <p:txBody>
          <a:bodyPr anchor="b"/>
          <a:lstStyle/>
          <a:p>
            <a:pPr algn="ctr" fontAlgn="auto">
              <a:spcBef>
                <a:spcPts val="0"/>
              </a:spcBef>
              <a:spcAft>
                <a:spcPts val="0"/>
              </a:spcAft>
              <a:defRPr/>
            </a:pPr>
            <a:r>
              <a:rPr lang="fr-FR" sz="2000" b="1" dirty="0">
                <a:latin typeface="+mj-lt"/>
                <a:ea typeface="+mj-ea"/>
                <a:cs typeface="+mj-cs"/>
              </a:rPr>
              <a:t>Centres NRI actuels</a:t>
            </a:r>
            <a:endParaRPr lang="fr-FR" sz="1400" b="1" dirty="0">
              <a:latin typeface="+mj-lt"/>
              <a:ea typeface="+mj-ea"/>
              <a:cs typeface="+mj-cs"/>
            </a:endParaRPr>
          </a:p>
        </p:txBody>
      </p:sp>
      <p:pic>
        <p:nvPicPr>
          <p:cNvPr id="16386" name="Image 5" descr="tps_access_UNV_LR_ER.jpg"/>
          <p:cNvPicPr>
            <a:picLocks noChangeAspect="1"/>
          </p:cNvPicPr>
          <p:nvPr/>
        </p:nvPicPr>
        <p:blipFill>
          <a:blip r:embed="rId2"/>
          <a:srcRect/>
          <a:stretch>
            <a:fillRect/>
          </a:stretch>
        </p:blipFill>
        <p:spPr bwMode="auto">
          <a:xfrm>
            <a:off x="4140200" y="0"/>
            <a:ext cx="4968875" cy="6858000"/>
          </a:xfrm>
          <a:prstGeom prst="rect">
            <a:avLst/>
          </a:prstGeom>
          <a:noFill/>
          <a:ln w="9525">
            <a:noFill/>
            <a:miter lim="800000"/>
            <a:headEnd/>
            <a:tailEnd/>
          </a:ln>
        </p:spPr>
      </p:pic>
      <p:sp>
        <p:nvSpPr>
          <p:cNvPr id="7" name="Espace réservé du numéro de diapositive 6"/>
          <p:cNvSpPr>
            <a:spLocks noGrp="1"/>
          </p:cNvSpPr>
          <p:nvPr>
            <p:ph type="sldNum" sz="quarter" idx="12"/>
          </p:nvPr>
        </p:nvSpPr>
        <p:spPr/>
        <p:txBody>
          <a:bodyPr/>
          <a:lstStyle/>
          <a:p>
            <a:pPr>
              <a:defRPr/>
            </a:pPr>
            <a:fld id="{A6A15D45-F52B-46D5-B190-F04A542E83B8}" type="slidenum">
              <a:rPr lang="fr-FR"/>
              <a:pPr>
                <a:defRPr/>
              </a:pPr>
              <a:t>7</a:t>
            </a:fld>
            <a:endParaRPr lang="fr-FR"/>
          </a:p>
        </p:txBody>
      </p:sp>
      <p:sp>
        <p:nvSpPr>
          <p:cNvPr id="3" name="Ellipse 2"/>
          <p:cNvSpPr/>
          <p:nvPr/>
        </p:nvSpPr>
        <p:spPr>
          <a:xfrm>
            <a:off x="6948488" y="3573463"/>
            <a:ext cx="215900" cy="2159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 name="Ellipse 9"/>
          <p:cNvSpPr/>
          <p:nvPr/>
        </p:nvSpPr>
        <p:spPr>
          <a:xfrm>
            <a:off x="4500563" y="3573463"/>
            <a:ext cx="215900" cy="2159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1" name="Ellipse 10"/>
          <p:cNvSpPr/>
          <p:nvPr/>
        </p:nvSpPr>
        <p:spPr>
          <a:xfrm>
            <a:off x="5940425" y="4868863"/>
            <a:ext cx="215900" cy="215900"/>
          </a:xfrm>
          <a:prstGeom prst="ellipse">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2" name="Ellipse 11"/>
          <p:cNvSpPr/>
          <p:nvPr/>
        </p:nvSpPr>
        <p:spPr>
          <a:xfrm>
            <a:off x="900113" y="3429000"/>
            <a:ext cx="215900" cy="2159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ZoneTexte 3"/>
          <p:cNvSpPr txBox="1">
            <a:spLocks noChangeArrowheads="1"/>
          </p:cNvSpPr>
          <p:nvPr/>
        </p:nvSpPr>
        <p:spPr bwMode="auto">
          <a:xfrm>
            <a:off x="107950" y="3789363"/>
            <a:ext cx="4032250" cy="3092450"/>
          </a:xfrm>
          <a:prstGeom prst="rect">
            <a:avLst/>
          </a:prstGeom>
          <a:noFill/>
          <a:ln w="9525">
            <a:noFill/>
            <a:miter lim="800000"/>
            <a:headEnd/>
            <a:tailEnd/>
          </a:ln>
        </p:spPr>
        <p:txBody>
          <a:bodyPr>
            <a:spAutoFit/>
          </a:bodyPr>
          <a:lstStyle/>
          <a:p>
            <a:r>
              <a:rPr lang="fr-FR" sz="1400" b="1">
                <a:latin typeface="Calibri" pitchFamily="34" charset="0"/>
              </a:rPr>
              <a:t>Distance Perpignan-Mpt = 152 km</a:t>
            </a:r>
          </a:p>
          <a:p>
            <a:endParaRPr lang="fr-FR" sz="1000">
              <a:latin typeface="Calibri" pitchFamily="34" charset="0"/>
            </a:endParaRPr>
          </a:p>
          <a:p>
            <a:r>
              <a:rPr lang="fr-FR" sz="1000">
                <a:latin typeface="Calibri" pitchFamily="34" charset="0"/>
              </a:rPr>
              <a:t>PERPIGNAN AMELIE : 13 min. /  AMELIE-LAPEYRONIE : 45 min. </a:t>
            </a:r>
          </a:p>
          <a:p>
            <a:r>
              <a:rPr lang="fr-FR" sz="1000">
                <a:latin typeface="Calibri" pitchFamily="34" charset="0"/>
              </a:rPr>
              <a:t>PERPIGNAN - BANYULS : 12 min. BANYULS - LAPEYRONIE : 42 min. </a:t>
            </a:r>
          </a:p>
          <a:p>
            <a:r>
              <a:rPr lang="fr-FR" sz="1000">
                <a:latin typeface="Calibri" pitchFamily="34" charset="0"/>
              </a:rPr>
              <a:t>PERPIGNAN - SAINT-PAUL DE FENOUILLET : 11 min. / ST PAUL DE FT- LAPEYRONIE : 37 min.</a:t>
            </a:r>
          </a:p>
          <a:p>
            <a:r>
              <a:rPr lang="fr-FR" sz="1000">
                <a:latin typeface="Calibri" pitchFamily="34" charset="0"/>
              </a:rPr>
              <a:t>PERPIGNAN-PRADES : 13 min. / PRADES - LAPEYRONIE : 45 min.</a:t>
            </a:r>
          </a:p>
          <a:p>
            <a:r>
              <a:rPr lang="fr-FR" sz="1000">
                <a:latin typeface="Calibri" pitchFamily="34" charset="0"/>
              </a:rPr>
              <a:t>PERPIGNAN - PRATS DE MOLLO : 16 min. / PRATS DE MOLLO -LAPEYRONIE:50 min. </a:t>
            </a:r>
          </a:p>
          <a:p>
            <a:r>
              <a:rPr lang="fr-FR" sz="1000">
                <a:latin typeface="Calibri" pitchFamily="34" charset="0"/>
              </a:rPr>
              <a:t>PERPIGNAN - PUIGCERDA:25 min. / PUIGCERDA - LAPEYRONIE:55 min. </a:t>
            </a:r>
          </a:p>
          <a:p>
            <a:r>
              <a:rPr lang="fr-FR" sz="1000">
                <a:latin typeface="Calibri" pitchFamily="34" charset="0"/>
              </a:rPr>
              <a:t>PERPIGNAN - PUYVALADOR:20 min. PUYVALADOR-LAPEYRONIE: 50 min.</a:t>
            </a:r>
          </a:p>
          <a:p>
            <a:r>
              <a:rPr lang="fr-FR" sz="1000">
                <a:latin typeface="Calibri" pitchFamily="34" charset="0"/>
              </a:rPr>
              <a:t>Ces exemples donnent une idée des temps de vol entre le CH Perpignan et des villes proches ou éloignées du CHP, et les temps de ces villes vers le CH Lapeyronie de Montpellier. </a:t>
            </a:r>
          </a:p>
          <a:p>
            <a:r>
              <a:rPr lang="fr-FR" sz="1000">
                <a:latin typeface="Calibri" pitchFamily="34" charset="0"/>
              </a:rPr>
              <a:t> </a:t>
            </a:r>
          </a:p>
          <a:p>
            <a:r>
              <a:rPr lang="fr-FR" sz="1000">
                <a:latin typeface="Calibri" pitchFamily="34" charset="0"/>
              </a:rPr>
              <a:t>Le pilote hélicoptère du SAMU 66 </a:t>
            </a:r>
          </a:p>
          <a:p>
            <a:endParaRPr lang="fr-FR" sz="1000">
              <a:latin typeface="Calibri" pitchFamily="34" charset="0"/>
            </a:endParaRPr>
          </a:p>
          <a:p>
            <a:r>
              <a:rPr lang="fr-FR" sz="1100" b="1">
                <a:latin typeface="Calibri" pitchFamily="34" charset="0"/>
              </a:rPr>
              <a:t>Moyenne théorique  30 minutes</a:t>
            </a:r>
          </a:p>
          <a:p>
            <a:endParaRPr lang="fr-FR" sz="1000">
              <a:latin typeface="Calibri" pitchFamily="34" charset="0"/>
            </a:endParaRPr>
          </a:p>
        </p:txBody>
      </p:sp>
      <p:sp>
        <p:nvSpPr>
          <p:cNvPr id="14" name="Ellipse 13"/>
          <p:cNvSpPr/>
          <p:nvPr/>
        </p:nvSpPr>
        <p:spPr>
          <a:xfrm>
            <a:off x="900113" y="1412875"/>
            <a:ext cx="215900" cy="215900"/>
          </a:xfrm>
          <a:prstGeom prst="ellipse">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5" name="Titre 1"/>
          <p:cNvSpPr txBox="1">
            <a:spLocks/>
          </p:cNvSpPr>
          <p:nvPr/>
        </p:nvSpPr>
        <p:spPr>
          <a:xfrm>
            <a:off x="747713" y="1104900"/>
            <a:ext cx="2816225" cy="595313"/>
          </a:xfrm>
          <a:prstGeom prst="rect">
            <a:avLst/>
          </a:prstGeom>
        </p:spPr>
        <p:txBody>
          <a:bodyPr anchor="b"/>
          <a:lstStyle/>
          <a:p>
            <a:pPr algn="ctr" fontAlgn="auto">
              <a:spcBef>
                <a:spcPts val="0"/>
              </a:spcBef>
              <a:spcAft>
                <a:spcPts val="0"/>
              </a:spcAft>
              <a:defRPr/>
            </a:pPr>
            <a:r>
              <a:rPr lang="fr-FR" sz="2000" b="1" dirty="0">
                <a:latin typeface="+mj-lt"/>
                <a:ea typeface="+mj-ea"/>
                <a:cs typeface="+mj-cs"/>
              </a:rPr>
              <a:t>UNV Perpignan</a:t>
            </a:r>
            <a:endParaRPr lang="fr-FR" sz="1400" b="1" dirty="0">
              <a:latin typeface="+mj-lt"/>
              <a:ea typeface="+mj-ea"/>
              <a:cs typeface="+mj-cs"/>
            </a:endParaRPr>
          </a:p>
        </p:txBody>
      </p:sp>
      <p:sp>
        <p:nvSpPr>
          <p:cNvPr id="16395" name="ZoneTexte 16"/>
          <p:cNvSpPr txBox="1">
            <a:spLocks noChangeArrowheads="1"/>
          </p:cNvSpPr>
          <p:nvPr/>
        </p:nvSpPr>
        <p:spPr bwMode="auto">
          <a:xfrm>
            <a:off x="0" y="1700213"/>
            <a:ext cx="4500563" cy="1339850"/>
          </a:xfrm>
          <a:prstGeom prst="rect">
            <a:avLst/>
          </a:prstGeom>
          <a:noFill/>
          <a:ln w="9525">
            <a:noFill/>
            <a:miter lim="800000"/>
            <a:headEnd/>
            <a:tailEnd/>
          </a:ln>
        </p:spPr>
        <p:txBody>
          <a:bodyPr>
            <a:spAutoFit/>
          </a:bodyPr>
          <a:lstStyle/>
          <a:p>
            <a:r>
              <a:rPr lang="fr-FR" sz="1400">
                <a:latin typeface="Calibri" pitchFamily="34" charset="0"/>
              </a:rPr>
              <a:t>Labellisée UNV 2007</a:t>
            </a:r>
          </a:p>
          <a:p>
            <a:r>
              <a:rPr lang="fr-FR" sz="1400">
                <a:latin typeface="Calibri" pitchFamily="34" charset="0"/>
              </a:rPr>
              <a:t>8 USINV /32 UNV</a:t>
            </a:r>
          </a:p>
          <a:p>
            <a:r>
              <a:rPr lang="fr-FR" sz="1400">
                <a:latin typeface="Calibri" pitchFamily="34" charset="0"/>
              </a:rPr>
              <a:t>9 PH / Garde sur place</a:t>
            </a:r>
          </a:p>
          <a:p>
            <a:r>
              <a:rPr lang="fr-FR" sz="1400" b="1">
                <a:latin typeface="Calibri" pitchFamily="34" charset="0"/>
              </a:rPr>
              <a:t>1200 à 1500 AVC, AIT, HIC /an (établissement)</a:t>
            </a:r>
          </a:p>
          <a:p>
            <a:r>
              <a:rPr lang="fr-FR" sz="1400" b="1">
                <a:latin typeface="Calibri" pitchFamily="34" charset="0"/>
              </a:rPr>
              <a:t>450 000 hab hiver + Territoire Narbonne (200 000 hiver)</a:t>
            </a:r>
          </a:p>
          <a:p>
            <a:endParaRPr lang="fr-FR" sz="11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10" grpId="0" animBg="1"/>
      <p:bldP spid="12"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24075" y="0"/>
            <a:ext cx="7031038" cy="1052513"/>
          </a:xfrm>
        </p:spPr>
        <p:txBody>
          <a:bodyPr>
            <a:normAutofit fontScale="90000"/>
          </a:bodyPr>
          <a:lstStyle/>
          <a:p>
            <a:pPr fontAlgn="auto">
              <a:spcAft>
                <a:spcPts val="0"/>
              </a:spcAft>
              <a:defRPr/>
            </a:pPr>
            <a:r>
              <a:rPr lang="fr-FR" dirty="0" smtClean="0"/>
              <a:t>Une NRI régionale et des hélicoptères : </a:t>
            </a:r>
            <a:r>
              <a:rPr lang="fr-FR" dirty="0" smtClean="0">
                <a:solidFill>
                  <a:srgbClr val="FF0000"/>
                </a:solidFill>
              </a:rPr>
              <a:t>la Solution idéale ?</a:t>
            </a:r>
            <a:endParaRPr lang="fr-FR" dirty="0">
              <a:solidFill>
                <a:srgbClr val="FF0000"/>
              </a:solidFill>
            </a:endParaRPr>
          </a:p>
        </p:txBody>
      </p:sp>
      <p:pic>
        <p:nvPicPr>
          <p:cNvPr id="17410" name="Image 2"/>
          <p:cNvPicPr>
            <a:picLocks noChangeAspect="1" noChangeArrowheads="1"/>
          </p:cNvPicPr>
          <p:nvPr/>
        </p:nvPicPr>
        <p:blipFill>
          <a:blip r:embed="rId2"/>
          <a:srcRect/>
          <a:stretch>
            <a:fillRect/>
          </a:stretch>
        </p:blipFill>
        <p:spPr bwMode="auto">
          <a:xfrm>
            <a:off x="684213" y="1557338"/>
            <a:ext cx="7704137" cy="4824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Méthodologie</a:t>
            </a:r>
            <a:endParaRPr lang="fr-FR" dirty="0"/>
          </a:p>
        </p:txBody>
      </p:sp>
      <p:sp>
        <p:nvSpPr>
          <p:cNvPr id="18434" name="Espace réservé du contenu 2"/>
          <p:cNvSpPr>
            <a:spLocks noGrp="1"/>
          </p:cNvSpPr>
          <p:nvPr>
            <p:ph idx="1"/>
          </p:nvPr>
        </p:nvSpPr>
        <p:spPr>
          <a:xfrm>
            <a:off x="395288" y="2205038"/>
            <a:ext cx="8353425" cy="3600450"/>
          </a:xfrm>
        </p:spPr>
        <p:txBody>
          <a:bodyPr/>
          <a:lstStyle/>
          <a:p>
            <a:pPr algn="just"/>
            <a:r>
              <a:rPr lang="fr-FR" smtClean="0"/>
              <a:t>Registre </a:t>
            </a:r>
            <a:r>
              <a:rPr lang="fr-FR" smtClean="0">
                <a:solidFill>
                  <a:srgbClr val="FF0000"/>
                </a:solidFill>
              </a:rPr>
              <a:t>prospectif </a:t>
            </a:r>
            <a:r>
              <a:rPr lang="fr-FR" smtClean="0"/>
              <a:t>incluant </a:t>
            </a:r>
            <a:r>
              <a:rPr lang="fr-FR" smtClean="0">
                <a:solidFill>
                  <a:srgbClr val="FF0000"/>
                </a:solidFill>
              </a:rPr>
              <a:t>tous les patients consécutifs pendant 3 ans </a:t>
            </a:r>
            <a:r>
              <a:rPr lang="fr-FR" smtClean="0"/>
              <a:t>admis en urgence pour un Accident ischémique constitué (AIC) éligibles à une Tm selon les critères régionaux  (annexe 1-1) ou une fibrinolyse IV. </a:t>
            </a:r>
          </a:p>
          <a:p>
            <a:pPr algn="just"/>
            <a:endParaRPr lang="fr-FR" smtClean="0"/>
          </a:p>
          <a:p>
            <a:pPr algn="just"/>
            <a:r>
              <a:rPr lang="fr-FR" smtClean="0"/>
              <a:t>Evaluer l’ensemble de la population </a:t>
            </a:r>
            <a:r>
              <a:rPr lang="fr-FR" smtClean="0">
                <a:solidFill>
                  <a:srgbClr val="FF0000"/>
                </a:solidFill>
              </a:rPr>
              <a:t>« en intention de traiter » : analyse rétrospective </a:t>
            </a:r>
            <a:r>
              <a:rPr lang="fr-FR" smtClean="0"/>
              <a:t>de ce registre prospectif</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3296</TotalTime>
  <Words>1444</Words>
  <Application>Microsoft Office PowerPoint</Application>
  <PresentationFormat>Affichage à l'écran (4:3)</PresentationFormat>
  <Paragraphs>349</Paragraphs>
  <Slides>34</Slides>
  <Notes>2</Notes>
  <HiddenSlides>0</HiddenSlides>
  <MMClips>0</MMClips>
  <ScaleCrop>false</ScaleCrop>
  <HeadingPairs>
    <vt:vector size="8" baseType="variant">
      <vt:variant>
        <vt:lpstr>Polices utilisées</vt:lpstr>
      </vt:variant>
      <vt:variant>
        <vt:i4>6</vt:i4>
      </vt:variant>
      <vt:variant>
        <vt:lpstr>Modèle de conception</vt:lpstr>
      </vt:variant>
      <vt:variant>
        <vt:i4>2</vt:i4>
      </vt:variant>
      <vt:variant>
        <vt:lpstr>Serveurs OLE incorporés</vt:lpstr>
      </vt:variant>
      <vt:variant>
        <vt:i4>2</vt:i4>
      </vt:variant>
      <vt:variant>
        <vt:lpstr>Titres des diapositives</vt:lpstr>
      </vt:variant>
      <vt:variant>
        <vt:i4>34</vt:i4>
      </vt:variant>
    </vt:vector>
  </HeadingPairs>
  <TitlesOfParts>
    <vt:vector size="44" baseType="lpstr">
      <vt:lpstr>Calibri</vt:lpstr>
      <vt:lpstr>Arial</vt:lpstr>
      <vt:lpstr>Corbel</vt:lpstr>
      <vt:lpstr>MS PGothic</vt:lpstr>
      <vt:lpstr>Wingdings</vt:lpstr>
      <vt:lpstr>Times New Roman</vt:lpstr>
      <vt:lpstr>Thème Office</vt:lpstr>
      <vt:lpstr>Thème Office</vt:lpstr>
      <vt:lpstr>Document</vt:lpstr>
      <vt:lpstr>Graphique Microsoft Excel</vt:lpstr>
      <vt:lpstr>Diversité des problématiques au sein des UNV  en fonction de leur ancienneté et de leur environnement </vt:lpstr>
      <vt:lpstr>Diapositive 2</vt:lpstr>
      <vt:lpstr>Problématiques abordées</vt:lpstr>
      <vt:lpstr>La Neuro-thrombectomie en CHG ou après transfert en CHU ? </vt:lpstr>
      <vt:lpstr>Diapositive 5</vt:lpstr>
      <vt:lpstr>Diapositive 6</vt:lpstr>
      <vt:lpstr>Diapositive 7</vt:lpstr>
      <vt:lpstr>Une NRI régionale et des hélicoptères : la Solution idéale ?</vt:lpstr>
      <vt:lpstr>Méthodologie</vt:lpstr>
      <vt:lpstr>Annexe 1 : critères d’inclusion Tm protocole régional</vt:lpstr>
      <vt:lpstr>Critères d’inclusion Tm</vt:lpstr>
      <vt:lpstr>Protocole local fibrinolyse IV</vt:lpstr>
      <vt:lpstr>Objectifs de l’étude (1)  évaluation du « volume » de patients</vt:lpstr>
      <vt:lpstr>Objectifs de l’étude (2) Calcul des délais réels</vt:lpstr>
      <vt:lpstr>Fiche de recueil de données</vt:lpstr>
      <vt:lpstr>Résultats (1) : volume de patients</vt:lpstr>
      <vt:lpstr>Résultats (2): présence d’une occlusion artérielle proximale</vt:lpstr>
      <vt:lpstr>Résultats (3) : taux de transferts </vt:lpstr>
      <vt:lpstr>Résultats (4) : raison principale des éligibles non adressés</vt:lpstr>
      <vt:lpstr>Résultats (5) : taux de procédure </vt:lpstr>
      <vt:lpstr>Résultats (7) : taux de procédure </vt:lpstr>
      <vt:lpstr>Résultats (6) : raison de l’absence de procédure lors de transfert</vt:lpstr>
      <vt:lpstr>Résultats (8) : taux de recanalisation </vt:lpstr>
      <vt:lpstr>Résultats (9) : taux de recanalisation mécanique de notre cohorte </vt:lpstr>
      <vt:lpstr>Résultats (10): Faisabilité et sécurité des transferts </vt:lpstr>
      <vt:lpstr>Calcul des délais réels</vt:lpstr>
      <vt:lpstr>Résultats (11): Calcul des délais réels</vt:lpstr>
      <vt:lpstr>Efficacité Tm selon délais de recanalisation</vt:lpstr>
      <vt:lpstr>Projection efficacité Tm</vt:lpstr>
      <vt:lpstr>Risques de transformation hémorragique et mortalité selon délais de recanalisation après  Tm</vt:lpstr>
      <vt:lpstr>Projection mortalité</vt:lpstr>
      <vt:lpstr>Discussion (1):  NRI sur CH Perpignan</vt:lpstr>
      <vt:lpstr>Discussion (2):  légitimité pour NRI  </vt:lpstr>
      <vt:lpstr>Conclusions</vt:lpstr>
    </vt:vector>
  </TitlesOfParts>
  <Company>CHSD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thomas debroucker</dc:creator>
  <cp:lastModifiedBy>barjozo</cp:lastModifiedBy>
  <cp:revision>99</cp:revision>
  <dcterms:created xsi:type="dcterms:W3CDTF">2015-03-04T16:56:39Z</dcterms:created>
  <dcterms:modified xsi:type="dcterms:W3CDTF">2015-05-28T20:49:06Z</dcterms:modified>
</cp:coreProperties>
</file>